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4"/>
  </p:sldMasterIdLst>
  <p:notesMasterIdLst>
    <p:notesMasterId r:id="rId11"/>
  </p:notesMasterIdLst>
  <p:sldIdLst>
    <p:sldId id="340" r:id="rId5"/>
    <p:sldId id="348" r:id="rId6"/>
    <p:sldId id="344" r:id="rId7"/>
    <p:sldId id="303" r:id="rId8"/>
    <p:sldId id="345" r:id="rId9"/>
    <p:sldId id="34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8F0D4-04A5-4085-94DE-8F63D69D5E33}" v="93" dt="2024-05-01T19:30:06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8" autoAdjust="0"/>
    <p:restoredTop sz="90109" autoAdjust="0"/>
  </p:normalViewPr>
  <p:slideViewPr>
    <p:cSldViewPr snapToGrid="0">
      <p:cViewPr varScale="1">
        <p:scale>
          <a:sx n="112" d="100"/>
          <a:sy n="112" d="100"/>
        </p:scale>
        <p:origin x="263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77409-027F-48EE-A536-78BE8257904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2_2" csCatId="accent2" phldr="1"/>
      <dgm:spPr/>
      <dgm:t>
        <a:bodyPr/>
        <a:lstStyle/>
        <a:p>
          <a:endParaRPr lang="en-US"/>
        </a:p>
      </dgm:t>
    </dgm:pt>
    <dgm:pt modelId="{437A0470-DB13-4787-8EAB-0788CDFE40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2021 Infrastructure Investment and Jobs Act (IIJA)Apportionment: $38.3M</a:t>
          </a:r>
        </a:p>
      </dgm:t>
    </dgm:pt>
    <dgm:pt modelId="{634B6C41-B4E4-4344-B27A-162EBBD7595C}" type="parTrans" cxnId="{63876157-315B-4F86-8D85-A07964DA6FD8}">
      <dgm:prSet/>
      <dgm:spPr/>
      <dgm:t>
        <a:bodyPr/>
        <a:lstStyle/>
        <a:p>
          <a:endParaRPr lang="en-US"/>
        </a:p>
      </dgm:t>
    </dgm:pt>
    <dgm:pt modelId="{A6FF4306-BF7C-42D1-B16E-9273AC50E67C}" type="sibTrans" cxnId="{63876157-315B-4F86-8D85-A07964DA6F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432118-5B92-4004-9F26-3CC73DB517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2021 Regular Legislative Session Capital Appropriation: $1.2M </a:t>
          </a:r>
        </a:p>
      </dgm:t>
    </dgm:pt>
    <dgm:pt modelId="{588C4F33-6785-4904-B7AC-8619E7B99B2F}" type="parTrans" cxnId="{33978955-5E72-4BBE-9AD3-D333EBB2D7BA}">
      <dgm:prSet/>
      <dgm:spPr/>
      <dgm:t>
        <a:bodyPr/>
        <a:lstStyle/>
        <a:p>
          <a:endParaRPr lang="en-US"/>
        </a:p>
      </dgm:t>
    </dgm:pt>
    <dgm:pt modelId="{8081D4B2-36CE-4E63-8E0A-420F1EB18C57}" type="sibTrans" cxnId="{33978955-5E72-4BBE-9AD3-D333EBB2D7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A052C4-136F-432B-BC57-4FD7384E4D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2021 Special Session America Rescue Plan Act (ARPA): $10M</a:t>
          </a:r>
        </a:p>
      </dgm:t>
    </dgm:pt>
    <dgm:pt modelId="{DBD77B70-1269-430E-A39A-733876CE4ED8}" type="parTrans" cxnId="{13D6F914-2750-495E-A68D-3E1CAD684FA6}">
      <dgm:prSet/>
      <dgm:spPr/>
      <dgm:t>
        <a:bodyPr/>
        <a:lstStyle/>
        <a:p>
          <a:endParaRPr lang="en-US"/>
        </a:p>
      </dgm:t>
    </dgm:pt>
    <dgm:pt modelId="{0A5F841B-D31B-4BE5-984B-67A3A230D961}" type="sibTrans" cxnId="{13D6F914-2750-495E-A68D-3E1CAD684F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7CE2A2-F367-4C4F-94B6-D60CB3B343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2024  Charging and Fueling Infrastructure (CFI) Grant: $67.7M</a:t>
          </a:r>
        </a:p>
      </dgm:t>
    </dgm:pt>
    <dgm:pt modelId="{03E24429-B4A6-4AA6-AA3E-F377DDAC68C5}" type="parTrans" cxnId="{84DB9ED1-009A-4141-A4A5-7E68A028F28F}">
      <dgm:prSet/>
      <dgm:spPr/>
      <dgm:t>
        <a:bodyPr/>
        <a:lstStyle/>
        <a:p>
          <a:endParaRPr lang="en-US"/>
        </a:p>
      </dgm:t>
    </dgm:pt>
    <dgm:pt modelId="{B16A201D-43FC-42E7-A89B-02C64AD80D7E}" type="sibTrans" cxnId="{84DB9ED1-009A-4141-A4A5-7E68A028F2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932D69-3345-44D7-88EA-43C8F1314E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2024 Legislative Session Capital Appropriation:$15M</a:t>
          </a:r>
        </a:p>
      </dgm:t>
    </dgm:pt>
    <dgm:pt modelId="{D1BFE612-368E-465C-B156-52A61E22CDBE}" type="parTrans" cxnId="{21BF38F0-F8FC-42F9-9D19-80167967A35B}">
      <dgm:prSet/>
      <dgm:spPr/>
      <dgm:t>
        <a:bodyPr/>
        <a:lstStyle/>
        <a:p>
          <a:endParaRPr lang="en-US"/>
        </a:p>
      </dgm:t>
    </dgm:pt>
    <dgm:pt modelId="{990687CB-354E-4A3B-BAF7-685396280883}" type="sibTrans" cxnId="{21BF38F0-F8FC-42F9-9D19-80167967A35B}">
      <dgm:prSet/>
      <dgm:spPr/>
      <dgm:t>
        <a:bodyPr/>
        <a:lstStyle/>
        <a:p>
          <a:endParaRPr lang="en-US"/>
        </a:p>
      </dgm:t>
    </dgm:pt>
    <dgm:pt modelId="{FC43AD36-83E9-4905-A4AA-C4CD997DCA6F}" type="pres">
      <dgm:prSet presAssocID="{53477409-027F-48EE-A536-78BE82579043}" presName="root" presStyleCnt="0">
        <dgm:presLayoutVars>
          <dgm:dir/>
          <dgm:resizeHandles val="exact"/>
        </dgm:presLayoutVars>
      </dgm:prSet>
      <dgm:spPr/>
    </dgm:pt>
    <dgm:pt modelId="{E06D28F5-F4F8-4C42-89E1-8CCB40349B96}" type="pres">
      <dgm:prSet presAssocID="{53477409-027F-48EE-A536-78BE82579043}" presName="container" presStyleCnt="0">
        <dgm:presLayoutVars>
          <dgm:dir/>
          <dgm:resizeHandles val="exact"/>
        </dgm:presLayoutVars>
      </dgm:prSet>
      <dgm:spPr/>
    </dgm:pt>
    <dgm:pt modelId="{BE950933-31A4-4209-80C3-91CE8A525AD8}" type="pres">
      <dgm:prSet presAssocID="{437A0470-DB13-4787-8EAB-0788CDFE4071}" presName="compNode" presStyleCnt="0"/>
      <dgm:spPr/>
    </dgm:pt>
    <dgm:pt modelId="{9E224F52-E265-45E2-9BC3-5BA3FE9C3659}" type="pres">
      <dgm:prSet presAssocID="{437A0470-DB13-4787-8EAB-0788CDFE4071}" presName="iconBgRect" presStyleLbl="bgShp" presStyleIdx="0" presStyleCnt="5"/>
      <dgm:spPr/>
    </dgm:pt>
    <dgm:pt modelId="{021078FD-8AC5-4AAE-BE72-28F4343F2EB7}" type="pres">
      <dgm:prSet presAssocID="{437A0470-DB13-4787-8EAB-0788CDFE4071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B0EBCDF6-5F05-4284-A6D2-CBA7D608EA8D}" type="pres">
      <dgm:prSet presAssocID="{437A0470-DB13-4787-8EAB-0788CDFE4071}" presName="spaceRect" presStyleCnt="0"/>
      <dgm:spPr/>
    </dgm:pt>
    <dgm:pt modelId="{03EED55B-A232-4227-A8CF-F90B7EDC4510}" type="pres">
      <dgm:prSet presAssocID="{437A0470-DB13-4787-8EAB-0788CDFE4071}" presName="textRect" presStyleLbl="revTx" presStyleIdx="0" presStyleCnt="5">
        <dgm:presLayoutVars>
          <dgm:chMax val="1"/>
          <dgm:chPref val="1"/>
        </dgm:presLayoutVars>
      </dgm:prSet>
      <dgm:spPr/>
    </dgm:pt>
    <dgm:pt modelId="{E026F738-4533-460E-974D-1CC06C6CE251}" type="pres">
      <dgm:prSet presAssocID="{A6FF4306-BF7C-42D1-B16E-9273AC50E67C}" presName="sibTrans" presStyleLbl="sibTrans2D1" presStyleIdx="0" presStyleCnt="0"/>
      <dgm:spPr/>
    </dgm:pt>
    <dgm:pt modelId="{D8AA7AAC-A758-4D72-80E0-A31AF432310F}" type="pres">
      <dgm:prSet presAssocID="{E1432118-5B92-4004-9F26-3CC73DB517E1}" presName="compNode" presStyleCnt="0"/>
      <dgm:spPr/>
    </dgm:pt>
    <dgm:pt modelId="{1005DC5A-8A2C-4FF6-AE0C-D83D109FCD54}" type="pres">
      <dgm:prSet presAssocID="{E1432118-5B92-4004-9F26-3CC73DB517E1}" presName="iconBgRect" presStyleLbl="bgShp" presStyleIdx="1" presStyleCnt="5"/>
      <dgm:spPr/>
    </dgm:pt>
    <dgm:pt modelId="{54EB40BA-A6A5-4CAC-A53A-A51D6CD47A9F}" type="pres">
      <dgm:prSet presAssocID="{E1432118-5B92-4004-9F26-3CC73DB517E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D99868-5F25-4B78-9151-F8908573593D}" type="pres">
      <dgm:prSet presAssocID="{E1432118-5B92-4004-9F26-3CC73DB517E1}" presName="spaceRect" presStyleCnt="0"/>
      <dgm:spPr/>
    </dgm:pt>
    <dgm:pt modelId="{D5C70F59-9172-4F65-9399-DBE27D75EF3D}" type="pres">
      <dgm:prSet presAssocID="{E1432118-5B92-4004-9F26-3CC73DB517E1}" presName="textRect" presStyleLbl="revTx" presStyleIdx="1" presStyleCnt="5">
        <dgm:presLayoutVars>
          <dgm:chMax val="1"/>
          <dgm:chPref val="1"/>
        </dgm:presLayoutVars>
      </dgm:prSet>
      <dgm:spPr/>
    </dgm:pt>
    <dgm:pt modelId="{C97B75C1-2C34-45A9-904C-36A52F30E4EE}" type="pres">
      <dgm:prSet presAssocID="{8081D4B2-36CE-4E63-8E0A-420F1EB18C57}" presName="sibTrans" presStyleLbl="sibTrans2D1" presStyleIdx="0" presStyleCnt="0"/>
      <dgm:spPr/>
    </dgm:pt>
    <dgm:pt modelId="{2BFB4AEA-38D9-4D5A-9218-1137B281A0D1}" type="pres">
      <dgm:prSet presAssocID="{DFA052C4-136F-432B-BC57-4FD7384E4DA0}" presName="compNode" presStyleCnt="0"/>
      <dgm:spPr/>
    </dgm:pt>
    <dgm:pt modelId="{10643192-BB5E-4E69-A110-0A869B48F23A}" type="pres">
      <dgm:prSet presAssocID="{DFA052C4-136F-432B-BC57-4FD7384E4DA0}" presName="iconBgRect" presStyleLbl="bgShp" presStyleIdx="2" presStyleCnt="5"/>
      <dgm:spPr/>
    </dgm:pt>
    <dgm:pt modelId="{AD1E4564-8996-4089-B9A8-C730432B5D7D}" type="pres">
      <dgm:prSet presAssocID="{DFA052C4-136F-432B-BC57-4FD7384E4DA0}" presName="iconRect" presStyleLbl="node1" presStyleIdx="2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DC08D49D-A25A-4A7B-8FD8-9C9D793735BF}" type="pres">
      <dgm:prSet presAssocID="{DFA052C4-136F-432B-BC57-4FD7384E4DA0}" presName="spaceRect" presStyleCnt="0"/>
      <dgm:spPr/>
    </dgm:pt>
    <dgm:pt modelId="{D2B7559E-9FF9-4075-B17B-657095DD39DB}" type="pres">
      <dgm:prSet presAssocID="{DFA052C4-136F-432B-BC57-4FD7384E4DA0}" presName="textRect" presStyleLbl="revTx" presStyleIdx="2" presStyleCnt="5">
        <dgm:presLayoutVars>
          <dgm:chMax val="1"/>
          <dgm:chPref val="1"/>
        </dgm:presLayoutVars>
      </dgm:prSet>
      <dgm:spPr/>
    </dgm:pt>
    <dgm:pt modelId="{298011E2-DA9D-4493-859B-D9B7EBFCC047}" type="pres">
      <dgm:prSet presAssocID="{0A5F841B-D31B-4BE5-984B-67A3A230D961}" presName="sibTrans" presStyleLbl="sibTrans2D1" presStyleIdx="0" presStyleCnt="0"/>
      <dgm:spPr/>
    </dgm:pt>
    <dgm:pt modelId="{7CDB3C12-8900-405B-8C68-2A898A17EA00}" type="pres">
      <dgm:prSet presAssocID="{A07CE2A2-F367-4C4F-94B6-D60CB3B34361}" presName="compNode" presStyleCnt="0"/>
      <dgm:spPr/>
    </dgm:pt>
    <dgm:pt modelId="{842DBF0D-AD54-479E-A9C3-06C060E347E9}" type="pres">
      <dgm:prSet presAssocID="{A07CE2A2-F367-4C4F-94B6-D60CB3B34361}" presName="iconBgRect" presStyleLbl="bgShp" presStyleIdx="3" presStyleCnt="5"/>
      <dgm:spPr/>
    </dgm:pt>
    <dgm:pt modelId="{9836466B-EB5D-4707-81CD-8F81ED33BE79}" type="pres">
      <dgm:prSet presAssocID="{A07CE2A2-F367-4C4F-94B6-D60CB3B34361}" presName="iconRect" presStyleLbl="nod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B5AFBA32-4D91-4D11-9EFE-FF9E984FBDB7}" type="pres">
      <dgm:prSet presAssocID="{A07CE2A2-F367-4C4F-94B6-D60CB3B34361}" presName="spaceRect" presStyleCnt="0"/>
      <dgm:spPr/>
    </dgm:pt>
    <dgm:pt modelId="{076C1B97-B877-4825-9959-2010D55E1BBD}" type="pres">
      <dgm:prSet presAssocID="{A07CE2A2-F367-4C4F-94B6-D60CB3B34361}" presName="textRect" presStyleLbl="revTx" presStyleIdx="3" presStyleCnt="5">
        <dgm:presLayoutVars>
          <dgm:chMax val="1"/>
          <dgm:chPref val="1"/>
        </dgm:presLayoutVars>
      </dgm:prSet>
      <dgm:spPr/>
    </dgm:pt>
    <dgm:pt modelId="{05754638-25F6-4AE0-BD7C-33AF9D0D3DE1}" type="pres">
      <dgm:prSet presAssocID="{B16A201D-43FC-42E7-A89B-02C64AD80D7E}" presName="sibTrans" presStyleLbl="sibTrans2D1" presStyleIdx="0" presStyleCnt="0"/>
      <dgm:spPr/>
    </dgm:pt>
    <dgm:pt modelId="{6EE7D525-E392-463A-98A4-45D50E17CC1E}" type="pres">
      <dgm:prSet presAssocID="{CA932D69-3345-44D7-88EA-43C8F1314EF0}" presName="compNode" presStyleCnt="0"/>
      <dgm:spPr/>
    </dgm:pt>
    <dgm:pt modelId="{EE5C7233-AD32-47EA-A7C5-74BB090A9279}" type="pres">
      <dgm:prSet presAssocID="{CA932D69-3345-44D7-88EA-43C8F1314EF0}" presName="iconBgRect" presStyleLbl="bgShp" presStyleIdx="4" presStyleCnt="5"/>
      <dgm:spPr/>
    </dgm:pt>
    <dgm:pt modelId="{CEEEB017-EEE6-4DFB-94B7-295F91DFADA3}" type="pres">
      <dgm:prSet presAssocID="{CA932D69-3345-44D7-88EA-43C8F1314EF0}" presName="iconRect" presStyleLbl="node1" presStyleIdx="4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D81A321-04BF-45CB-BC4F-1EFFAF2203A3}" type="pres">
      <dgm:prSet presAssocID="{CA932D69-3345-44D7-88EA-43C8F1314EF0}" presName="spaceRect" presStyleCnt="0"/>
      <dgm:spPr/>
    </dgm:pt>
    <dgm:pt modelId="{BD3E5269-E1CB-4067-9EF1-92C0989CA0B0}" type="pres">
      <dgm:prSet presAssocID="{CA932D69-3345-44D7-88EA-43C8F1314EF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3D6F914-2750-495E-A68D-3E1CAD684FA6}" srcId="{53477409-027F-48EE-A536-78BE82579043}" destId="{DFA052C4-136F-432B-BC57-4FD7384E4DA0}" srcOrd="2" destOrd="0" parTransId="{DBD77B70-1269-430E-A39A-733876CE4ED8}" sibTransId="{0A5F841B-D31B-4BE5-984B-67A3A230D961}"/>
    <dgm:cxn modelId="{43F87937-A196-4999-B27B-4CA30A85C894}" type="presOf" srcId="{A07CE2A2-F367-4C4F-94B6-D60CB3B34361}" destId="{076C1B97-B877-4825-9959-2010D55E1BBD}" srcOrd="0" destOrd="0" presId="urn:microsoft.com/office/officeart/2018/2/layout/IconCircleList"/>
    <dgm:cxn modelId="{6667E146-2098-491D-A0D0-BBA68EA71EF8}" type="presOf" srcId="{53477409-027F-48EE-A536-78BE82579043}" destId="{FC43AD36-83E9-4905-A4AA-C4CD997DCA6F}" srcOrd="0" destOrd="0" presId="urn:microsoft.com/office/officeart/2018/2/layout/IconCircleList"/>
    <dgm:cxn modelId="{25524F55-0105-4545-B6F9-46817696FDD6}" type="presOf" srcId="{B16A201D-43FC-42E7-A89B-02C64AD80D7E}" destId="{05754638-25F6-4AE0-BD7C-33AF9D0D3DE1}" srcOrd="0" destOrd="0" presId="urn:microsoft.com/office/officeart/2018/2/layout/IconCircleList"/>
    <dgm:cxn modelId="{33978955-5E72-4BBE-9AD3-D333EBB2D7BA}" srcId="{53477409-027F-48EE-A536-78BE82579043}" destId="{E1432118-5B92-4004-9F26-3CC73DB517E1}" srcOrd="1" destOrd="0" parTransId="{588C4F33-6785-4904-B7AC-8619E7B99B2F}" sibTransId="{8081D4B2-36CE-4E63-8E0A-420F1EB18C57}"/>
    <dgm:cxn modelId="{63876157-315B-4F86-8D85-A07964DA6FD8}" srcId="{53477409-027F-48EE-A536-78BE82579043}" destId="{437A0470-DB13-4787-8EAB-0788CDFE4071}" srcOrd="0" destOrd="0" parTransId="{634B6C41-B4E4-4344-B27A-162EBBD7595C}" sibTransId="{A6FF4306-BF7C-42D1-B16E-9273AC50E67C}"/>
    <dgm:cxn modelId="{09F3BB91-624A-4ADF-9EE9-3319255DB3E1}" type="presOf" srcId="{DFA052C4-136F-432B-BC57-4FD7384E4DA0}" destId="{D2B7559E-9FF9-4075-B17B-657095DD39DB}" srcOrd="0" destOrd="0" presId="urn:microsoft.com/office/officeart/2018/2/layout/IconCircleList"/>
    <dgm:cxn modelId="{E288A997-AC18-4270-987B-1D5275DBE1E5}" type="presOf" srcId="{0A5F841B-D31B-4BE5-984B-67A3A230D961}" destId="{298011E2-DA9D-4493-859B-D9B7EBFCC047}" srcOrd="0" destOrd="0" presId="urn:microsoft.com/office/officeart/2018/2/layout/IconCircleList"/>
    <dgm:cxn modelId="{02BCE6B3-045F-47FF-8AC5-288EB58E4B96}" type="presOf" srcId="{E1432118-5B92-4004-9F26-3CC73DB517E1}" destId="{D5C70F59-9172-4F65-9399-DBE27D75EF3D}" srcOrd="0" destOrd="0" presId="urn:microsoft.com/office/officeart/2018/2/layout/IconCircleList"/>
    <dgm:cxn modelId="{8F549FB8-B995-415A-A230-3935BF42D095}" type="presOf" srcId="{A6FF4306-BF7C-42D1-B16E-9273AC50E67C}" destId="{E026F738-4533-460E-974D-1CC06C6CE251}" srcOrd="0" destOrd="0" presId="urn:microsoft.com/office/officeart/2018/2/layout/IconCircleList"/>
    <dgm:cxn modelId="{875AD0BB-D312-45B6-966C-0795648376DD}" type="presOf" srcId="{8081D4B2-36CE-4E63-8E0A-420F1EB18C57}" destId="{C97B75C1-2C34-45A9-904C-36A52F30E4EE}" srcOrd="0" destOrd="0" presId="urn:microsoft.com/office/officeart/2018/2/layout/IconCircleList"/>
    <dgm:cxn modelId="{7282F3C6-8557-456E-9300-3B65A683BB26}" type="presOf" srcId="{437A0470-DB13-4787-8EAB-0788CDFE4071}" destId="{03EED55B-A232-4227-A8CF-F90B7EDC4510}" srcOrd="0" destOrd="0" presId="urn:microsoft.com/office/officeart/2018/2/layout/IconCircleList"/>
    <dgm:cxn modelId="{7ECAB3C7-BD9F-4994-9C1B-AB6ABD9DA77E}" type="presOf" srcId="{CA932D69-3345-44D7-88EA-43C8F1314EF0}" destId="{BD3E5269-E1CB-4067-9EF1-92C0989CA0B0}" srcOrd="0" destOrd="0" presId="urn:microsoft.com/office/officeart/2018/2/layout/IconCircleList"/>
    <dgm:cxn modelId="{84DB9ED1-009A-4141-A4A5-7E68A028F28F}" srcId="{53477409-027F-48EE-A536-78BE82579043}" destId="{A07CE2A2-F367-4C4F-94B6-D60CB3B34361}" srcOrd="3" destOrd="0" parTransId="{03E24429-B4A6-4AA6-AA3E-F377DDAC68C5}" sibTransId="{B16A201D-43FC-42E7-A89B-02C64AD80D7E}"/>
    <dgm:cxn modelId="{21BF38F0-F8FC-42F9-9D19-80167967A35B}" srcId="{53477409-027F-48EE-A536-78BE82579043}" destId="{CA932D69-3345-44D7-88EA-43C8F1314EF0}" srcOrd="4" destOrd="0" parTransId="{D1BFE612-368E-465C-B156-52A61E22CDBE}" sibTransId="{990687CB-354E-4A3B-BAF7-685396280883}"/>
    <dgm:cxn modelId="{7907B4FF-6CFA-4431-A5F4-D8C7E929D3FE}" type="presParOf" srcId="{FC43AD36-83E9-4905-A4AA-C4CD997DCA6F}" destId="{E06D28F5-F4F8-4C42-89E1-8CCB40349B96}" srcOrd="0" destOrd="0" presId="urn:microsoft.com/office/officeart/2018/2/layout/IconCircleList"/>
    <dgm:cxn modelId="{4FB75A1B-3873-47C5-927F-BEBFEB53B70A}" type="presParOf" srcId="{E06D28F5-F4F8-4C42-89E1-8CCB40349B96}" destId="{BE950933-31A4-4209-80C3-91CE8A525AD8}" srcOrd="0" destOrd="0" presId="urn:microsoft.com/office/officeart/2018/2/layout/IconCircleList"/>
    <dgm:cxn modelId="{AE7CE003-AD68-46DA-8F22-EED285D93F82}" type="presParOf" srcId="{BE950933-31A4-4209-80C3-91CE8A525AD8}" destId="{9E224F52-E265-45E2-9BC3-5BA3FE9C3659}" srcOrd="0" destOrd="0" presId="urn:microsoft.com/office/officeart/2018/2/layout/IconCircleList"/>
    <dgm:cxn modelId="{F0B52198-0A19-4300-A375-75A80352A892}" type="presParOf" srcId="{BE950933-31A4-4209-80C3-91CE8A525AD8}" destId="{021078FD-8AC5-4AAE-BE72-28F4343F2EB7}" srcOrd="1" destOrd="0" presId="urn:microsoft.com/office/officeart/2018/2/layout/IconCircleList"/>
    <dgm:cxn modelId="{5798E5B9-330D-4F2C-A846-E93ACC3A5B96}" type="presParOf" srcId="{BE950933-31A4-4209-80C3-91CE8A525AD8}" destId="{B0EBCDF6-5F05-4284-A6D2-CBA7D608EA8D}" srcOrd="2" destOrd="0" presId="urn:microsoft.com/office/officeart/2018/2/layout/IconCircleList"/>
    <dgm:cxn modelId="{3644E11F-CA85-453D-93FB-7C36672B6181}" type="presParOf" srcId="{BE950933-31A4-4209-80C3-91CE8A525AD8}" destId="{03EED55B-A232-4227-A8CF-F90B7EDC4510}" srcOrd="3" destOrd="0" presId="urn:microsoft.com/office/officeart/2018/2/layout/IconCircleList"/>
    <dgm:cxn modelId="{EE27BC40-B994-4EAA-815D-6D5DFD78D903}" type="presParOf" srcId="{E06D28F5-F4F8-4C42-89E1-8CCB40349B96}" destId="{E026F738-4533-460E-974D-1CC06C6CE251}" srcOrd="1" destOrd="0" presId="urn:microsoft.com/office/officeart/2018/2/layout/IconCircleList"/>
    <dgm:cxn modelId="{C12DFADF-1D00-4600-B668-410432617A5D}" type="presParOf" srcId="{E06D28F5-F4F8-4C42-89E1-8CCB40349B96}" destId="{D8AA7AAC-A758-4D72-80E0-A31AF432310F}" srcOrd="2" destOrd="0" presId="urn:microsoft.com/office/officeart/2018/2/layout/IconCircleList"/>
    <dgm:cxn modelId="{058E9A26-3D28-4376-9995-816966421675}" type="presParOf" srcId="{D8AA7AAC-A758-4D72-80E0-A31AF432310F}" destId="{1005DC5A-8A2C-4FF6-AE0C-D83D109FCD54}" srcOrd="0" destOrd="0" presId="urn:microsoft.com/office/officeart/2018/2/layout/IconCircleList"/>
    <dgm:cxn modelId="{24099F1F-70CD-4940-942E-B14D570A4EA9}" type="presParOf" srcId="{D8AA7AAC-A758-4D72-80E0-A31AF432310F}" destId="{54EB40BA-A6A5-4CAC-A53A-A51D6CD47A9F}" srcOrd="1" destOrd="0" presId="urn:microsoft.com/office/officeart/2018/2/layout/IconCircleList"/>
    <dgm:cxn modelId="{EF7E26AF-B734-4A0F-A06F-A95868A2338B}" type="presParOf" srcId="{D8AA7AAC-A758-4D72-80E0-A31AF432310F}" destId="{D9D99868-5F25-4B78-9151-F8908573593D}" srcOrd="2" destOrd="0" presId="urn:microsoft.com/office/officeart/2018/2/layout/IconCircleList"/>
    <dgm:cxn modelId="{D40C6E20-D70D-49B0-A577-B489A84378E1}" type="presParOf" srcId="{D8AA7AAC-A758-4D72-80E0-A31AF432310F}" destId="{D5C70F59-9172-4F65-9399-DBE27D75EF3D}" srcOrd="3" destOrd="0" presId="urn:microsoft.com/office/officeart/2018/2/layout/IconCircleList"/>
    <dgm:cxn modelId="{238757A6-46F1-44AC-9A1E-6E1B67CBA598}" type="presParOf" srcId="{E06D28F5-F4F8-4C42-89E1-8CCB40349B96}" destId="{C97B75C1-2C34-45A9-904C-36A52F30E4EE}" srcOrd="3" destOrd="0" presId="urn:microsoft.com/office/officeart/2018/2/layout/IconCircleList"/>
    <dgm:cxn modelId="{8BC7B064-7E43-445D-A5D5-27AFA878F479}" type="presParOf" srcId="{E06D28F5-F4F8-4C42-89E1-8CCB40349B96}" destId="{2BFB4AEA-38D9-4D5A-9218-1137B281A0D1}" srcOrd="4" destOrd="0" presId="urn:microsoft.com/office/officeart/2018/2/layout/IconCircleList"/>
    <dgm:cxn modelId="{99BFDE47-F6EC-42ED-B015-8DA3EBAABEE3}" type="presParOf" srcId="{2BFB4AEA-38D9-4D5A-9218-1137B281A0D1}" destId="{10643192-BB5E-4E69-A110-0A869B48F23A}" srcOrd="0" destOrd="0" presId="urn:microsoft.com/office/officeart/2018/2/layout/IconCircleList"/>
    <dgm:cxn modelId="{D1662039-4C33-4009-B849-156F43FAD89C}" type="presParOf" srcId="{2BFB4AEA-38D9-4D5A-9218-1137B281A0D1}" destId="{AD1E4564-8996-4089-B9A8-C730432B5D7D}" srcOrd="1" destOrd="0" presId="urn:microsoft.com/office/officeart/2018/2/layout/IconCircleList"/>
    <dgm:cxn modelId="{B79BCEB6-7DAF-44C4-A984-18210B33B8AD}" type="presParOf" srcId="{2BFB4AEA-38D9-4D5A-9218-1137B281A0D1}" destId="{DC08D49D-A25A-4A7B-8FD8-9C9D793735BF}" srcOrd="2" destOrd="0" presId="urn:microsoft.com/office/officeart/2018/2/layout/IconCircleList"/>
    <dgm:cxn modelId="{C799BA43-A13B-4079-B524-ACC76C4023FD}" type="presParOf" srcId="{2BFB4AEA-38D9-4D5A-9218-1137B281A0D1}" destId="{D2B7559E-9FF9-4075-B17B-657095DD39DB}" srcOrd="3" destOrd="0" presId="urn:microsoft.com/office/officeart/2018/2/layout/IconCircleList"/>
    <dgm:cxn modelId="{D9407304-7752-4B81-BE03-EC6EE906A432}" type="presParOf" srcId="{E06D28F5-F4F8-4C42-89E1-8CCB40349B96}" destId="{298011E2-DA9D-4493-859B-D9B7EBFCC047}" srcOrd="5" destOrd="0" presId="urn:microsoft.com/office/officeart/2018/2/layout/IconCircleList"/>
    <dgm:cxn modelId="{26231E7D-03EF-407C-90FA-982BD0FBE36D}" type="presParOf" srcId="{E06D28F5-F4F8-4C42-89E1-8CCB40349B96}" destId="{7CDB3C12-8900-405B-8C68-2A898A17EA00}" srcOrd="6" destOrd="0" presId="urn:microsoft.com/office/officeart/2018/2/layout/IconCircleList"/>
    <dgm:cxn modelId="{9D4ED98B-2E21-4D5D-B60F-C0FBFECE2B7B}" type="presParOf" srcId="{7CDB3C12-8900-405B-8C68-2A898A17EA00}" destId="{842DBF0D-AD54-479E-A9C3-06C060E347E9}" srcOrd="0" destOrd="0" presId="urn:microsoft.com/office/officeart/2018/2/layout/IconCircleList"/>
    <dgm:cxn modelId="{47FB9F19-F13E-48E7-866A-4D72694FC196}" type="presParOf" srcId="{7CDB3C12-8900-405B-8C68-2A898A17EA00}" destId="{9836466B-EB5D-4707-81CD-8F81ED33BE79}" srcOrd="1" destOrd="0" presId="urn:microsoft.com/office/officeart/2018/2/layout/IconCircleList"/>
    <dgm:cxn modelId="{246D86E7-78B8-40A9-93BD-35DD3A8C96AA}" type="presParOf" srcId="{7CDB3C12-8900-405B-8C68-2A898A17EA00}" destId="{B5AFBA32-4D91-4D11-9EFE-FF9E984FBDB7}" srcOrd="2" destOrd="0" presId="urn:microsoft.com/office/officeart/2018/2/layout/IconCircleList"/>
    <dgm:cxn modelId="{82936E26-CD4F-4998-84E5-C51FA5C9C6A5}" type="presParOf" srcId="{7CDB3C12-8900-405B-8C68-2A898A17EA00}" destId="{076C1B97-B877-4825-9959-2010D55E1BBD}" srcOrd="3" destOrd="0" presId="urn:microsoft.com/office/officeart/2018/2/layout/IconCircleList"/>
    <dgm:cxn modelId="{D9708F41-56CF-447A-A6B5-4F0E9EF3E9C8}" type="presParOf" srcId="{E06D28F5-F4F8-4C42-89E1-8CCB40349B96}" destId="{05754638-25F6-4AE0-BD7C-33AF9D0D3DE1}" srcOrd="7" destOrd="0" presId="urn:microsoft.com/office/officeart/2018/2/layout/IconCircleList"/>
    <dgm:cxn modelId="{FD6A0CC1-C0D9-4EBD-AA15-110D96968AEA}" type="presParOf" srcId="{E06D28F5-F4F8-4C42-89E1-8CCB40349B96}" destId="{6EE7D525-E392-463A-98A4-45D50E17CC1E}" srcOrd="8" destOrd="0" presId="urn:microsoft.com/office/officeart/2018/2/layout/IconCircleList"/>
    <dgm:cxn modelId="{AED6532B-8B3A-4431-A753-246DDD05C615}" type="presParOf" srcId="{6EE7D525-E392-463A-98A4-45D50E17CC1E}" destId="{EE5C7233-AD32-47EA-A7C5-74BB090A9279}" srcOrd="0" destOrd="0" presId="urn:microsoft.com/office/officeart/2018/2/layout/IconCircleList"/>
    <dgm:cxn modelId="{5A829454-116D-42D1-B294-BFCD876AE62A}" type="presParOf" srcId="{6EE7D525-E392-463A-98A4-45D50E17CC1E}" destId="{CEEEB017-EEE6-4DFB-94B7-295F91DFADA3}" srcOrd="1" destOrd="0" presId="urn:microsoft.com/office/officeart/2018/2/layout/IconCircleList"/>
    <dgm:cxn modelId="{EE9A2E0B-0427-4C71-B5DB-D76E6C67793F}" type="presParOf" srcId="{6EE7D525-E392-463A-98A4-45D50E17CC1E}" destId="{DD81A321-04BF-45CB-BC4F-1EFFAF2203A3}" srcOrd="2" destOrd="0" presId="urn:microsoft.com/office/officeart/2018/2/layout/IconCircleList"/>
    <dgm:cxn modelId="{F5B571DA-F2BE-4147-8D08-E16D94652BA1}" type="presParOf" srcId="{6EE7D525-E392-463A-98A4-45D50E17CC1E}" destId="{BD3E5269-E1CB-4067-9EF1-92C0989CA0B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5F4BA-D6BC-4BDE-997B-B0C49DC13F6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02DE74-C9DB-45C0-BBDA-46976BB45829}">
      <dgm:prSet/>
      <dgm:spPr/>
      <dgm:t>
        <a:bodyPr/>
        <a:lstStyle/>
        <a:p>
          <a:r>
            <a:rPr lang="en-US"/>
            <a:t>Unfunded gaps  </a:t>
          </a:r>
        </a:p>
      </dgm:t>
    </dgm:pt>
    <dgm:pt modelId="{28F43400-4E18-438F-8EDD-74B701447B98}" type="parTrans" cxnId="{CE44F7D2-7C3B-49C4-A45A-5F318A73D95C}">
      <dgm:prSet/>
      <dgm:spPr/>
      <dgm:t>
        <a:bodyPr/>
        <a:lstStyle/>
        <a:p>
          <a:endParaRPr lang="en-US"/>
        </a:p>
      </dgm:t>
    </dgm:pt>
    <dgm:pt modelId="{E4C90A9E-94D1-4A68-B75A-283625205A9E}" type="sibTrans" cxnId="{CE44F7D2-7C3B-49C4-A45A-5F318A73D95C}">
      <dgm:prSet/>
      <dgm:spPr/>
      <dgm:t>
        <a:bodyPr/>
        <a:lstStyle/>
        <a:p>
          <a:endParaRPr lang="en-US"/>
        </a:p>
      </dgm:t>
    </dgm:pt>
    <dgm:pt modelId="{29DA87B6-39DA-403D-B800-193369A60B53}">
      <dgm:prSet/>
      <dgm:spPr/>
      <dgm:t>
        <a:bodyPr/>
        <a:lstStyle/>
        <a:p>
          <a:r>
            <a:rPr lang="en-US"/>
            <a:t>Equity (Justice 40) and Disadvantage Community Participation</a:t>
          </a:r>
        </a:p>
      </dgm:t>
    </dgm:pt>
    <dgm:pt modelId="{8C16B5B6-9E94-4954-B7C9-26A8DDF663BB}" type="parTrans" cxnId="{567E85A3-3231-421D-9FD5-AC82D39637FB}">
      <dgm:prSet/>
      <dgm:spPr/>
      <dgm:t>
        <a:bodyPr/>
        <a:lstStyle/>
        <a:p>
          <a:endParaRPr lang="en-US"/>
        </a:p>
      </dgm:t>
    </dgm:pt>
    <dgm:pt modelId="{8CAE1877-22A3-41E7-A817-39B1D26A79C3}" type="sibTrans" cxnId="{567E85A3-3231-421D-9FD5-AC82D39637FB}">
      <dgm:prSet/>
      <dgm:spPr/>
      <dgm:t>
        <a:bodyPr/>
        <a:lstStyle/>
        <a:p>
          <a:endParaRPr lang="en-US"/>
        </a:p>
      </dgm:t>
    </dgm:pt>
    <dgm:pt modelId="{A9F05C8C-F712-4814-B7F4-2D0F9224CF98}">
      <dgm:prSet/>
      <dgm:spPr/>
      <dgm:t>
        <a:bodyPr/>
        <a:lstStyle/>
        <a:p>
          <a:r>
            <a:rPr lang="en-US"/>
            <a:t>Supply chain issues around electric components – Build America, Buy America Act</a:t>
          </a:r>
        </a:p>
      </dgm:t>
    </dgm:pt>
    <dgm:pt modelId="{851E98E6-4C95-4710-96A0-F9487F941EAA}" type="parTrans" cxnId="{4314ED2E-52FC-4D46-B905-D0A03BE8808C}">
      <dgm:prSet/>
      <dgm:spPr/>
      <dgm:t>
        <a:bodyPr/>
        <a:lstStyle/>
        <a:p>
          <a:endParaRPr lang="en-US"/>
        </a:p>
      </dgm:t>
    </dgm:pt>
    <dgm:pt modelId="{06B645AE-6C81-4E39-A97D-773DAD5B7FDD}" type="sibTrans" cxnId="{4314ED2E-52FC-4D46-B905-D0A03BE8808C}">
      <dgm:prSet/>
      <dgm:spPr/>
      <dgm:t>
        <a:bodyPr/>
        <a:lstStyle/>
        <a:p>
          <a:endParaRPr lang="en-US"/>
        </a:p>
      </dgm:t>
    </dgm:pt>
    <dgm:pt modelId="{3BF86EC9-7674-4FF4-804F-B6E2AFD7773A}">
      <dgm:prSet/>
      <dgm:spPr/>
      <dgm:t>
        <a:bodyPr/>
        <a:lstStyle/>
        <a:p>
          <a:r>
            <a:rPr lang="en-US"/>
            <a:t>Utility and Cooperative delays;14-month delay on transformers</a:t>
          </a:r>
        </a:p>
      </dgm:t>
    </dgm:pt>
    <dgm:pt modelId="{73BC5E06-E4BA-439D-A052-67639F37A66D}" type="parTrans" cxnId="{8A041D3D-C4F4-41CA-9C1D-E748981D34F0}">
      <dgm:prSet/>
      <dgm:spPr/>
      <dgm:t>
        <a:bodyPr/>
        <a:lstStyle/>
        <a:p>
          <a:endParaRPr lang="en-US"/>
        </a:p>
      </dgm:t>
    </dgm:pt>
    <dgm:pt modelId="{75D753B0-7E51-4D6A-BC9E-3BEEF3D1D8E8}" type="sibTrans" cxnId="{8A041D3D-C4F4-41CA-9C1D-E748981D34F0}">
      <dgm:prSet/>
      <dgm:spPr/>
      <dgm:t>
        <a:bodyPr/>
        <a:lstStyle/>
        <a:p>
          <a:endParaRPr lang="en-US"/>
        </a:p>
      </dgm:t>
    </dgm:pt>
    <dgm:pt modelId="{CD7CB339-FECE-4BB7-92B9-3CC0E0D54D14}">
      <dgm:prSet/>
      <dgm:spPr/>
      <dgm:t>
        <a:bodyPr/>
        <a:lstStyle/>
        <a:p>
          <a:r>
            <a:rPr lang="en-US"/>
            <a:t>Robust workforce for EV infrastructure installation and maintenance; and car technicians</a:t>
          </a:r>
        </a:p>
      </dgm:t>
    </dgm:pt>
    <dgm:pt modelId="{183FA918-DBAD-4D3B-A7EC-08DAEB87AF6D}" type="parTrans" cxnId="{3CD6C7D0-E27C-448D-9F34-637499E2462E}">
      <dgm:prSet/>
      <dgm:spPr/>
      <dgm:t>
        <a:bodyPr/>
        <a:lstStyle/>
        <a:p>
          <a:endParaRPr lang="en-US"/>
        </a:p>
      </dgm:t>
    </dgm:pt>
    <dgm:pt modelId="{93E25D3A-A2C6-429A-B4A4-C51F19EC8721}" type="sibTrans" cxnId="{3CD6C7D0-E27C-448D-9F34-637499E2462E}">
      <dgm:prSet/>
      <dgm:spPr/>
      <dgm:t>
        <a:bodyPr/>
        <a:lstStyle/>
        <a:p>
          <a:endParaRPr lang="en-US"/>
        </a:p>
      </dgm:t>
    </dgm:pt>
    <dgm:pt modelId="{D97CAF17-1C78-4E75-8B38-26C076BDD9B7}">
      <dgm:prSet/>
      <dgm:spPr/>
      <dgm:t>
        <a:bodyPr/>
        <a:lstStyle/>
        <a:p>
          <a:r>
            <a:rPr lang="en-US" dirty="0"/>
            <a:t>Unknowns with competitive grants</a:t>
          </a:r>
        </a:p>
      </dgm:t>
    </dgm:pt>
    <dgm:pt modelId="{2C2D3491-E1AA-4CBF-84D3-FC69FACE2925}" type="parTrans" cxnId="{68E757D8-7140-4483-96B8-0948B9EF8BD1}">
      <dgm:prSet/>
      <dgm:spPr/>
      <dgm:t>
        <a:bodyPr/>
        <a:lstStyle/>
        <a:p>
          <a:endParaRPr lang="en-US"/>
        </a:p>
      </dgm:t>
    </dgm:pt>
    <dgm:pt modelId="{E73102A2-BB7B-4A4B-B50C-4CCC9F9ED825}" type="sibTrans" cxnId="{68E757D8-7140-4483-96B8-0948B9EF8BD1}">
      <dgm:prSet/>
      <dgm:spPr/>
      <dgm:t>
        <a:bodyPr/>
        <a:lstStyle/>
        <a:p>
          <a:endParaRPr lang="en-US"/>
        </a:p>
      </dgm:t>
    </dgm:pt>
    <dgm:pt modelId="{DAC4E133-A847-4321-832E-59E362E0CF96}">
      <dgm:prSet/>
      <dgm:spPr/>
      <dgm:t>
        <a:bodyPr/>
        <a:lstStyle/>
        <a:p>
          <a:r>
            <a:rPr lang="en-US" dirty="0"/>
            <a:t>Access to high-level grid for electrical connectivity</a:t>
          </a:r>
        </a:p>
      </dgm:t>
    </dgm:pt>
    <dgm:pt modelId="{F1D33F52-4774-4252-83CB-688305E91B56}" type="parTrans" cxnId="{64352910-6880-4DC7-98FD-77D49AE95165}">
      <dgm:prSet/>
      <dgm:spPr/>
      <dgm:t>
        <a:bodyPr/>
        <a:lstStyle/>
        <a:p>
          <a:endParaRPr lang="en-US"/>
        </a:p>
      </dgm:t>
    </dgm:pt>
    <dgm:pt modelId="{D2A7CD1C-A44E-49E0-9C60-668BADD3A8CA}" type="sibTrans" cxnId="{64352910-6880-4DC7-98FD-77D49AE95165}">
      <dgm:prSet/>
      <dgm:spPr/>
      <dgm:t>
        <a:bodyPr/>
        <a:lstStyle/>
        <a:p>
          <a:endParaRPr lang="en-US"/>
        </a:p>
      </dgm:t>
    </dgm:pt>
    <dgm:pt modelId="{DB53DC4B-5A26-4707-BDDB-E39DFC37AB6F}">
      <dgm:prSet/>
      <dgm:spPr/>
      <dgm:t>
        <a:bodyPr/>
        <a:lstStyle/>
        <a:p>
          <a:r>
            <a:rPr lang="en-US"/>
            <a:t>Statewide broadband connectivity for charge station network</a:t>
          </a:r>
        </a:p>
      </dgm:t>
    </dgm:pt>
    <dgm:pt modelId="{FF0AD8F6-AE0C-421E-9D23-8824965B8007}" type="parTrans" cxnId="{9F0ED7C8-27BC-4162-B5CC-D77D6009DEB5}">
      <dgm:prSet/>
      <dgm:spPr/>
      <dgm:t>
        <a:bodyPr/>
        <a:lstStyle/>
        <a:p>
          <a:endParaRPr lang="en-US"/>
        </a:p>
      </dgm:t>
    </dgm:pt>
    <dgm:pt modelId="{6D72E754-B710-4E4C-B6B3-BFBF426A23AD}" type="sibTrans" cxnId="{9F0ED7C8-27BC-4162-B5CC-D77D6009DEB5}">
      <dgm:prSet/>
      <dgm:spPr/>
      <dgm:t>
        <a:bodyPr/>
        <a:lstStyle/>
        <a:p>
          <a:endParaRPr lang="en-US"/>
        </a:p>
      </dgm:t>
    </dgm:pt>
    <dgm:pt modelId="{E198B09B-E7F9-4123-83BE-DC5B93E3D622}" type="pres">
      <dgm:prSet presAssocID="{66F5F4BA-D6BC-4BDE-997B-B0C49DC13F6E}" presName="diagram" presStyleCnt="0">
        <dgm:presLayoutVars>
          <dgm:dir/>
          <dgm:resizeHandles val="exact"/>
        </dgm:presLayoutVars>
      </dgm:prSet>
      <dgm:spPr/>
    </dgm:pt>
    <dgm:pt modelId="{2CBE95DA-A2D0-477A-A395-597CA6635E48}" type="pres">
      <dgm:prSet presAssocID="{3102DE74-C9DB-45C0-BBDA-46976BB45829}" presName="node" presStyleLbl="node1" presStyleIdx="0" presStyleCnt="8" custLinFactNeighborX="-1348" custLinFactNeighborY="2246">
        <dgm:presLayoutVars>
          <dgm:bulletEnabled val="1"/>
        </dgm:presLayoutVars>
      </dgm:prSet>
      <dgm:spPr/>
    </dgm:pt>
    <dgm:pt modelId="{C0666ED7-5117-42AD-98DF-E9A4CCC103AA}" type="pres">
      <dgm:prSet presAssocID="{E4C90A9E-94D1-4A68-B75A-283625205A9E}" presName="sibTrans" presStyleCnt="0"/>
      <dgm:spPr/>
    </dgm:pt>
    <dgm:pt modelId="{928D73C7-AC31-409C-BD99-A82E9A163DA5}" type="pres">
      <dgm:prSet presAssocID="{29DA87B6-39DA-403D-B800-193369A60B53}" presName="node" presStyleLbl="node1" presStyleIdx="1" presStyleCnt="8">
        <dgm:presLayoutVars>
          <dgm:bulletEnabled val="1"/>
        </dgm:presLayoutVars>
      </dgm:prSet>
      <dgm:spPr/>
    </dgm:pt>
    <dgm:pt modelId="{D5E1DB44-4EA1-406C-A8E5-4556DF2C59A1}" type="pres">
      <dgm:prSet presAssocID="{8CAE1877-22A3-41E7-A817-39B1D26A79C3}" presName="sibTrans" presStyleCnt="0"/>
      <dgm:spPr/>
    </dgm:pt>
    <dgm:pt modelId="{E70E2C54-122B-42AF-87DD-EF1203A0A568}" type="pres">
      <dgm:prSet presAssocID="{A9F05C8C-F712-4814-B7F4-2D0F9224CF98}" presName="node" presStyleLbl="node1" presStyleIdx="2" presStyleCnt="8">
        <dgm:presLayoutVars>
          <dgm:bulletEnabled val="1"/>
        </dgm:presLayoutVars>
      </dgm:prSet>
      <dgm:spPr/>
    </dgm:pt>
    <dgm:pt modelId="{C5686DF9-2DDA-4022-AC34-705AA0B6F11B}" type="pres">
      <dgm:prSet presAssocID="{06B645AE-6C81-4E39-A97D-773DAD5B7FDD}" presName="sibTrans" presStyleCnt="0"/>
      <dgm:spPr/>
    </dgm:pt>
    <dgm:pt modelId="{DC7A0CAE-575C-4AFD-A4D4-82D1F7B85407}" type="pres">
      <dgm:prSet presAssocID="{3BF86EC9-7674-4FF4-804F-B6E2AFD7773A}" presName="node" presStyleLbl="node1" presStyleIdx="3" presStyleCnt="8">
        <dgm:presLayoutVars>
          <dgm:bulletEnabled val="1"/>
        </dgm:presLayoutVars>
      </dgm:prSet>
      <dgm:spPr/>
    </dgm:pt>
    <dgm:pt modelId="{A74B95B7-27CF-4026-991D-A297447D7787}" type="pres">
      <dgm:prSet presAssocID="{75D753B0-7E51-4D6A-BC9E-3BEEF3D1D8E8}" presName="sibTrans" presStyleCnt="0"/>
      <dgm:spPr/>
    </dgm:pt>
    <dgm:pt modelId="{26C9BE63-DA52-4A70-A15F-CEF4B7E8494D}" type="pres">
      <dgm:prSet presAssocID="{CD7CB339-FECE-4BB7-92B9-3CC0E0D54D14}" presName="node" presStyleLbl="node1" presStyleIdx="4" presStyleCnt="8">
        <dgm:presLayoutVars>
          <dgm:bulletEnabled val="1"/>
        </dgm:presLayoutVars>
      </dgm:prSet>
      <dgm:spPr/>
    </dgm:pt>
    <dgm:pt modelId="{917045F7-1CBE-48E0-BEC9-168490EF4CD5}" type="pres">
      <dgm:prSet presAssocID="{93E25D3A-A2C6-429A-B4A4-C51F19EC8721}" presName="sibTrans" presStyleCnt="0"/>
      <dgm:spPr/>
    </dgm:pt>
    <dgm:pt modelId="{41F7F706-E9CA-40F4-8F2A-3A152F5FA424}" type="pres">
      <dgm:prSet presAssocID="{D97CAF17-1C78-4E75-8B38-26C076BDD9B7}" presName="node" presStyleLbl="node1" presStyleIdx="5" presStyleCnt="8">
        <dgm:presLayoutVars>
          <dgm:bulletEnabled val="1"/>
        </dgm:presLayoutVars>
      </dgm:prSet>
      <dgm:spPr/>
    </dgm:pt>
    <dgm:pt modelId="{A4F49608-EE3D-442B-86B2-5229E9D8269F}" type="pres">
      <dgm:prSet presAssocID="{E73102A2-BB7B-4A4B-B50C-4CCC9F9ED825}" presName="sibTrans" presStyleCnt="0"/>
      <dgm:spPr/>
    </dgm:pt>
    <dgm:pt modelId="{30DA041B-1F19-4315-9D09-09236743E622}" type="pres">
      <dgm:prSet presAssocID="{DAC4E133-A847-4321-832E-59E362E0CF96}" presName="node" presStyleLbl="node1" presStyleIdx="6" presStyleCnt="8">
        <dgm:presLayoutVars>
          <dgm:bulletEnabled val="1"/>
        </dgm:presLayoutVars>
      </dgm:prSet>
      <dgm:spPr/>
    </dgm:pt>
    <dgm:pt modelId="{BB85E6DE-3D45-48AA-8938-11CEBCDFAA64}" type="pres">
      <dgm:prSet presAssocID="{D2A7CD1C-A44E-49E0-9C60-668BADD3A8CA}" presName="sibTrans" presStyleCnt="0"/>
      <dgm:spPr/>
    </dgm:pt>
    <dgm:pt modelId="{02D12E4D-32F3-4C1E-B8E8-7EBCFC006FA7}" type="pres">
      <dgm:prSet presAssocID="{DB53DC4B-5A26-4707-BDDB-E39DFC37AB6F}" presName="node" presStyleLbl="node1" presStyleIdx="7" presStyleCnt="8">
        <dgm:presLayoutVars>
          <dgm:bulletEnabled val="1"/>
        </dgm:presLayoutVars>
      </dgm:prSet>
      <dgm:spPr/>
    </dgm:pt>
  </dgm:ptLst>
  <dgm:cxnLst>
    <dgm:cxn modelId="{64352910-6880-4DC7-98FD-77D49AE95165}" srcId="{66F5F4BA-D6BC-4BDE-997B-B0C49DC13F6E}" destId="{DAC4E133-A847-4321-832E-59E362E0CF96}" srcOrd="6" destOrd="0" parTransId="{F1D33F52-4774-4252-83CB-688305E91B56}" sibTransId="{D2A7CD1C-A44E-49E0-9C60-668BADD3A8CA}"/>
    <dgm:cxn modelId="{A469CA1D-FBDA-4719-BF3C-44424E374E2F}" type="presOf" srcId="{D97CAF17-1C78-4E75-8B38-26C076BDD9B7}" destId="{41F7F706-E9CA-40F4-8F2A-3A152F5FA424}" srcOrd="0" destOrd="0" presId="urn:microsoft.com/office/officeart/2005/8/layout/default"/>
    <dgm:cxn modelId="{4314ED2E-52FC-4D46-B905-D0A03BE8808C}" srcId="{66F5F4BA-D6BC-4BDE-997B-B0C49DC13F6E}" destId="{A9F05C8C-F712-4814-B7F4-2D0F9224CF98}" srcOrd="2" destOrd="0" parTransId="{851E98E6-4C95-4710-96A0-F9487F941EAA}" sibTransId="{06B645AE-6C81-4E39-A97D-773DAD5B7FDD}"/>
    <dgm:cxn modelId="{E63F3431-22BC-447F-ABAB-ED2D0B2A8695}" type="presOf" srcId="{3102DE74-C9DB-45C0-BBDA-46976BB45829}" destId="{2CBE95DA-A2D0-477A-A395-597CA6635E48}" srcOrd="0" destOrd="0" presId="urn:microsoft.com/office/officeart/2005/8/layout/default"/>
    <dgm:cxn modelId="{8A041D3D-C4F4-41CA-9C1D-E748981D34F0}" srcId="{66F5F4BA-D6BC-4BDE-997B-B0C49DC13F6E}" destId="{3BF86EC9-7674-4FF4-804F-B6E2AFD7773A}" srcOrd="3" destOrd="0" parTransId="{73BC5E06-E4BA-439D-A052-67639F37A66D}" sibTransId="{75D753B0-7E51-4D6A-BC9E-3BEEF3D1D8E8}"/>
    <dgm:cxn modelId="{DE209A5C-0D2C-4A56-A006-C9CDDB714F6E}" type="presOf" srcId="{3BF86EC9-7674-4FF4-804F-B6E2AFD7773A}" destId="{DC7A0CAE-575C-4AFD-A4D4-82D1F7B85407}" srcOrd="0" destOrd="0" presId="urn:microsoft.com/office/officeart/2005/8/layout/default"/>
    <dgm:cxn modelId="{841DA46A-BB5D-4FB0-9251-07A3961DF301}" type="presOf" srcId="{CD7CB339-FECE-4BB7-92B9-3CC0E0D54D14}" destId="{26C9BE63-DA52-4A70-A15F-CEF4B7E8494D}" srcOrd="0" destOrd="0" presId="urn:microsoft.com/office/officeart/2005/8/layout/default"/>
    <dgm:cxn modelId="{F23A1C74-BF44-4192-B336-461E93C006EF}" type="presOf" srcId="{A9F05C8C-F712-4814-B7F4-2D0F9224CF98}" destId="{E70E2C54-122B-42AF-87DD-EF1203A0A568}" srcOrd="0" destOrd="0" presId="urn:microsoft.com/office/officeart/2005/8/layout/default"/>
    <dgm:cxn modelId="{1A804B75-298F-438E-93A1-7AAB24E34429}" type="presOf" srcId="{DB53DC4B-5A26-4707-BDDB-E39DFC37AB6F}" destId="{02D12E4D-32F3-4C1E-B8E8-7EBCFC006FA7}" srcOrd="0" destOrd="0" presId="urn:microsoft.com/office/officeart/2005/8/layout/default"/>
    <dgm:cxn modelId="{B4C77880-C1C2-4E88-BDDF-E33227B11905}" type="presOf" srcId="{DAC4E133-A847-4321-832E-59E362E0CF96}" destId="{30DA041B-1F19-4315-9D09-09236743E622}" srcOrd="0" destOrd="0" presId="urn:microsoft.com/office/officeart/2005/8/layout/default"/>
    <dgm:cxn modelId="{567E85A3-3231-421D-9FD5-AC82D39637FB}" srcId="{66F5F4BA-D6BC-4BDE-997B-B0C49DC13F6E}" destId="{29DA87B6-39DA-403D-B800-193369A60B53}" srcOrd="1" destOrd="0" parTransId="{8C16B5B6-9E94-4954-B7C9-26A8DDF663BB}" sibTransId="{8CAE1877-22A3-41E7-A817-39B1D26A79C3}"/>
    <dgm:cxn modelId="{9F0ED7C8-27BC-4162-B5CC-D77D6009DEB5}" srcId="{66F5F4BA-D6BC-4BDE-997B-B0C49DC13F6E}" destId="{DB53DC4B-5A26-4707-BDDB-E39DFC37AB6F}" srcOrd="7" destOrd="0" parTransId="{FF0AD8F6-AE0C-421E-9D23-8824965B8007}" sibTransId="{6D72E754-B710-4E4C-B6B3-BFBF426A23AD}"/>
    <dgm:cxn modelId="{95F208CC-1776-4578-A6A5-421C44B7B79B}" type="presOf" srcId="{29DA87B6-39DA-403D-B800-193369A60B53}" destId="{928D73C7-AC31-409C-BD99-A82E9A163DA5}" srcOrd="0" destOrd="0" presId="urn:microsoft.com/office/officeart/2005/8/layout/default"/>
    <dgm:cxn modelId="{3CD6C7D0-E27C-448D-9F34-637499E2462E}" srcId="{66F5F4BA-D6BC-4BDE-997B-B0C49DC13F6E}" destId="{CD7CB339-FECE-4BB7-92B9-3CC0E0D54D14}" srcOrd="4" destOrd="0" parTransId="{183FA918-DBAD-4D3B-A7EC-08DAEB87AF6D}" sibTransId="{93E25D3A-A2C6-429A-B4A4-C51F19EC8721}"/>
    <dgm:cxn modelId="{CE44F7D2-7C3B-49C4-A45A-5F318A73D95C}" srcId="{66F5F4BA-D6BC-4BDE-997B-B0C49DC13F6E}" destId="{3102DE74-C9DB-45C0-BBDA-46976BB45829}" srcOrd="0" destOrd="0" parTransId="{28F43400-4E18-438F-8EDD-74B701447B98}" sibTransId="{E4C90A9E-94D1-4A68-B75A-283625205A9E}"/>
    <dgm:cxn modelId="{68E757D8-7140-4483-96B8-0948B9EF8BD1}" srcId="{66F5F4BA-D6BC-4BDE-997B-B0C49DC13F6E}" destId="{D97CAF17-1C78-4E75-8B38-26C076BDD9B7}" srcOrd="5" destOrd="0" parTransId="{2C2D3491-E1AA-4CBF-84D3-FC69FACE2925}" sibTransId="{E73102A2-BB7B-4A4B-B50C-4CCC9F9ED825}"/>
    <dgm:cxn modelId="{A01727E5-866E-42B5-B65E-5D5C07D744EC}" type="presOf" srcId="{66F5F4BA-D6BC-4BDE-997B-B0C49DC13F6E}" destId="{E198B09B-E7F9-4123-83BE-DC5B93E3D622}" srcOrd="0" destOrd="0" presId="urn:microsoft.com/office/officeart/2005/8/layout/default"/>
    <dgm:cxn modelId="{49662918-85D9-4B9C-9A24-F84C081DD890}" type="presParOf" srcId="{E198B09B-E7F9-4123-83BE-DC5B93E3D622}" destId="{2CBE95DA-A2D0-477A-A395-597CA6635E48}" srcOrd="0" destOrd="0" presId="urn:microsoft.com/office/officeart/2005/8/layout/default"/>
    <dgm:cxn modelId="{C4D8D919-3595-47EE-9F6C-9EDA83954E62}" type="presParOf" srcId="{E198B09B-E7F9-4123-83BE-DC5B93E3D622}" destId="{C0666ED7-5117-42AD-98DF-E9A4CCC103AA}" srcOrd="1" destOrd="0" presId="urn:microsoft.com/office/officeart/2005/8/layout/default"/>
    <dgm:cxn modelId="{0EDFD541-194B-408F-B5D8-7E61FDCF1ED6}" type="presParOf" srcId="{E198B09B-E7F9-4123-83BE-DC5B93E3D622}" destId="{928D73C7-AC31-409C-BD99-A82E9A163DA5}" srcOrd="2" destOrd="0" presId="urn:microsoft.com/office/officeart/2005/8/layout/default"/>
    <dgm:cxn modelId="{32F6DCEF-B06D-42AC-8534-473EE4FF2439}" type="presParOf" srcId="{E198B09B-E7F9-4123-83BE-DC5B93E3D622}" destId="{D5E1DB44-4EA1-406C-A8E5-4556DF2C59A1}" srcOrd="3" destOrd="0" presId="urn:microsoft.com/office/officeart/2005/8/layout/default"/>
    <dgm:cxn modelId="{011B7542-45DA-4C25-8A65-646C84C6B5CC}" type="presParOf" srcId="{E198B09B-E7F9-4123-83BE-DC5B93E3D622}" destId="{E70E2C54-122B-42AF-87DD-EF1203A0A568}" srcOrd="4" destOrd="0" presId="urn:microsoft.com/office/officeart/2005/8/layout/default"/>
    <dgm:cxn modelId="{192E0BAF-4D9E-497C-BDC7-D8D359F343C3}" type="presParOf" srcId="{E198B09B-E7F9-4123-83BE-DC5B93E3D622}" destId="{C5686DF9-2DDA-4022-AC34-705AA0B6F11B}" srcOrd="5" destOrd="0" presId="urn:microsoft.com/office/officeart/2005/8/layout/default"/>
    <dgm:cxn modelId="{500878E2-EB9B-485F-B448-13B89F6994AA}" type="presParOf" srcId="{E198B09B-E7F9-4123-83BE-DC5B93E3D622}" destId="{DC7A0CAE-575C-4AFD-A4D4-82D1F7B85407}" srcOrd="6" destOrd="0" presId="urn:microsoft.com/office/officeart/2005/8/layout/default"/>
    <dgm:cxn modelId="{5DEF5C75-FB03-4248-BA1C-4695407CC186}" type="presParOf" srcId="{E198B09B-E7F9-4123-83BE-DC5B93E3D622}" destId="{A74B95B7-27CF-4026-991D-A297447D7787}" srcOrd="7" destOrd="0" presId="urn:microsoft.com/office/officeart/2005/8/layout/default"/>
    <dgm:cxn modelId="{1DECDD96-33E0-4001-AB2B-A0D1DAD9B3C4}" type="presParOf" srcId="{E198B09B-E7F9-4123-83BE-DC5B93E3D622}" destId="{26C9BE63-DA52-4A70-A15F-CEF4B7E8494D}" srcOrd="8" destOrd="0" presId="urn:microsoft.com/office/officeart/2005/8/layout/default"/>
    <dgm:cxn modelId="{042E251F-F2EC-4D0D-9808-240408AA9907}" type="presParOf" srcId="{E198B09B-E7F9-4123-83BE-DC5B93E3D622}" destId="{917045F7-1CBE-48E0-BEC9-168490EF4CD5}" srcOrd="9" destOrd="0" presId="urn:microsoft.com/office/officeart/2005/8/layout/default"/>
    <dgm:cxn modelId="{D81F96AE-EAFA-40B7-987F-FE701FB09D0F}" type="presParOf" srcId="{E198B09B-E7F9-4123-83BE-DC5B93E3D622}" destId="{41F7F706-E9CA-40F4-8F2A-3A152F5FA424}" srcOrd="10" destOrd="0" presId="urn:microsoft.com/office/officeart/2005/8/layout/default"/>
    <dgm:cxn modelId="{D33F0620-C5E2-419B-8F94-3260ADA4F6AB}" type="presParOf" srcId="{E198B09B-E7F9-4123-83BE-DC5B93E3D622}" destId="{A4F49608-EE3D-442B-86B2-5229E9D8269F}" srcOrd="11" destOrd="0" presId="urn:microsoft.com/office/officeart/2005/8/layout/default"/>
    <dgm:cxn modelId="{0B22ACB0-AA12-4633-A978-377EA35A62B2}" type="presParOf" srcId="{E198B09B-E7F9-4123-83BE-DC5B93E3D622}" destId="{30DA041B-1F19-4315-9D09-09236743E622}" srcOrd="12" destOrd="0" presId="urn:microsoft.com/office/officeart/2005/8/layout/default"/>
    <dgm:cxn modelId="{8A4D2199-B336-4FF0-8005-CBE8B9B9C754}" type="presParOf" srcId="{E198B09B-E7F9-4123-83BE-DC5B93E3D622}" destId="{BB85E6DE-3D45-48AA-8938-11CEBCDFAA64}" srcOrd="13" destOrd="0" presId="urn:microsoft.com/office/officeart/2005/8/layout/default"/>
    <dgm:cxn modelId="{3946FB4A-D552-45FE-9485-9091E55193B2}" type="presParOf" srcId="{E198B09B-E7F9-4123-83BE-DC5B93E3D622}" destId="{02D12E4D-32F3-4C1E-B8E8-7EBCFC006FA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4F52-E265-45E2-9BC3-5BA3FE9C3659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078FD-8AC5-4AAE-BE72-28F4343F2EB7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ED55B-A232-4227-A8CF-F90B7EDC4510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2021 Infrastructure Investment and Jobs Act (IIJA)Apportionment: $38.3M</a:t>
          </a:r>
        </a:p>
      </dsp:txBody>
      <dsp:txXfrm>
        <a:off x="1172126" y="908559"/>
        <a:ext cx="2114937" cy="897246"/>
      </dsp:txXfrm>
    </dsp:sp>
    <dsp:sp modelId="{1005DC5A-8A2C-4FF6-AE0C-D83D109FCD54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B40BA-A6A5-4CAC-A53A-A51D6CD47A9F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70F59-9172-4F65-9399-DBE27D75EF3D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2021 Regular Legislative Session Capital Appropriation: $1.2M </a:t>
          </a:r>
        </a:p>
      </dsp:txBody>
      <dsp:txXfrm>
        <a:off x="4745088" y="908559"/>
        <a:ext cx="2114937" cy="897246"/>
      </dsp:txXfrm>
    </dsp:sp>
    <dsp:sp modelId="{10643192-BB5E-4E69-A110-0A869B48F23A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E4564-8996-4089-B9A8-C730432B5D7D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7559E-9FF9-4075-B17B-657095DD39D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2021 Special Session America Rescue Plan Act (ARPA): $10M</a:t>
          </a:r>
        </a:p>
      </dsp:txBody>
      <dsp:txXfrm>
        <a:off x="8318049" y="908559"/>
        <a:ext cx="2114937" cy="897246"/>
      </dsp:txXfrm>
    </dsp:sp>
    <dsp:sp modelId="{842DBF0D-AD54-479E-A9C3-06C060E347E9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6466B-EB5D-4707-81CD-8F81ED33BE79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C1B97-B877-4825-9959-2010D55E1BBD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2024  Charging and Fueling Infrastructure (CFI) Grant: $67.7M</a:t>
          </a:r>
        </a:p>
      </dsp:txBody>
      <dsp:txXfrm>
        <a:off x="1172126" y="2545532"/>
        <a:ext cx="2114937" cy="897246"/>
      </dsp:txXfrm>
    </dsp:sp>
    <dsp:sp modelId="{EE5C7233-AD32-47EA-A7C5-74BB090A9279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EB017-EEE6-4DFB-94B7-295F91DFADA3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E5269-E1CB-4067-9EF1-92C0989CA0B0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2024 Legislative Session Capital Appropriation:$15M</a:t>
          </a:r>
        </a:p>
      </dsp:txBody>
      <dsp:txXfrm>
        <a:off x="4745088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E95DA-A2D0-477A-A395-597CA6635E48}">
      <dsp:nvSpPr>
        <dsp:cNvPr id="0" name=""/>
        <dsp:cNvSpPr/>
      </dsp:nvSpPr>
      <dsp:spPr>
        <a:xfrm>
          <a:off x="0" y="422986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Unfunded gaps  </a:t>
          </a:r>
        </a:p>
      </dsp:txBody>
      <dsp:txXfrm>
        <a:off x="0" y="422986"/>
        <a:ext cx="2539866" cy="1523919"/>
      </dsp:txXfrm>
    </dsp:sp>
    <dsp:sp modelId="{928D73C7-AC31-409C-BD99-A82E9A163DA5}">
      <dsp:nvSpPr>
        <dsp:cNvPr id="0" name=""/>
        <dsp:cNvSpPr/>
      </dsp:nvSpPr>
      <dsp:spPr>
        <a:xfrm>
          <a:off x="2797054" y="388759"/>
          <a:ext cx="2539866" cy="1523919"/>
        </a:xfrm>
        <a:prstGeom prst="rect">
          <a:avLst/>
        </a:prstGeom>
        <a:solidFill>
          <a:schemeClr val="accent2">
            <a:hueOff val="5050"/>
            <a:satOff val="-4927"/>
            <a:lumOff val="-2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Equity (Justice 40) and Disadvantage Community Participation</a:t>
          </a:r>
        </a:p>
      </dsp:txBody>
      <dsp:txXfrm>
        <a:off x="2797054" y="388759"/>
        <a:ext cx="2539866" cy="1523919"/>
      </dsp:txXfrm>
    </dsp:sp>
    <dsp:sp modelId="{E70E2C54-122B-42AF-87DD-EF1203A0A568}">
      <dsp:nvSpPr>
        <dsp:cNvPr id="0" name=""/>
        <dsp:cNvSpPr/>
      </dsp:nvSpPr>
      <dsp:spPr>
        <a:xfrm>
          <a:off x="5590907" y="388759"/>
          <a:ext cx="2539866" cy="1523919"/>
        </a:xfrm>
        <a:prstGeom prst="rect">
          <a:avLst/>
        </a:prstGeom>
        <a:solidFill>
          <a:schemeClr val="accent2">
            <a:hueOff val="10101"/>
            <a:satOff val="-9853"/>
            <a:lumOff val="-5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Supply chain issues around electric components – Build America, Buy America Act</a:t>
          </a:r>
        </a:p>
      </dsp:txBody>
      <dsp:txXfrm>
        <a:off x="5590907" y="388759"/>
        <a:ext cx="2539866" cy="1523919"/>
      </dsp:txXfrm>
    </dsp:sp>
    <dsp:sp modelId="{DC7A0CAE-575C-4AFD-A4D4-82D1F7B85407}">
      <dsp:nvSpPr>
        <dsp:cNvPr id="0" name=""/>
        <dsp:cNvSpPr/>
      </dsp:nvSpPr>
      <dsp:spPr>
        <a:xfrm>
          <a:off x="8384760" y="388759"/>
          <a:ext cx="2539866" cy="1523919"/>
        </a:xfrm>
        <a:prstGeom prst="rect">
          <a:avLst/>
        </a:prstGeom>
        <a:solidFill>
          <a:schemeClr val="accent2">
            <a:hueOff val="15151"/>
            <a:satOff val="-14780"/>
            <a:lumOff val="-7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Utility and Cooperative delays;14-month delay on transformers</a:t>
          </a:r>
        </a:p>
      </dsp:txBody>
      <dsp:txXfrm>
        <a:off x="8384760" y="388759"/>
        <a:ext cx="2539866" cy="1523919"/>
      </dsp:txXfrm>
    </dsp:sp>
    <dsp:sp modelId="{26C9BE63-DA52-4A70-A15F-CEF4B7E8494D}">
      <dsp:nvSpPr>
        <dsp:cNvPr id="0" name=""/>
        <dsp:cNvSpPr/>
      </dsp:nvSpPr>
      <dsp:spPr>
        <a:xfrm>
          <a:off x="3201" y="2166665"/>
          <a:ext cx="2539866" cy="1523919"/>
        </a:xfrm>
        <a:prstGeom prst="rect">
          <a:avLst/>
        </a:prstGeom>
        <a:solidFill>
          <a:schemeClr val="accent2">
            <a:hueOff val="20202"/>
            <a:satOff val="-19707"/>
            <a:lumOff val="-10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Robust workforce for EV infrastructure installation and maintenance; and car technicians</a:t>
          </a:r>
        </a:p>
      </dsp:txBody>
      <dsp:txXfrm>
        <a:off x="3201" y="2166665"/>
        <a:ext cx="2539866" cy="1523919"/>
      </dsp:txXfrm>
    </dsp:sp>
    <dsp:sp modelId="{41F7F706-E9CA-40F4-8F2A-3A152F5FA424}">
      <dsp:nvSpPr>
        <dsp:cNvPr id="0" name=""/>
        <dsp:cNvSpPr/>
      </dsp:nvSpPr>
      <dsp:spPr>
        <a:xfrm>
          <a:off x="2797054" y="2166665"/>
          <a:ext cx="2539866" cy="1523919"/>
        </a:xfrm>
        <a:prstGeom prst="rect">
          <a:avLst/>
        </a:prstGeom>
        <a:solidFill>
          <a:schemeClr val="accent2">
            <a:hueOff val="25252"/>
            <a:satOff val="-24634"/>
            <a:lumOff val="-12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Unknowns with competitive grants</a:t>
          </a:r>
        </a:p>
      </dsp:txBody>
      <dsp:txXfrm>
        <a:off x="2797054" y="2166665"/>
        <a:ext cx="2539866" cy="1523919"/>
      </dsp:txXfrm>
    </dsp:sp>
    <dsp:sp modelId="{30DA041B-1F19-4315-9D09-09236743E622}">
      <dsp:nvSpPr>
        <dsp:cNvPr id="0" name=""/>
        <dsp:cNvSpPr/>
      </dsp:nvSpPr>
      <dsp:spPr>
        <a:xfrm>
          <a:off x="5590907" y="2166665"/>
          <a:ext cx="2539866" cy="1523919"/>
        </a:xfrm>
        <a:prstGeom prst="rect">
          <a:avLst/>
        </a:prstGeom>
        <a:solidFill>
          <a:schemeClr val="accent2">
            <a:hueOff val="30303"/>
            <a:satOff val="-29560"/>
            <a:lumOff val="-15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Access to high-level grid for electrical connectivity</a:t>
          </a:r>
        </a:p>
      </dsp:txBody>
      <dsp:txXfrm>
        <a:off x="5590907" y="2166665"/>
        <a:ext cx="2539866" cy="1523919"/>
      </dsp:txXfrm>
    </dsp:sp>
    <dsp:sp modelId="{02D12E4D-32F3-4C1E-B8E8-7EBCFC006FA7}">
      <dsp:nvSpPr>
        <dsp:cNvPr id="0" name=""/>
        <dsp:cNvSpPr/>
      </dsp:nvSpPr>
      <dsp:spPr>
        <a:xfrm>
          <a:off x="8384760" y="2166665"/>
          <a:ext cx="2539866" cy="1523919"/>
        </a:xfrm>
        <a:prstGeom prst="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Statewide broadband connectivity for charge station network</a:t>
          </a:r>
        </a:p>
      </dsp:txBody>
      <dsp:txXfrm>
        <a:off x="8384760" y="216666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5CCBFC-FBCF-40FD-8EE7-F2668D8B12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DB85D-3DBF-43F7-AACB-4979428F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2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B85D-3DBF-43F7-AACB-4979428FC5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2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sz="1200" dirty="0"/>
              <a:t>The funds will be used for the expansion of a National EV Charging Infrastructure network in the State of New Mexico. </a:t>
            </a:r>
          </a:p>
          <a:p>
            <a:pPr marL="0"/>
            <a:endParaRPr lang="en-US" sz="1200" dirty="0"/>
          </a:p>
          <a:p>
            <a:pPr marL="0"/>
            <a:r>
              <a:rPr lang="en-US" sz="1200" dirty="0"/>
              <a:t>In the first round of funding distributions, NMDOT received 17 applications and awarded $11.9 million to six (6) entities, for a total of 20 locations and 84 new EV chargers across New Mexico.  Additional phases of funding distribution will be available in the Spring.</a:t>
            </a:r>
          </a:p>
          <a:p>
            <a:pPr marL="0"/>
            <a:endParaRPr lang="en-US" sz="1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of New Mexico American Rescue Plan Act (ARPA) Projects - $10M Allocation  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Focus on rural and disadvantaged communities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Work with local governments to provide grant opportunities for funding public facing infrastructure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Meet current or anticipated market demands for charging or fueling infrastructure, including faster charging speeds with high-powered capabilities necessary to minimize the time to charge or refuel current and anticipated vehicles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(blue lightening bolts </a:t>
            </a:r>
            <a:r>
              <a:rPr lang="en-US" sz="1200" dirty="0" err="1"/>
              <a:t>represenet</a:t>
            </a:r>
            <a:r>
              <a:rPr lang="en-US" sz="1200" dirty="0"/>
              <a:t> ARPA locations) </a:t>
            </a:r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r>
              <a:rPr lang="en-US" sz="1200" dirty="0"/>
              <a:t>The NEVI Plan for New Mexico aims to build-out major interstates including: I-25, I-40 and I-10.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B85D-3DBF-43F7-AACB-4979428FC5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7D26-72FC-4F75-AFD2-80CC26A0ADFA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34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2352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39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56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371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4F11-96AD-4F57-8197-657EBD3B4866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F37E-6229-4152-8DDD-B1BFC560CD93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39D6-4F6D-4606-877A-2A01BFC8C21F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9D9-5883-4E96-91F4-0758A9BBD500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48B-3EB0-4510-8269-0BE295428BF3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637A-B48A-49BF-989C-F318AA93F258}" type="datetime1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9CA9-4DB4-4DAE-BA83-A7C55F04302D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8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B542-C6E2-4848-A93B-242EAE5FE47F}" type="datetime1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7D9-65B2-4618-A576-ACF95CDCB143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1A97-B0BC-4711-B193-EBEA215F02B1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D6E37C-80EC-4CD3-85AB-5ED923B3A31E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00992D-92B7-422C-84D4-C0A4B776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36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Ricky.serna@dot.nm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D95F-D736-A6F3-F031-1903F3E8A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8F71D60-992C-028D-9509-FC781E779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311" y="255182"/>
            <a:ext cx="3952312" cy="442457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Electrification in New Mexico 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7117-6EDE-284C-A557-1C57983D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0992D-92B7-422C-84D4-C0A4B776D74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 descr="A yellow and black sign&#10;&#10;Description automatically generated">
            <a:extLst>
              <a:ext uri="{FF2B5EF4-FFF2-40B4-BE49-F238E27FC236}">
                <a16:creationId xmlns:a16="http://schemas.microsoft.com/office/drawing/2014/main" id="{8D2376BC-367C-7DF9-7401-A6027197D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30" y="5589104"/>
            <a:ext cx="2118558" cy="867025"/>
          </a:xfrm>
          <a:prstGeom prst="rect">
            <a:avLst/>
          </a:prstGeom>
        </p:spPr>
      </p:pic>
      <p:pic>
        <p:nvPicPr>
          <p:cNvPr id="7" name="Picture 6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4F2487A3-19AA-364F-CAFB-85F972ABE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23" y="90239"/>
            <a:ext cx="8988919" cy="67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5990-DB58-941C-E204-234FF36D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/>
              <a:t>New Mexico </a:t>
            </a:r>
            <a:r>
              <a:rPr lang="en-US" sz="2000" b="1" i="0" baseline="0"/>
              <a:t>Electric Vehicle Program Goals</a:t>
            </a:r>
            <a:br>
              <a:rPr lang="en-US" sz="2000"/>
            </a:b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8F51-88D7-0DF3-BD3C-5A50AB58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z="1600" b="0" i="0" baseline="0"/>
              <a:t>Establish an electrified and alternative fuel transportation system. </a:t>
            </a:r>
            <a:endParaRPr lang="en-US" sz="1600"/>
          </a:p>
          <a:p>
            <a:pPr lvl="0"/>
            <a:r>
              <a:rPr lang="en-US" sz="1600"/>
              <a:t>Create a system</a:t>
            </a:r>
            <a:r>
              <a:rPr lang="en-US" sz="1600" b="0" i="0" baseline="0"/>
              <a:t> that is convenient, affordable, reliable, equitable, accessible, and safe Establish a path for the U.S. to create a nationwide network of at least 500,000 EV chargers by 2030 </a:t>
            </a:r>
            <a:endParaRPr lang="en-US" sz="1600"/>
          </a:p>
          <a:p>
            <a:pPr lvl="0"/>
            <a:r>
              <a:rPr lang="en-US" sz="1600"/>
              <a:t>I</a:t>
            </a:r>
            <a:r>
              <a:rPr lang="en-US" sz="1600" b="0" i="0" baseline="0"/>
              <a:t>mprove networks for vehicles using hydrogen, propane, and natural gas</a:t>
            </a:r>
            <a:endParaRPr lang="en-US" sz="1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7" name="Picture 6" descr="A car parked at a gas station">
            <a:extLst>
              <a:ext uri="{FF2B5EF4-FFF2-40B4-BE49-F238E27FC236}">
                <a16:creationId xmlns:a16="http://schemas.microsoft.com/office/drawing/2014/main" id="{6941FFA3-0650-92C5-094E-78C297C92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57" r="1274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274B3-9B59-603C-7DC3-3F49884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0992D-92B7-422C-84D4-C0A4B776D74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71BEE-84A8-8062-3499-FD3A377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725" y="6086007"/>
            <a:ext cx="696254" cy="684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B5A46D-DAB2-A85A-F16B-5A53A8BF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833" y="6086007"/>
            <a:ext cx="684249" cy="68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F7245-6350-83F1-1660-7F17199A0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148" y="6086007"/>
            <a:ext cx="684249" cy="684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D72BFD-1675-A1EE-F137-C3254CF2A3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1769" y="6086007"/>
            <a:ext cx="696254" cy="6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E397-B4DD-E015-07BF-2F2BCCED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306" y="783738"/>
            <a:ext cx="7855451" cy="970450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Mexico EV Infrastructure Project Funding Sources</a:t>
            </a:r>
            <a:b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DDED2-855A-AABF-A10A-D957AB1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extBox 7">
            <a:extLst>
              <a:ext uri="{FF2B5EF4-FFF2-40B4-BE49-F238E27FC236}">
                <a16:creationId xmlns:a16="http://schemas.microsoft.com/office/drawing/2014/main" id="{48593960-2584-DF6D-7DD4-1F1B44213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8374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99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CAF18-52EA-44C6-A67F-304A819E7C24}"/>
              </a:ext>
            </a:extLst>
          </p:cNvPr>
          <p:cNvSpPr txBox="1"/>
          <p:nvPr/>
        </p:nvSpPr>
        <p:spPr>
          <a:xfrm>
            <a:off x="913795" y="609600"/>
            <a:ext cx="3078749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Electric Vehicle Infrastructure Projects 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7EF69-312C-4979-1A19-CCB7678346AE}"/>
              </a:ext>
            </a:extLst>
          </p:cNvPr>
          <p:cNvSpPr txBox="1"/>
          <p:nvPr/>
        </p:nvSpPr>
        <p:spPr>
          <a:xfrm>
            <a:off x="913795" y="1732449"/>
            <a:ext cx="3078749" cy="4482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16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Provides drivers with a convenient, reliable, affordable, accessible, and equitable charging experience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16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Meet federal goals for statewide electrification network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16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Support economic development opportunities for rural parts of the state</a:t>
            </a:r>
          </a:p>
        </p:txBody>
      </p:sp>
      <p:pic>
        <p:nvPicPr>
          <p:cNvPr id="10" name="Picture 9" descr="A map with many points of light&#10;&#10;Description automatically generated with medium confidence">
            <a:extLst>
              <a:ext uri="{FF2B5EF4-FFF2-40B4-BE49-F238E27FC236}">
                <a16:creationId xmlns:a16="http://schemas.microsoft.com/office/drawing/2014/main" id="{FAE4F99A-0F9F-96BA-96A1-AD06AF1C5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50" y="365760"/>
            <a:ext cx="5598291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1EB8-6314-3042-6026-B4CBE40F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Future Program Considerations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D4F9-6D26-8249-4E7D-BC2FE549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26924D-B8F3-B9CF-81DD-95AD6C6D7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910001"/>
              </p:ext>
            </p:extLst>
          </p:nvPr>
        </p:nvGraphicFramePr>
        <p:xfrm>
          <a:off x="644056" y="2226039"/>
          <a:ext cx="10927829" cy="407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83C2-E5BE-AFB8-AE55-8ED5AC58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92D-92B7-422C-84D4-C0A4B776D74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A6357-C43C-1E2D-FB72-F8AADC87DACA}"/>
              </a:ext>
            </a:extLst>
          </p:cNvPr>
          <p:cNvSpPr txBox="1"/>
          <p:nvPr/>
        </p:nvSpPr>
        <p:spPr>
          <a:xfrm>
            <a:off x="498510" y="74501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F2B58-9086-3B07-AB38-9880DD0B96C9}"/>
              </a:ext>
            </a:extLst>
          </p:cNvPr>
          <p:cNvSpPr txBox="1"/>
          <p:nvPr/>
        </p:nvSpPr>
        <p:spPr>
          <a:xfrm>
            <a:off x="285666" y="1726397"/>
            <a:ext cx="6533348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Jerry P. Valdez, Executive Director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New Mexico Department of Transportation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rgbClr val="2998E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Jerry.Valdez@dot.nm.gov</a:t>
            </a:r>
            <a:endParaRPr lang="en-US" sz="32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1-505-795-3033</a:t>
            </a:r>
          </a:p>
        </p:txBody>
      </p:sp>
      <p:pic>
        <p:nvPicPr>
          <p:cNvPr id="9" name="Content Placeholder 5" descr="A yellow and black sign&#10;&#10;Description automatically generated">
            <a:extLst>
              <a:ext uri="{FF2B5EF4-FFF2-40B4-BE49-F238E27FC236}">
                <a16:creationId xmlns:a16="http://schemas.microsoft.com/office/drawing/2014/main" id="{45215BA8-55A1-954D-70A4-12E7FF45A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23" y="5701530"/>
            <a:ext cx="2118558" cy="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54FB0A37F854FB256FA5623FCBD45" ma:contentTypeVersion="3" ma:contentTypeDescription="Create a new document." ma:contentTypeScope="" ma:versionID="47eda1cf0a891e907221e8677dfd0e6c">
  <xsd:schema xmlns:xsd="http://www.w3.org/2001/XMLSchema" xmlns:xs="http://www.w3.org/2001/XMLSchema" xmlns:p="http://schemas.microsoft.com/office/2006/metadata/properties" xmlns:ns2="f693cc33-da06-448b-ad02-3c72d5c363fb" targetNamespace="http://schemas.microsoft.com/office/2006/metadata/properties" ma:root="true" ma:fieldsID="ab656fc38458b0615d56a3ad322a9c5f" ns2:_="">
    <xsd:import namespace="f693cc33-da06-448b-ad02-3c72d5c36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3cc33-da06-448b-ad02-3c72d5c36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258578-0CAC-45F2-996B-D9284F98FC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CFD7A-C7CC-4122-8E06-D8120D5ECF27}">
  <ds:schemaRefs>
    <ds:schemaRef ds:uri="f693cc33-da06-448b-ad02-3c72d5c363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AEC67D-CD4D-4525-A0B5-4F0D45775556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f693cc33-da06-448b-ad02-3c72d5c363fb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8144</TotalTime>
  <Words>435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Calisto MT</vt:lpstr>
      <vt:lpstr>Wingdings 2</vt:lpstr>
      <vt:lpstr>Slate</vt:lpstr>
      <vt:lpstr> </vt:lpstr>
      <vt:lpstr>New Mexico Electric Vehicle Program Goals </vt:lpstr>
      <vt:lpstr>New Mexico EV Infrastructure Project Funding Sources </vt:lpstr>
      <vt:lpstr>PowerPoint Presentation</vt:lpstr>
      <vt:lpstr>Future Program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Bencomo, Jaime, NMDOT</dc:creator>
  <cp:lastModifiedBy>Valdez, Jerry, DOT</cp:lastModifiedBy>
  <cp:revision>43</cp:revision>
  <cp:lastPrinted>2023-08-16T15:31:07Z</cp:lastPrinted>
  <dcterms:created xsi:type="dcterms:W3CDTF">2021-07-12T22:37:14Z</dcterms:created>
  <dcterms:modified xsi:type="dcterms:W3CDTF">2024-09-10T16:58:49Z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0x010100B7554FB0A37F854FB256FA5623FCBD45</vt:lpwstr>
  </property>
</Properties>
</file>