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8288000" cy="10287000"/>
  <p:notesSz cx="6858000" cy="9144000"/>
  <p:embeddedFontLst>
    <p:embeddedFont>
      <p:font typeface="Canva Sans" panose="020B0604020202020204" charset="0"/>
      <p:regular r:id="rId24"/>
    </p:embeddedFont>
    <p:embeddedFont>
      <p:font typeface="Canva Sans Bold" panose="020B0604020202020204" charset="0"/>
      <p:regular r:id="rId25"/>
    </p:embeddedFont>
    <p:embeddedFont>
      <p:font typeface="Proxima Nova Bold" panose="020B0604020202020204" charset="0"/>
      <p:regular r:id="rId26"/>
    </p:embeddedFont>
    <p:embeddedFont>
      <p:font typeface="Proxima Nova Heavy" panose="020B0604020202020204" charset="0"/>
      <p:regular r:id="rId27"/>
    </p:embeddedFont>
    <p:embeddedFont>
      <p:font typeface="Segoe UI 1" panose="020B0802040204020203" charset="0"/>
      <p:regular r:id="rId28"/>
    </p:embeddedFont>
    <p:embeddedFont>
      <p:font typeface="Segoe UI 2" panose="020B0604020202020204" charset="0"/>
      <p:regular r:id="rId29"/>
    </p:embeddedFont>
    <p:embeddedFont>
      <p:font typeface="Segoe UI 3" panose="020B0502040204090203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9" d="100"/>
          <a:sy n="59" d="100"/>
        </p:scale>
        <p:origin x="198" y="5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le Casey" userId="4b73298f-22d9-4c67-9385-0580d878527f" providerId="ADAL" clId="{17088D22-0873-4E7C-8937-9668E3E0B29C}"/>
    <pc:docChg chg="custSel delSld modSld">
      <pc:chgData name="Danielle Casey" userId="4b73298f-22d9-4c67-9385-0580d878527f" providerId="ADAL" clId="{17088D22-0873-4E7C-8937-9668E3E0B29C}" dt="2024-09-19T23:12:39.565" v="9" actId="207"/>
      <pc:docMkLst>
        <pc:docMk/>
      </pc:docMkLst>
      <pc:sldChg chg="modSp mod">
        <pc:chgData name="Danielle Casey" userId="4b73298f-22d9-4c67-9385-0580d878527f" providerId="ADAL" clId="{17088D22-0873-4E7C-8937-9668E3E0B29C}" dt="2024-09-19T23:12:39.565" v="9" actId="207"/>
        <pc:sldMkLst>
          <pc:docMk/>
          <pc:sldMk cId="0" sldId="256"/>
        </pc:sldMkLst>
        <pc:spChg chg="mod">
          <ac:chgData name="Danielle Casey" userId="4b73298f-22d9-4c67-9385-0580d878527f" providerId="ADAL" clId="{17088D22-0873-4E7C-8937-9668E3E0B29C}" dt="2024-09-19T23:12:39.565" v="9" actId="207"/>
          <ac:spMkLst>
            <pc:docMk/>
            <pc:sldMk cId="0" sldId="256"/>
            <ac:spMk id="28" creationId="{00000000-0000-0000-0000-000000000000}"/>
          </ac:spMkLst>
        </pc:spChg>
        <pc:spChg chg="mod">
          <ac:chgData name="Danielle Casey" userId="4b73298f-22d9-4c67-9385-0580d878527f" providerId="ADAL" clId="{17088D22-0873-4E7C-8937-9668E3E0B29C}" dt="2024-09-19T23:12:39.565" v="9" actId="207"/>
          <ac:spMkLst>
            <pc:docMk/>
            <pc:sldMk cId="0" sldId="256"/>
            <ac:spMk id="29" creationId="{00000000-0000-0000-0000-000000000000}"/>
          </ac:spMkLst>
        </pc:spChg>
      </pc:sldChg>
      <pc:sldChg chg="delSp mod">
        <pc:chgData name="Danielle Casey" userId="4b73298f-22d9-4c67-9385-0580d878527f" providerId="ADAL" clId="{17088D22-0873-4E7C-8937-9668E3E0B29C}" dt="2024-09-19T23:11:33.302" v="0" actId="478"/>
        <pc:sldMkLst>
          <pc:docMk/>
          <pc:sldMk cId="0" sldId="257"/>
        </pc:sldMkLst>
        <pc:spChg chg="del">
          <ac:chgData name="Danielle Casey" userId="4b73298f-22d9-4c67-9385-0580d878527f" providerId="ADAL" clId="{17088D22-0873-4E7C-8937-9668E3E0B29C}" dt="2024-09-19T23:11:33.302" v="0" actId="478"/>
          <ac:spMkLst>
            <pc:docMk/>
            <pc:sldMk cId="0" sldId="257"/>
            <ac:spMk id="2" creationId="{00000000-0000-0000-0000-000000000000}"/>
          </ac:spMkLst>
        </pc:spChg>
      </pc:sldChg>
      <pc:sldChg chg="modSp mod">
        <pc:chgData name="Danielle Casey" userId="4b73298f-22d9-4c67-9385-0580d878527f" providerId="ADAL" clId="{17088D22-0873-4E7C-8937-9668E3E0B29C}" dt="2024-09-19T23:12:15.339" v="8" actId="3626"/>
        <pc:sldMkLst>
          <pc:docMk/>
          <pc:sldMk cId="0" sldId="258"/>
        </pc:sldMkLst>
        <pc:spChg chg="mod">
          <ac:chgData name="Danielle Casey" userId="4b73298f-22d9-4c67-9385-0580d878527f" providerId="ADAL" clId="{17088D22-0873-4E7C-8937-9668E3E0B29C}" dt="2024-09-19T23:12:15.339" v="8" actId="3626"/>
          <ac:spMkLst>
            <pc:docMk/>
            <pc:sldMk cId="0" sldId="258"/>
            <ac:spMk id="11" creationId="{00000000-0000-0000-0000-000000000000}"/>
          </ac:spMkLst>
        </pc:spChg>
      </pc:sldChg>
      <pc:sldChg chg="del">
        <pc:chgData name="Danielle Casey" userId="4b73298f-22d9-4c67-9385-0580d878527f" providerId="ADAL" clId="{17088D22-0873-4E7C-8937-9668E3E0B29C}" dt="2024-09-19T23:11:39.557" v="1" actId="47"/>
        <pc:sldMkLst>
          <pc:docMk/>
          <pc:sldMk cId="0" sldId="27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19.09.2024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CHAD: </a:t>
            </a:r>
          </a:p>
          <a:p>
            <a:endParaRPr lang="en-US"/>
          </a:p>
          <a:p>
            <a:r>
              <a:rPr lang="en-US"/>
              <a:t>Pipeline overview, and also how many we have already missed due to lack of site availability.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CHAD: </a:t>
            </a:r>
          </a:p>
          <a:p>
            <a:endParaRPr lang="en-US"/>
          </a:p>
          <a:p>
            <a:r>
              <a:rPr lang="en-US"/>
              <a:t>Pipeline overview, and also how many we have already missed due to lack of site availability.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CHAD: </a:t>
            </a:r>
          </a:p>
          <a:p>
            <a:endParaRPr lang="en-US"/>
          </a:p>
          <a:p>
            <a:r>
              <a:rPr lang="en-US"/>
              <a:t>Pipeline overview, and also how many we have already missed due to lack of site availability.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10" Type="http://schemas.openxmlformats.org/officeDocument/2006/relationships/image" Target="../media/image21.png"/><Relationship Id="rId4" Type="http://schemas.openxmlformats.org/officeDocument/2006/relationships/image" Target="../media/image35.png"/><Relationship Id="rId9" Type="http://schemas.openxmlformats.org/officeDocument/2006/relationships/image" Target="../media/image40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canva.com/design/DAF6vn7A0KI/agOv9zn6SXWzSA8euFeaiQ/edi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4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173833" y="-1230697"/>
            <a:ext cx="2592328" cy="2244956"/>
            <a:chOff x="0" y="0"/>
            <a:chExt cx="6350000" cy="5499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4762500" y="0"/>
                  </a:moveTo>
                  <a:lnTo>
                    <a:pt x="1587500" y="0"/>
                  </a:lnTo>
                  <a:lnTo>
                    <a:pt x="0" y="2749550"/>
                  </a:lnTo>
                  <a:lnTo>
                    <a:pt x="1587500" y="5499100"/>
                  </a:lnTo>
                  <a:lnTo>
                    <a:pt x="4762500" y="5499100"/>
                  </a:lnTo>
                  <a:lnTo>
                    <a:pt x="6350000" y="274955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7230588" y="65717"/>
            <a:ext cx="2424200" cy="2083296"/>
            <a:chOff x="0" y="0"/>
            <a:chExt cx="812800" cy="6985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2F3D5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14300" y="-9525"/>
              <a:ext cx="584200" cy="708025"/>
            </a:xfrm>
            <a:prstGeom prst="rect">
              <a:avLst/>
            </a:prstGeom>
          </p:spPr>
          <p:txBody>
            <a:bodyPr lIns="19050" tIns="19050" rIns="19050" bIns="19050" rtlCol="0" anchor="ctr"/>
            <a:lstStyle/>
            <a:p>
              <a:pPr algn="ctr">
                <a:lnSpc>
                  <a:spcPts val="99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5145302" y="1123648"/>
            <a:ext cx="2592328" cy="2244956"/>
            <a:chOff x="0" y="0"/>
            <a:chExt cx="6350000" cy="54991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4762500" y="0"/>
                  </a:moveTo>
                  <a:lnTo>
                    <a:pt x="1587500" y="0"/>
                  </a:lnTo>
                  <a:lnTo>
                    <a:pt x="0" y="2749550"/>
                  </a:lnTo>
                  <a:lnTo>
                    <a:pt x="1587500" y="5499100"/>
                  </a:lnTo>
                  <a:lnTo>
                    <a:pt x="4762500" y="5499100"/>
                  </a:lnTo>
                  <a:lnTo>
                    <a:pt x="6350000" y="2749550"/>
                  </a:lnTo>
                  <a:close/>
                </a:path>
              </a:pathLst>
            </a:custGeom>
            <a:blipFill>
              <a:blip r:embed="rId2"/>
              <a:stretch>
                <a:fillRect l="-25619" t="-30981" r="-2561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7197982" y="2286884"/>
            <a:ext cx="2592328" cy="2244956"/>
            <a:chOff x="0" y="0"/>
            <a:chExt cx="6350000" cy="54991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4762500" y="0"/>
                  </a:moveTo>
                  <a:lnTo>
                    <a:pt x="1587500" y="0"/>
                  </a:lnTo>
                  <a:lnTo>
                    <a:pt x="0" y="2749550"/>
                  </a:lnTo>
                  <a:lnTo>
                    <a:pt x="1587500" y="5499100"/>
                  </a:lnTo>
                  <a:lnTo>
                    <a:pt x="4762500" y="5499100"/>
                  </a:lnTo>
                  <a:lnTo>
                    <a:pt x="6350000" y="2749550"/>
                  </a:lnTo>
                  <a:close/>
                </a:path>
              </a:pathLst>
            </a:custGeom>
            <a:blipFill>
              <a:blip r:embed="rId3"/>
              <a:stretch>
                <a:fillRect l="-14950" r="-1495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184532" y="3474575"/>
            <a:ext cx="2536794" cy="2180058"/>
            <a:chOff x="0" y="0"/>
            <a:chExt cx="812800" cy="6985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2F3D5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14300" y="-9525"/>
              <a:ext cx="584200" cy="708025"/>
            </a:xfrm>
            <a:prstGeom prst="rect">
              <a:avLst/>
            </a:prstGeom>
          </p:spPr>
          <p:txBody>
            <a:bodyPr lIns="19050" tIns="19050" rIns="19050" bIns="19050" rtlCol="0" anchor="ctr"/>
            <a:lstStyle/>
            <a:p>
              <a:pPr algn="ctr">
                <a:lnSpc>
                  <a:spcPts val="99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7197982" y="4641887"/>
            <a:ext cx="2536794" cy="2180058"/>
            <a:chOff x="0" y="0"/>
            <a:chExt cx="812800" cy="6985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36A9D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4300" y="-9525"/>
              <a:ext cx="584200" cy="708025"/>
            </a:xfrm>
            <a:prstGeom prst="rect">
              <a:avLst/>
            </a:prstGeom>
          </p:spPr>
          <p:txBody>
            <a:bodyPr lIns="19050" tIns="19050" rIns="19050" bIns="19050" rtlCol="0" anchor="ctr"/>
            <a:lstStyle/>
            <a:p>
              <a:pPr algn="ctr">
                <a:lnSpc>
                  <a:spcPts val="99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3100253" y="-108219"/>
            <a:ext cx="2592328" cy="2244956"/>
            <a:chOff x="0" y="0"/>
            <a:chExt cx="6350000" cy="54991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4762500" y="0"/>
                  </a:moveTo>
                  <a:lnTo>
                    <a:pt x="1587500" y="0"/>
                  </a:lnTo>
                  <a:lnTo>
                    <a:pt x="0" y="2749550"/>
                  </a:lnTo>
                  <a:lnTo>
                    <a:pt x="1587500" y="5499100"/>
                  </a:lnTo>
                  <a:lnTo>
                    <a:pt x="4762500" y="5499100"/>
                  </a:lnTo>
                  <a:lnTo>
                    <a:pt x="6350000" y="2749550"/>
                  </a:lnTo>
                  <a:close/>
                </a:path>
              </a:pathLst>
            </a:custGeom>
            <a:blipFill>
              <a:blip r:embed="rId4"/>
              <a:stretch>
                <a:fillRect t="-25969" b="-2596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Freeform 19"/>
          <p:cNvSpPr/>
          <p:nvPr/>
        </p:nvSpPr>
        <p:spPr>
          <a:xfrm>
            <a:off x="6651579" y="386357"/>
            <a:ext cx="4984842" cy="4159049"/>
          </a:xfrm>
          <a:custGeom>
            <a:avLst/>
            <a:gdLst/>
            <a:ahLst/>
            <a:cxnLst/>
            <a:rect l="l" t="t" r="r" b="b"/>
            <a:pathLst>
              <a:path w="4984842" h="4159049">
                <a:moveTo>
                  <a:pt x="0" y="0"/>
                </a:moveTo>
                <a:lnTo>
                  <a:pt x="4984842" y="0"/>
                </a:lnTo>
                <a:lnTo>
                  <a:pt x="4984842" y="4159049"/>
                </a:lnTo>
                <a:lnTo>
                  <a:pt x="0" y="415904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0" name="Group 20"/>
          <p:cNvGrpSpPr/>
          <p:nvPr/>
        </p:nvGrpSpPr>
        <p:grpSpPr>
          <a:xfrm rot="-10800000">
            <a:off x="196152" y="10208837"/>
            <a:ext cx="2592328" cy="2244956"/>
            <a:chOff x="0" y="0"/>
            <a:chExt cx="6350000" cy="54991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4762500" y="0"/>
                  </a:moveTo>
                  <a:lnTo>
                    <a:pt x="1587500" y="0"/>
                  </a:lnTo>
                  <a:lnTo>
                    <a:pt x="0" y="2749550"/>
                  </a:lnTo>
                  <a:lnTo>
                    <a:pt x="1587500" y="5499100"/>
                  </a:lnTo>
                  <a:lnTo>
                    <a:pt x="4762500" y="5499100"/>
                  </a:lnTo>
                  <a:lnTo>
                    <a:pt x="6350000" y="2749550"/>
                  </a:lnTo>
                  <a:close/>
                </a:path>
              </a:pathLst>
            </a:custGeom>
            <a:solidFill>
              <a:srgbClr val="005475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2"/>
          <p:cNvGrpSpPr/>
          <p:nvPr/>
        </p:nvGrpSpPr>
        <p:grpSpPr>
          <a:xfrm rot="-10800000">
            <a:off x="-1692476" y="9074082"/>
            <a:ext cx="2424200" cy="2083296"/>
            <a:chOff x="0" y="0"/>
            <a:chExt cx="812800" cy="6985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14300" y="-9525"/>
              <a:ext cx="584200" cy="708025"/>
            </a:xfrm>
            <a:prstGeom prst="rect">
              <a:avLst/>
            </a:prstGeom>
          </p:spPr>
          <p:txBody>
            <a:bodyPr lIns="19050" tIns="19050" rIns="19050" bIns="19050" rtlCol="0" anchor="ctr"/>
            <a:lstStyle/>
            <a:p>
              <a:pPr algn="ctr">
                <a:lnSpc>
                  <a:spcPts val="99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 rot="-10800000">
            <a:off x="-1827998" y="6691256"/>
            <a:ext cx="2592328" cy="2244956"/>
            <a:chOff x="0" y="0"/>
            <a:chExt cx="6350000" cy="54991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4762500" y="0"/>
                  </a:moveTo>
                  <a:lnTo>
                    <a:pt x="1587500" y="0"/>
                  </a:lnTo>
                  <a:lnTo>
                    <a:pt x="0" y="2749550"/>
                  </a:lnTo>
                  <a:lnTo>
                    <a:pt x="1587500" y="5499100"/>
                  </a:lnTo>
                  <a:lnTo>
                    <a:pt x="4762500" y="5499100"/>
                  </a:lnTo>
                  <a:lnTo>
                    <a:pt x="6350000" y="2749550"/>
                  </a:lnTo>
                  <a:close/>
                </a:path>
              </a:pathLst>
            </a:custGeom>
            <a:blipFill>
              <a:blip r:embed="rId6"/>
              <a:stretch>
                <a:fillRect l="-14990" r="-1499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7"/>
          <p:cNvGrpSpPr/>
          <p:nvPr/>
        </p:nvGrpSpPr>
        <p:grpSpPr>
          <a:xfrm rot="-10800000">
            <a:off x="2210462" y="9074082"/>
            <a:ext cx="2536794" cy="2180058"/>
            <a:chOff x="0" y="0"/>
            <a:chExt cx="812800" cy="6985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05475"/>
            </a:solidFill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114300" y="-9525"/>
              <a:ext cx="584200" cy="708025"/>
            </a:xfrm>
            <a:prstGeom prst="rect">
              <a:avLst/>
            </a:prstGeom>
          </p:spPr>
          <p:txBody>
            <a:bodyPr lIns="19050" tIns="19050" rIns="19050" bIns="19050" rtlCol="0" anchor="ctr"/>
            <a:lstStyle/>
            <a:p>
              <a:pPr algn="ctr">
                <a:lnSpc>
                  <a:spcPts val="997"/>
                </a:lnSpc>
                <a:spcBef>
                  <a:spcPct val="0"/>
                </a:spcBef>
              </a:pPr>
              <a:endParaRPr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30"/>
          <p:cNvGrpSpPr/>
          <p:nvPr/>
        </p:nvGrpSpPr>
        <p:grpSpPr>
          <a:xfrm rot="-10800000">
            <a:off x="223918" y="7888650"/>
            <a:ext cx="2536794" cy="2180058"/>
            <a:chOff x="0" y="0"/>
            <a:chExt cx="812800" cy="6985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DBE1E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114300" y="-9525"/>
              <a:ext cx="584200" cy="708025"/>
            </a:xfrm>
            <a:prstGeom prst="rect">
              <a:avLst/>
            </a:prstGeom>
          </p:spPr>
          <p:txBody>
            <a:bodyPr lIns="19050" tIns="19050" rIns="19050" bIns="19050" rtlCol="0" anchor="ctr"/>
            <a:lstStyle/>
            <a:p>
              <a:pPr algn="ctr">
                <a:lnSpc>
                  <a:spcPts val="99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 rot="-10800000">
            <a:off x="223918" y="5568463"/>
            <a:ext cx="2592328" cy="2244956"/>
            <a:chOff x="0" y="0"/>
            <a:chExt cx="6350000" cy="54991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4762500" y="0"/>
                  </a:moveTo>
                  <a:lnTo>
                    <a:pt x="1587500" y="0"/>
                  </a:lnTo>
                  <a:lnTo>
                    <a:pt x="0" y="2749550"/>
                  </a:lnTo>
                  <a:lnTo>
                    <a:pt x="1587500" y="5499100"/>
                  </a:lnTo>
                  <a:lnTo>
                    <a:pt x="4762500" y="5499100"/>
                  </a:lnTo>
                  <a:lnTo>
                    <a:pt x="6350000" y="2749550"/>
                  </a:lnTo>
                  <a:close/>
                </a:path>
              </a:pathLst>
            </a:custGeom>
            <a:blipFill>
              <a:blip r:embed="rId7"/>
              <a:stretch>
                <a:fillRect l="-14909" r="-1490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" name="Group 35"/>
          <p:cNvGrpSpPr/>
          <p:nvPr/>
        </p:nvGrpSpPr>
        <p:grpSpPr>
          <a:xfrm rot="-10800000">
            <a:off x="-1692476" y="4368324"/>
            <a:ext cx="2536794" cy="2180058"/>
            <a:chOff x="0" y="0"/>
            <a:chExt cx="812800" cy="6985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36A9D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114300" y="-9525"/>
              <a:ext cx="584200" cy="708025"/>
            </a:xfrm>
            <a:prstGeom prst="rect">
              <a:avLst/>
            </a:prstGeom>
          </p:spPr>
          <p:txBody>
            <a:bodyPr lIns="19050" tIns="19050" rIns="19050" bIns="19050" rtlCol="0" anchor="ctr"/>
            <a:lstStyle/>
            <a:p>
              <a:pPr algn="ctr">
                <a:lnSpc>
                  <a:spcPts val="997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4138981" y="6076968"/>
            <a:ext cx="10257436" cy="1839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56"/>
              </a:lnSpc>
            </a:pPr>
            <a:r>
              <a:rPr lang="en-US" sz="7200">
                <a:solidFill>
                  <a:srgbClr val="FFFFFF"/>
                </a:solidFill>
                <a:latin typeface="Segoe UI 1"/>
                <a:ea typeface="Segoe UI 1"/>
                <a:cs typeface="Segoe UI 1"/>
                <a:sym typeface="Segoe UI 1"/>
              </a:rPr>
              <a:t>THE CASE FOR SITE READINESS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4580662" y="9625925"/>
            <a:ext cx="13454386" cy="41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07"/>
              </a:lnSpc>
            </a:pPr>
            <a:r>
              <a:rPr lang="en-US" sz="2433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abq.org  |  live.abq.org  |  abqsites.com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4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328" y="5704661"/>
            <a:ext cx="4169578" cy="416957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361" y="3420526"/>
            <a:ext cx="4169578" cy="416957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2328" y="965912"/>
            <a:ext cx="4169578" cy="416957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7981" y="3420526"/>
            <a:ext cx="4169578" cy="4169578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 rot="5400000">
            <a:off x="16123237" y="8994594"/>
            <a:ext cx="2536794" cy="2180058"/>
            <a:chOff x="0" y="0"/>
            <a:chExt cx="812800" cy="6985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2673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14300" y="-9525"/>
              <a:ext cx="584200" cy="708025"/>
            </a:xfrm>
            <a:prstGeom prst="rect">
              <a:avLst/>
            </a:prstGeom>
          </p:spPr>
          <p:txBody>
            <a:bodyPr lIns="19050" tIns="19050" rIns="19050" bIns="19050" rtlCol="0" anchor="ctr"/>
            <a:lstStyle/>
            <a:p>
              <a:pPr algn="ctr">
                <a:lnSpc>
                  <a:spcPts val="99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5400000">
            <a:off x="17213266" y="6969904"/>
            <a:ext cx="2536794" cy="2180058"/>
            <a:chOff x="0" y="0"/>
            <a:chExt cx="812800" cy="6985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0C2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14300" y="-9525"/>
              <a:ext cx="584200" cy="708025"/>
            </a:xfrm>
            <a:prstGeom prst="rect">
              <a:avLst/>
            </a:prstGeom>
          </p:spPr>
          <p:txBody>
            <a:bodyPr lIns="19050" tIns="19050" rIns="19050" bIns="19050" rtlCol="0" anchor="ctr"/>
            <a:lstStyle/>
            <a:p>
              <a:pPr algn="ctr">
                <a:lnSpc>
                  <a:spcPts val="99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5400000">
            <a:off x="13816568" y="8994594"/>
            <a:ext cx="2536794" cy="2180058"/>
            <a:chOff x="0" y="0"/>
            <a:chExt cx="812800" cy="6985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2F3D5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14300" y="-9525"/>
              <a:ext cx="584200" cy="708025"/>
            </a:xfrm>
            <a:prstGeom prst="rect">
              <a:avLst/>
            </a:prstGeom>
          </p:spPr>
          <p:txBody>
            <a:bodyPr lIns="19050" tIns="19050" rIns="19050" bIns="19050" rtlCol="0" anchor="ctr"/>
            <a:lstStyle/>
            <a:p>
              <a:pPr algn="ctr">
                <a:lnSpc>
                  <a:spcPts val="99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5400000">
            <a:off x="14969903" y="6969904"/>
            <a:ext cx="2536794" cy="2180058"/>
            <a:chOff x="0" y="0"/>
            <a:chExt cx="812800" cy="6985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2CAAE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14300" y="-9525"/>
              <a:ext cx="584200" cy="708025"/>
            </a:xfrm>
            <a:prstGeom prst="rect">
              <a:avLst/>
            </a:prstGeom>
          </p:spPr>
          <p:txBody>
            <a:bodyPr lIns="19050" tIns="19050" rIns="19050" bIns="19050" rtlCol="0" anchor="ctr"/>
            <a:lstStyle/>
            <a:p>
              <a:pPr algn="ctr">
                <a:lnSpc>
                  <a:spcPts val="99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5400000">
            <a:off x="16123237" y="5014030"/>
            <a:ext cx="2536794" cy="2180058"/>
            <a:chOff x="0" y="0"/>
            <a:chExt cx="812800" cy="6985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2F3D5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14300" y="-9525"/>
              <a:ext cx="584200" cy="708025"/>
            </a:xfrm>
            <a:prstGeom prst="rect">
              <a:avLst/>
            </a:prstGeom>
          </p:spPr>
          <p:txBody>
            <a:bodyPr lIns="19050" tIns="19050" rIns="19050" bIns="19050" rtlCol="0" anchor="ctr"/>
            <a:lstStyle/>
            <a:p>
              <a:pPr algn="ctr">
                <a:lnSpc>
                  <a:spcPts val="99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 rot="5400000">
            <a:off x="12580187" y="6969904"/>
            <a:ext cx="2536794" cy="2180058"/>
            <a:chOff x="0" y="0"/>
            <a:chExt cx="812800" cy="6985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0C2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14300" y="-9525"/>
              <a:ext cx="584200" cy="708025"/>
            </a:xfrm>
            <a:prstGeom prst="rect">
              <a:avLst/>
            </a:prstGeom>
          </p:spPr>
          <p:txBody>
            <a:bodyPr lIns="19050" tIns="19050" rIns="19050" bIns="19050" rtlCol="0" anchor="ctr"/>
            <a:lstStyle/>
            <a:p>
              <a:pPr algn="ctr">
                <a:lnSpc>
                  <a:spcPts val="99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 rot="5400000">
            <a:off x="11458505" y="8994594"/>
            <a:ext cx="2536794" cy="2180058"/>
            <a:chOff x="0" y="0"/>
            <a:chExt cx="812800" cy="6985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36A9D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14300" y="-9525"/>
              <a:ext cx="584200" cy="708025"/>
            </a:xfrm>
            <a:prstGeom prst="rect">
              <a:avLst/>
            </a:prstGeom>
          </p:spPr>
          <p:txBody>
            <a:bodyPr lIns="19050" tIns="19050" rIns="19050" bIns="19050" rtlCol="0" anchor="ctr"/>
            <a:lstStyle/>
            <a:p>
              <a:pPr algn="ctr">
                <a:lnSpc>
                  <a:spcPts val="99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 rot="5400000">
            <a:off x="13816568" y="5014030"/>
            <a:ext cx="2536794" cy="2180058"/>
            <a:chOff x="0" y="0"/>
            <a:chExt cx="812800" cy="6985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114300" y="-9525"/>
              <a:ext cx="584200" cy="708025"/>
            </a:xfrm>
            <a:prstGeom prst="rect">
              <a:avLst/>
            </a:prstGeom>
          </p:spPr>
          <p:txBody>
            <a:bodyPr lIns="19050" tIns="19050" rIns="19050" bIns="19050" rtlCol="0" anchor="ctr"/>
            <a:lstStyle/>
            <a:p>
              <a:pPr algn="ctr">
                <a:lnSpc>
                  <a:spcPts val="99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 rot="5400000">
            <a:off x="9154623" y="8994594"/>
            <a:ext cx="2536794" cy="2180058"/>
            <a:chOff x="0" y="0"/>
            <a:chExt cx="812800" cy="6985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2673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114300" y="-9525"/>
              <a:ext cx="584200" cy="708025"/>
            </a:xfrm>
            <a:prstGeom prst="rect">
              <a:avLst/>
            </a:prstGeom>
          </p:spPr>
          <p:txBody>
            <a:bodyPr lIns="19050" tIns="19050" rIns="19050" bIns="19050" rtlCol="0" anchor="ctr"/>
            <a:lstStyle/>
            <a:p>
              <a:pPr algn="ctr">
                <a:lnSpc>
                  <a:spcPts val="997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10510629" y="904971"/>
            <a:ext cx="6968615" cy="3362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00"/>
              </a:lnSpc>
            </a:pPr>
            <a:r>
              <a:rPr lang="en-US" sz="5500">
                <a:solidFill>
                  <a:srgbClr val="FFFFFF"/>
                </a:solidFill>
                <a:latin typeface="Segoe UI 1"/>
                <a:ea typeface="Segoe UI 1"/>
                <a:cs typeface="Segoe UI 1"/>
                <a:sym typeface="Segoe UI 1"/>
              </a:rPr>
              <a:t>IT REQUIRES ALIGNMENT AMONG NUMEROUS ENTITIES</a:t>
            </a:r>
          </a:p>
        </p:txBody>
      </p:sp>
      <p:sp>
        <p:nvSpPr>
          <p:cNvPr id="34" name="Freeform 34"/>
          <p:cNvSpPr/>
          <p:nvPr/>
        </p:nvSpPr>
        <p:spPr>
          <a:xfrm>
            <a:off x="13071989" y="7372456"/>
            <a:ext cx="1489884" cy="1243069"/>
          </a:xfrm>
          <a:custGeom>
            <a:avLst/>
            <a:gdLst/>
            <a:ahLst/>
            <a:cxnLst/>
            <a:rect l="l" t="t" r="r" b="b"/>
            <a:pathLst>
              <a:path w="1489884" h="1243069">
                <a:moveTo>
                  <a:pt x="0" y="0"/>
                </a:moveTo>
                <a:lnTo>
                  <a:pt x="1489884" y="0"/>
                </a:lnTo>
                <a:lnTo>
                  <a:pt x="1489884" y="1243069"/>
                </a:lnTo>
                <a:lnTo>
                  <a:pt x="0" y="124306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4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16123237" y="8994594"/>
            <a:ext cx="2536794" cy="2180058"/>
            <a:chOff x="0" y="0"/>
            <a:chExt cx="812800" cy="698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2673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14300" y="-9525"/>
              <a:ext cx="584200" cy="708025"/>
            </a:xfrm>
            <a:prstGeom prst="rect">
              <a:avLst/>
            </a:prstGeom>
          </p:spPr>
          <p:txBody>
            <a:bodyPr lIns="19050" tIns="19050" rIns="19050" bIns="19050" rtlCol="0" anchor="ctr"/>
            <a:lstStyle/>
            <a:p>
              <a:pPr algn="ctr">
                <a:lnSpc>
                  <a:spcPts val="99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17213266" y="6969904"/>
            <a:ext cx="2536794" cy="2180058"/>
            <a:chOff x="0" y="0"/>
            <a:chExt cx="812800" cy="6985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0C2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14300" y="-9525"/>
              <a:ext cx="584200" cy="708025"/>
            </a:xfrm>
            <a:prstGeom prst="rect">
              <a:avLst/>
            </a:prstGeom>
          </p:spPr>
          <p:txBody>
            <a:bodyPr lIns="19050" tIns="19050" rIns="19050" bIns="19050" rtlCol="0" anchor="ctr"/>
            <a:lstStyle/>
            <a:p>
              <a:pPr algn="ctr">
                <a:lnSpc>
                  <a:spcPts val="99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5400000">
            <a:off x="13816568" y="8994594"/>
            <a:ext cx="2536794" cy="2180058"/>
            <a:chOff x="0" y="0"/>
            <a:chExt cx="812800" cy="6985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14300" y="-9525"/>
              <a:ext cx="584200" cy="708025"/>
            </a:xfrm>
            <a:prstGeom prst="rect">
              <a:avLst/>
            </a:prstGeom>
          </p:spPr>
          <p:txBody>
            <a:bodyPr lIns="19050" tIns="19050" rIns="19050" bIns="19050" rtlCol="0" anchor="ctr"/>
            <a:lstStyle/>
            <a:p>
              <a:pPr algn="ctr">
                <a:lnSpc>
                  <a:spcPts val="997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292758" y="3043476"/>
            <a:ext cx="682606" cy="1844881"/>
          </a:xfrm>
          <a:custGeom>
            <a:avLst/>
            <a:gdLst/>
            <a:ahLst/>
            <a:cxnLst/>
            <a:rect l="l" t="t" r="r" b="b"/>
            <a:pathLst>
              <a:path w="682606" h="1844881">
                <a:moveTo>
                  <a:pt x="0" y="0"/>
                </a:moveTo>
                <a:lnTo>
                  <a:pt x="682606" y="0"/>
                </a:lnTo>
                <a:lnTo>
                  <a:pt x="682606" y="1844881"/>
                </a:lnTo>
                <a:lnTo>
                  <a:pt x="0" y="18448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292758" y="6662955"/>
            <a:ext cx="1153051" cy="1844881"/>
          </a:xfrm>
          <a:custGeom>
            <a:avLst/>
            <a:gdLst/>
            <a:ahLst/>
            <a:cxnLst/>
            <a:rect l="l" t="t" r="r" b="b"/>
            <a:pathLst>
              <a:path w="1153051" h="1844881">
                <a:moveTo>
                  <a:pt x="0" y="0"/>
                </a:moveTo>
                <a:lnTo>
                  <a:pt x="1153051" y="0"/>
                </a:lnTo>
                <a:lnTo>
                  <a:pt x="1153051" y="1844881"/>
                </a:lnTo>
                <a:lnTo>
                  <a:pt x="0" y="184488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1028700" y="1028700"/>
            <a:ext cx="15649473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99"/>
              </a:lnSpc>
            </a:pPr>
            <a:r>
              <a:rPr lang="en-US" sz="6999">
                <a:solidFill>
                  <a:srgbClr val="FFFFFF"/>
                </a:solidFill>
                <a:latin typeface="Segoe UI 1"/>
                <a:ea typeface="Segoe UI 1"/>
                <a:cs typeface="Segoe UI 1"/>
                <a:sym typeface="Segoe UI 1"/>
              </a:rPr>
              <a:t>PROGRAM COMMONALITIES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268175" y="3837675"/>
            <a:ext cx="7024905" cy="1754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80"/>
              </a:lnSpc>
            </a:pPr>
            <a:r>
              <a:rPr lang="en-US" sz="36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 process used to evaluate a sites current level of development readiness.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333316" y="7290842"/>
            <a:ext cx="8289663" cy="1754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80"/>
              </a:lnSpc>
            </a:pPr>
            <a:r>
              <a:rPr lang="en-US" sz="36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Used to further develop site infrastructure, aligned to the previous characterization process.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268175" y="3005376"/>
            <a:ext cx="11751650" cy="670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460"/>
              </a:lnSpc>
            </a:pPr>
            <a:r>
              <a:rPr lang="en-US" sz="42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Site Characterization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333316" y="6458357"/>
            <a:ext cx="6526507" cy="670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460"/>
              </a:lnSpc>
            </a:pPr>
            <a:r>
              <a:rPr lang="en-US" sz="42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Site Development Fund</a:t>
            </a:r>
          </a:p>
        </p:txBody>
      </p:sp>
      <p:grpSp>
        <p:nvGrpSpPr>
          <p:cNvPr id="18" name="Group 18"/>
          <p:cNvGrpSpPr/>
          <p:nvPr/>
        </p:nvGrpSpPr>
        <p:grpSpPr>
          <a:xfrm rot="5400000">
            <a:off x="14969903" y="6969904"/>
            <a:ext cx="2536794" cy="2180058"/>
            <a:chOff x="0" y="0"/>
            <a:chExt cx="812800" cy="6985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2CAAE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14300" y="-9525"/>
              <a:ext cx="584200" cy="708025"/>
            </a:xfrm>
            <a:prstGeom prst="rect">
              <a:avLst/>
            </a:prstGeom>
          </p:spPr>
          <p:txBody>
            <a:bodyPr lIns="19050" tIns="19050" rIns="19050" bIns="19050" rtlCol="0" anchor="ctr"/>
            <a:lstStyle/>
            <a:p>
              <a:pPr algn="ctr">
                <a:lnSpc>
                  <a:spcPts val="99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 rot="5400000">
            <a:off x="16123237" y="5014030"/>
            <a:ext cx="2536794" cy="2180058"/>
            <a:chOff x="0" y="0"/>
            <a:chExt cx="812800" cy="6985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2A12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14300" y="-9525"/>
              <a:ext cx="584200" cy="708025"/>
            </a:xfrm>
            <a:prstGeom prst="rect">
              <a:avLst/>
            </a:prstGeom>
          </p:spPr>
          <p:txBody>
            <a:bodyPr lIns="19050" tIns="19050" rIns="19050" bIns="19050" rtlCol="0" anchor="ctr"/>
            <a:lstStyle/>
            <a:p>
              <a:pPr algn="ctr">
                <a:lnSpc>
                  <a:spcPts val="997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1136507" y="3685461"/>
            <a:ext cx="5165099" cy="1345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87"/>
              </a:lnSpc>
            </a:pPr>
            <a:r>
              <a:rPr lang="en-US" sz="2989">
                <a:solidFill>
                  <a:srgbClr val="F26732"/>
                </a:solidFill>
                <a:latin typeface="Segoe UI 1"/>
                <a:ea typeface="Segoe UI 1"/>
                <a:cs typeface="Segoe UI 1"/>
                <a:sym typeface="Segoe UI 1"/>
              </a:rPr>
              <a:t>VIRGINIA- $126 MILLION</a:t>
            </a:r>
          </a:p>
          <a:p>
            <a:pPr algn="l">
              <a:lnSpc>
                <a:spcPts val="3587"/>
              </a:lnSpc>
            </a:pPr>
            <a:r>
              <a:rPr lang="en-US" sz="2989">
                <a:solidFill>
                  <a:srgbClr val="F26732"/>
                </a:solidFill>
                <a:latin typeface="Segoe UI 1"/>
                <a:ea typeface="Segoe UI 1"/>
                <a:cs typeface="Segoe UI 1"/>
                <a:sym typeface="Segoe UI 1"/>
              </a:rPr>
              <a:t>TENNESSEE - $65 MILLION</a:t>
            </a:r>
          </a:p>
          <a:p>
            <a:pPr algn="l">
              <a:lnSpc>
                <a:spcPts val="3587"/>
              </a:lnSpc>
            </a:pPr>
            <a:r>
              <a:rPr lang="en-US" sz="2989">
                <a:solidFill>
                  <a:srgbClr val="F26732"/>
                </a:solidFill>
                <a:latin typeface="Segoe UI 1"/>
                <a:ea typeface="Segoe UI 1"/>
                <a:cs typeface="Segoe UI 1"/>
                <a:sym typeface="Segoe UI 1"/>
              </a:rPr>
              <a:t>OHIO - $50 MILLION</a:t>
            </a:r>
          </a:p>
        </p:txBody>
      </p:sp>
      <p:sp>
        <p:nvSpPr>
          <p:cNvPr id="25" name="Freeform 25"/>
          <p:cNvSpPr/>
          <p:nvPr/>
        </p:nvSpPr>
        <p:spPr>
          <a:xfrm>
            <a:off x="15556664" y="7472806"/>
            <a:ext cx="1489884" cy="1243069"/>
          </a:xfrm>
          <a:custGeom>
            <a:avLst/>
            <a:gdLst/>
            <a:ahLst/>
            <a:cxnLst/>
            <a:rect l="l" t="t" r="r" b="b"/>
            <a:pathLst>
              <a:path w="1489884" h="1243069">
                <a:moveTo>
                  <a:pt x="0" y="0"/>
                </a:moveTo>
                <a:lnTo>
                  <a:pt x="1489884" y="0"/>
                </a:lnTo>
                <a:lnTo>
                  <a:pt x="1489884" y="1243069"/>
                </a:lnTo>
                <a:lnTo>
                  <a:pt x="0" y="124306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1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16123237" y="8994594"/>
            <a:ext cx="2536794" cy="2180058"/>
            <a:chOff x="0" y="0"/>
            <a:chExt cx="812800" cy="698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2673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14300" y="-9525"/>
              <a:ext cx="584200" cy="708025"/>
            </a:xfrm>
            <a:prstGeom prst="rect">
              <a:avLst/>
            </a:prstGeom>
          </p:spPr>
          <p:txBody>
            <a:bodyPr lIns="19050" tIns="19050" rIns="19050" bIns="19050" rtlCol="0" anchor="ctr"/>
            <a:lstStyle/>
            <a:p>
              <a:pPr algn="ctr">
                <a:lnSpc>
                  <a:spcPts val="99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17213266" y="6969904"/>
            <a:ext cx="2536794" cy="2180058"/>
            <a:chOff x="0" y="0"/>
            <a:chExt cx="812800" cy="6985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0C2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14300" y="-9525"/>
              <a:ext cx="584200" cy="708025"/>
            </a:xfrm>
            <a:prstGeom prst="rect">
              <a:avLst/>
            </a:prstGeom>
          </p:spPr>
          <p:txBody>
            <a:bodyPr lIns="19050" tIns="19050" rIns="19050" bIns="19050" rtlCol="0" anchor="ctr"/>
            <a:lstStyle/>
            <a:p>
              <a:pPr algn="ctr">
                <a:lnSpc>
                  <a:spcPts val="99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5400000">
            <a:off x="13816568" y="8994594"/>
            <a:ext cx="2536794" cy="2180058"/>
            <a:chOff x="0" y="0"/>
            <a:chExt cx="812800" cy="6985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14300" y="-9525"/>
              <a:ext cx="584200" cy="708025"/>
            </a:xfrm>
            <a:prstGeom prst="rect">
              <a:avLst/>
            </a:prstGeom>
          </p:spPr>
          <p:txBody>
            <a:bodyPr lIns="19050" tIns="19050" rIns="19050" bIns="19050" rtlCol="0" anchor="ctr"/>
            <a:lstStyle/>
            <a:p>
              <a:pPr algn="ctr">
                <a:lnSpc>
                  <a:spcPts val="99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5400000">
            <a:off x="14969903" y="6969904"/>
            <a:ext cx="2536794" cy="2180058"/>
            <a:chOff x="0" y="0"/>
            <a:chExt cx="812800" cy="6985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2CAAE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14300" y="-9525"/>
              <a:ext cx="584200" cy="708025"/>
            </a:xfrm>
            <a:prstGeom prst="rect">
              <a:avLst/>
            </a:prstGeom>
          </p:spPr>
          <p:txBody>
            <a:bodyPr lIns="19050" tIns="19050" rIns="19050" bIns="19050" rtlCol="0" anchor="ctr"/>
            <a:lstStyle/>
            <a:p>
              <a:pPr algn="ctr">
                <a:lnSpc>
                  <a:spcPts val="99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5400000">
            <a:off x="11512686" y="8994594"/>
            <a:ext cx="2536794" cy="2180058"/>
            <a:chOff x="0" y="0"/>
            <a:chExt cx="812800" cy="6985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96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4300" y="-9525"/>
              <a:ext cx="584200" cy="708025"/>
            </a:xfrm>
            <a:prstGeom prst="rect">
              <a:avLst/>
            </a:prstGeom>
          </p:spPr>
          <p:txBody>
            <a:bodyPr lIns="19050" tIns="19050" rIns="19050" bIns="19050" rtlCol="0" anchor="ctr"/>
            <a:lstStyle/>
            <a:p>
              <a:pPr algn="ctr">
                <a:lnSpc>
                  <a:spcPts val="997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028700" y="2484603"/>
            <a:ext cx="15019933" cy="7172325"/>
          </a:xfrm>
          <a:custGeom>
            <a:avLst/>
            <a:gdLst/>
            <a:ahLst/>
            <a:cxnLst/>
            <a:rect l="l" t="t" r="r" b="b"/>
            <a:pathLst>
              <a:path w="15019933" h="7172325">
                <a:moveTo>
                  <a:pt x="0" y="0"/>
                </a:moveTo>
                <a:lnTo>
                  <a:pt x="15019933" y="0"/>
                </a:lnTo>
                <a:lnTo>
                  <a:pt x="15019933" y="7172325"/>
                </a:lnTo>
                <a:lnTo>
                  <a:pt x="0" y="71723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1028700" y="1028700"/>
            <a:ext cx="15649473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99"/>
              </a:lnSpc>
            </a:pPr>
            <a:r>
              <a:rPr lang="en-US" sz="6999">
                <a:solidFill>
                  <a:srgbClr val="005475"/>
                </a:solidFill>
                <a:latin typeface="Segoe UI 1"/>
                <a:ea typeface="Segoe UI 1"/>
                <a:cs typeface="Segoe UI 1"/>
                <a:sym typeface="Segoe UI 1"/>
              </a:rPr>
              <a:t>VIRGINIA- $126 MILLION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1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16123237" y="8994594"/>
            <a:ext cx="2536794" cy="2180058"/>
            <a:chOff x="0" y="0"/>
            <a:chExt cx="812800" cy="698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2673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14300" y="-9525"/>
              <a:ext cx="584200" cy="708025"/>
            </a:xfrm>
            <a:prstGeom prst="rect">
              <a:avLst/>
            </a:prstGeom>
          </p:spPr>
          <p:txBody>
            <a:bodyPr lIns="19050" tIns="19050" rIns="19050" bIns="19050" rtlCol="0" anchor="ctr"/>
            <a:lstStyle/>
            <a:p>
              <a:pPr algn="ctr">
                <a:lnSpc>
                  <a:spcPts val="99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17213266" y="6969904"/>
            <a:ext cx="2536794" cy="2180058"/>
            <a:chOff x="0" y="0"/>
            <a:chExt cx="812800" cy="6985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0C2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14300" y="-9525"/>
              <a:ext cx="584200" cy="708025"/>
            </a:xfrm>
            <a:prstGeom prst="rect">
              <a:avLst/>
            </a:prstGeom>
          </p:spPr>
          <p:txBody>
            <a:bodyPr lIns="19050" tIns="19050" rIns="19050" bIns="19050" rtlCol="0" anchor="ctr"/>
            <a:lstStyle/>
            <a:p>
              <a:pPr algn="ctr">
                <a:lnSpc>
                  <a:spcPts val="99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5400000">
            <a:off x="13816568" y="8994594"/>
            <a:ext cx="2536794" cy="2180058"/>
            <a:chOff x="0" y="0"/>
            <a:chExt cx="812800" cy="6985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14300" y="-9525"/>
              <a:ext cx="584200" cy="708025"/>
            </a:xfrm>
            <a:prstGeom prst="rect">
              <a:avLst/>
            </a:prstGeom>
          </p:spPr>
          <p:txBody>
            <a:bodyPr lIns="19050" tIns="19050" rIns="19050" bIns="19050" rtlCol="0" anchor="ctr"/>
            <a:lstStyle/>
            <a:p>
              <a:pPr algn="ctr">
                <a:lnSpc>
                  <a:spcPts val="99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5400000">
            <a:off x="14969903" y="6969904"/>
            <a:ext cx="2536794" cy="2180058"/>
            <a:chOff x="0" y="0"/>
            <a:chExt cx="812800" cy="6985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2CAAE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14300" y="-9525"/>
              <a:ext cx="584200" cy="708025"/>
            </a:xfrm>
            <a:prstGeom prst="rect">
              <a:avLst/>
            </a:prstGeom>
          </p:spPr>
          <p:txBody>
            <a:bodyPr lIns="19050" tIns="19050" rIns="19050" bIns="19050" rtlCol="0" anchor="ctr"/>
            <a:lstStyle/>
            <a:p>
              <a:pPr algn="ctr">
                <a:lnSpc>
                  <a:spcPts val="99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5400000">
            <a:off x="11512686" y="8994594"/>
            <a:ext cx="2536794" cy="2180058"/>
            <a:chOff x="0" y="0"/>
            <a:chExt cx="812800" cy="6985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96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4300" y="-9525"/>
              <a:ext cx="584200" cy="708025"/>
            </a:xfrm>
            <a:prstGeom prst="rect">
              <a:avLst/>
            </a:prstGeom>
          </p:spPr>
          <p:txBody>
            <a:bodyPr lIns="19050" tIns="19050" rIns="19050" bIns="19050" rtlCol="0" anchor="ctr"/>
            <a:lstStyle/>
            <a:p>
              <a:pPr algn="ctr">
                <a:lnSpc>
                  <a:spcPts val="997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793830" y="2649596"/>
            <a:ext cx="16534499" cy="6166629"/>
          </a:xfrm>
          <a:custGeom>
            <a:avLst/>
            <a:gdLst/>
            <a:ahLst/>
            <a:cxnLst/>
            <a:rect l="l" t="t" r="r" b="b"/>
            <a:pathLst>
              <a:path w="16534499" h="6166629">
                <a:moveTo>
                  <a:pt x="0" y="0"/>
                </a:moveTo>
                <a:lnTo>
                  <a:pt x="16534499" y="0"/>
                </a:lnTo>
                <a:lnTo>
                  <a:pt x="16534499" y="6166629"/>
                </a:lnTo>
                <a:lnTo>
                  <a:pt x="0" y="61666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1028700" y="1028700"/>
            <a:ext cx="15649473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99"/>
              </a:lnSpc>
            </a:pPr>
            <a:r>
              <a:rPr lang="en-US" sz="6999">
                <a:solidFill>
                  <a:srgbClr val="005475"/>
                </a:solidFill>
                <a:latin typeface="Segoe UI 1"/>
                <a:ea typeface="Segoe UI 1"/>
                <a:cs typeface="Segoe UI 1"/>
                <a:sym typeface="Segoe UI 1"/>
              </a:rPr>
              <a:t>TENNESSEE - $65 MILLION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1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16123237" y="8994594"/>
            <a:ext cx="2536794" cy="2180058"/>
            <a:chOff x="0" y="0"/>
            <a:chExt cx="812800" cy="698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2673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14300" y="-9525"/>
              <a:ext cx="584200" cy="708025"/>
            </a:xfrm>
            <a:prstGeom prst="rect">
              <a:avLst/>
            </a:prstGeom>
          </p:spPr>
          <p:txBody>
            <a:bodyPr lIns="19050" tIns="19050" rIns="19050" bIns="19050" rtlCol="0" anchor="ctr"/>
            <a:lstStyle/>
            <a:p>
              <a:pPr algn="ctr">
                <a:lnSpc>
                  <a:spcPts val="99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17213266" y="6969904"/>
            <a:ext cx="2536794" cy="2180058"/>
            <a:chOff x="0" y="0"/>
            <a:chExt cx="812800" cy="6985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0C2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14300" y="-9525"/>
              <a:ext cx="584200" cy="708025"/>
            </a:xfrm>
            <a:prstGeom prst="rect">
              <a:avLst/>
            </a:prstGeom>
          </p:spPr>
          <p:txBody>
            <a:bodyPr lIns="19050" tIns="19050" rIns="19050" bIns="19050" rtlCol="0" anchor="ctr"/>
            <a:lstStyle/>
            <a:p>
              <a:pPr algn="ctr">
                <a:lnSpc>
                  <a:spcPts val="99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5400000">
            <a:off x="13816568" y="8994594"/>
            <a:ext cx="2536794" cy="2180058"/>
            <a:chOff x="0" y="0"/>
            <a:chExt cx="812800" cy="6985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14300" y="-9525"/>
              <a:ext cx="584200" cy="708025"/>
            </a:xfrm>
            <a:prstGeom prst="rect">
              <a:avLst/>
            </a:prstGeom>
          </p:spPr>
          <p:txBody>
            <a:bodyPr lIns="19050" tIns="19050" rIns="19050" bIns="19050" rtlCol="0" anchor="ctr"/>
            <a:lstStyle/>
            <a:p>
              <a:pPr algn="ctr">
                <a:lnSpc>
                  <a:spcPts val="99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5400000">
            <a:off x="9208803" y="8994594"/>
            <a:ext cx="2536794" cy="2180058"/>
            <a:chOff x="0" y="0"/>
            <a:chExt cx="812800" cy="6985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2CAAE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14300" y="-9525"/>
              <a:ext cx="584200" cy="708025"/>
            </a:xfrm>
            <a:prstGeom prst="rect">
              <a:avLst/>
            </a:prstGeom>
          </p:spPr>
          <p:txBody>
            <a:bodyPr lIns="19050" tIns="19050" rIns="19050" bIns="19050" rtlCol="0" anchor="ctr"/>
            <a:lstStyle/>
            <a:p>
              <a:pPr algn="ctr">
                <a:lnSpc>
                  <a:spcPts val="99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5400000">
            <a:off x="11512686" y="8994594"/>
            <a:ext cx="2536794" cy="2180058"/>
            <a:chOff x="0" y="0"/>
            <a:chExt cx="812800" cy="6985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96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4300" y="-9525"/>
              <a:ext cx="584200" cy="708025"/>
            </a:xfrm>
            <a:prstGeom prst="rect">
              <a:avLst/>
            </a:prstGeom>
          </p:spPr>
          <p:txBody>
            <a:bodyPr lIns="19050" tIns="19050" rIns="19050" bIns="19050" rtlCol="0" anchor="ctr"/>
            <a:lstStyle/>
            <a:p>
              <a:pPr algn="ctr">
                <a:lnSpc>
                  <a:spcPts val="997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028700" y="4378201"/>
            <a:ext cx="15960129" cy="3681732"/>
          </a:xfrm>
          <a:custGeom>
            <a:avLst/>
            <a:gdLst/>
            <a:ahLst/>
            <a:cxnLst/>
            <a:rect l="l" t="t" r="r" b="b"/>
            <a:pathLst>
              <a:path w="15960129" h="3681732">
                <a:moveTo>
                  <a:pt x="0" y="0"/>
                </a:moveTo>
                <a:lnTo>
                  <a:pt x="15960129" y="0"/>
                </a:lnTo>
                <a:lnTo>
                  <a:pt x="15960129" y="3681732"/>
                </a:lnTo>
                <a:lnTo>
                  <a:pt x="0" y="36817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028700" y="2430804"/>
            <a:ext cx="13595981" cy="1602568"/>
          </a:xfrm>
          <a:custGeom>
            <a:avLst/>
            <a:gdLst/>
            <a:ahLst/>
            <a:cxnLst/>
            <a:rect l="l" t="t" r="r" b="b"/>
            <a:pathLst>
              <a:path w="13595981" h="1602568">
                <a:moveTo>
                  <a:pt x="0" y="0"/>
                </a:moveTo>
                <a:lnTo>
                  <a:pt x="13595981" y="0"/>
                </a:lnTo>
                <a:lnTo>
                  <a:pt x="13595981" y="1602568"/>
                </a:lnTo>
                <a:lnTo>
                  <a:pt x="0" y="16025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1220381" y="1028700"/>
            <a:ext cx="15457791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99"/>
              </a:lnSpc>
            </a:pPr>
            <a:r>
              <a:rPr lang="en-US" sz="6999">
                <a:solidFill>
                  <a:srgbClr val="005475"/>
                </a:solidFill>
                <a:latin typeface="Segoe UI 1"/>
                <a:ea typeface="Segoe UI 1"/>
                <a:cs typeface="Segoe UI 1"/>
                <a:sym typeface="Segoe UI 1"/>
              </a:rPr>
              <a:t>OHIO - $50 MILLION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1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16123237" y="8994594"/>
            <a:ext cx="2536794" cy="2180058"/>
            <a:chOff x="0" y="0"/>
            <a:chExt cx="812800" cy="698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2673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14300" y="-9525"/>
              <a:ext cx="584200" cy="708025"/>
            </a:xfrm>
            <a:prstGeom prst="rect">
              <a:avLst/>
            </a:prstGeom>
          </p:spPr>
          <p:txBody>
            <a:bodyPr lIns="19050" tIns="19050" rIns="19050" bIns="19050" rtlCol="0" anchor="ctr"/>
            <a:lstStyle/>
            <a:p>
              <a:pPr algn="ctr">
                <a:lnSpc>
                  <a:spcPts val="99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17213266" y="6969904"/>
            <a:ext cx="2536794" cy="2180058"/>
            <a:chOff x="0" y="0"/>
            <a:chExt cx="812800" cy="6985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0C2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14300" y="-9525"/>
              <a:ext cx="584200" cy="708025"/>
            </a:xfrm>
            <a:prstGeom prst="rect">
              <a:avLst/>
            </a:prstGeom>
          </p:spPr>
          <p:txBody>
            <a:bodyPr lIns="19050" tIns="19050" rIns="19050" bIns="19050" rtlCol="0" anchor="ctr"/>
            <a:lstStyle/>
            <a:p>
              <a:pPr algn="ctr">
                <a:lnSpc>
                  <a:spcPts val="997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220381" y="2085975"/>
            <a:ext cx="15200653" cy="3517576"/>
          </a:xfrm>
          <a:custGeom>
            <a:avLst/>
            <a:gdLst/>
            <a:ahLst/>
            <a:cxnLst/>
            <a:rect l="l" t="t" r="r" b="b"/>
            <a:pathLst>
              <a:path w="15200653" h="3517576">
                <a:moveTo>
                  <a:pt x="0" y="0"/>
                </a:moveTo>
                <a:lnTo>
                  <a:pt x="15200653" y="0"/>
                </a:lnTo>
                <a:lnTo>
                  <a:pt x="15200653" y="3517576"/>
                </a:lnTo>
                <a:lnTo>
                  <a:pt x="0" y="35175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220381" y="1028700"/>
            <a:ext cx="15457791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99"/>
              </a:lnSpc>
            </a:pPr>
            <a:r>
              <a:rPr lang="en-US" sz="6999">
                <a:solidFill>
                  <a:srgbClr val="005475"/>
                </a:solidFill>
                <a:latin typeface="Segoe UI 1"/>
                <a:ea typeface="Segoe UI 1"/>
                <a:cs typeface="Segoe UI 1"/>
                <a:sym typeface="Segoe UI 1"/>
              </a:rPr>
              <a:t>MICHIGAN- $87.5 MILLION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20381" y="5714028"/>
            <a:ext cx="14909348" cy="3771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67" lvl="1" indent="-248284" algn="l">
              <a:lnSpc>
                <a:spcPts val="2759"/>
              </a:lnSpc>
              <a:buAutoNum type="arabicPeriod"/>
            </a:pPr>
            <a:r>
              <a:rPr lang="en-US" sz="2299">
                <a:solidFill>
                  <a:srgbClr val="2F3D53"/>
                </a:solidFill>
                <a:latin typeface="Segoe UI 2"/>
                <a:ea typeface="Segoe UI 2"/>
                <a:cs typeface="Segoe UI 2"/>
                <a:sym typeface="Segoe UI 2"/>
              </a:rPr>
              <a:t>Speculative building project is identified by local partner and/or developer.</a:t>
            </a:r>
          </a:p>
          <a:p>
            <a:pPr marL="496567" lvl="1" indent="-248284" algn="l">
              <a:lnSpc>
                <a:spcPts val="2759"/>
              </a:lnSpc>
              <a:buAutoNum type="arabicPeriod"/>
            </a:pPr>
            <a:r>
              <a:rPr lang="en-US" sz="2299">
                <a:solidFill>
                  <a:srgbClr val="2F3D53"/>
                </a:solidFill>
                <a:latin typeface="Segoe UI 2"/>
                <a:ea typeface="Segoe UI 2"/>
                <a:cs typeface="Segoe UI 2"/>
                <a:sym typeface="Segoe UI 2"/>
              </a:rPr>
              <a:t> MEDC business development manager (BDM) for the region should be engaged. The BDM will conduct a preliminary review of the project plan. If the project requires further consideration of state incentives or financing assistance to move forward, the BDM will ask the developer to provide a project summary and complete the MEDC speculative building supplemental form.</a:t>
            </a:r>
          </a:p>
          <a:p>
            <a:pPr marL="496567" lvl="1" indent="-248284" algn="l">
              <a:lnSpc>
                <a:spcPts val="2759"/>
              </a:lnSpc>
              <a:buAutoNum type="arabicPeriod"/>
            </a:pPr>
            <a:r>
              <a:rPr lang="en-US" sz="2299">
                <a:solidFill>
                  <a:srgbClr val="2F3D53"/>
                </a:solidFill>
                <a:latin typeface="Segoe UI 2"/>
                <a:ea typeface="Segoe UI 2"/>
                <a:cs typeface="Segoe UI 2"/>
                <a:sym typeface="Segoe UI 2"/>
              </a:rPr>
              <a:t>The project will undergo an evaluation and consideration by MEDC to determine if incentives or financing are needed and if so, what tools would be most appropriate.</a:t>
            </a:r>
          </a:p>
          <a:p>
            <a:pPr marL="496567" lvl="1" indent="-248284" algn="l">
              <a:lnSpc>
                <a:spcPts val="2759"/>
              </a:lnSpc>
              <a:buAutoNum type="arabicPeriod"/>
            </a:pPr>
            <a:r>
              <a:rPr lang="en-US" sz="2299">
                <a:solidFill>
                  <a:srgbClr val="2F3D53"/>
                </a:solidFill>
                <a:latin typeface="Segoe UI 2"/>
                <a:ea typeface="Segoe UI 2"/>
                <a:cs typeface="Segoe UI 2"/>
                <a:sym typeface="Segoe UI 2"/>
              </a:rPr>
              <a:t>The BDM and business development project manager will proceed with appropriate follow up with the developer or local partner.</a:t>
            </a:r>
          </a:p>
          <a:p>
            <a:pPr marL="496567" lvl="1" indent="-248284" algn="l">
              <a:lnSpc>
                <a:spcPts val="2759"/>
              </a:lnSpc>
              <a:buAutoNum type="arabicPeriod"/>
            </a:pPr>
            <a:r>
              <a:rPr lang="en-US" sz="2299">
                <a:solidFill>
                  <a:srgbClr val="2F3D53"/>
                </a:solidFill>
                <a:latin typeface="Segoe UI 2"/>
                <a:ea typeface="Segoe UI 2"/>
                <a:cs typeface="Segoe UI 2"/>
                <a:sym typeface="Segoe UI 2"/>
              </a:rPr>
              <a:t>For projects seeking consideration for capital access financing only, the developer or qualified lending institution may work directly with the capital access team for project review and consideration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57421" y="3452655"/>
            <a:ext cx="10560871" cy="6552473"/>
          </a:xfrm>
          <a:custGeom>
            <a:avLst/>
            <a:gdLst/>
            <a:ahLst/>
            <a:cxnLst/>
            <a:rect l="l" t="t" r="r" b="b"/>
            <a:pathLst>
              <a:path w="10560871" h="6552473">
                <a:moveTo>
                  <a:pt x="0" y="0"/>
                </a:moveTo>
                <a:lnTo>
                  <a:pt x="10560871" y="0"/>
                </a:lnTo>
                <a:lnTo>
                  <a:pt x="10560871" y="6552473"/>
                </a:lnTo>
                <a:lnTo>
                  <a:pt x="0" y="65524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1201478" y="0"/>
            <a:ext cx="7086522" cy="10287000"/>
            <a:chOff x="0" y="0"/>
            <a:chExt cx="1866409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866409" cy="2709333"/>
            </a:xfrm>
            <a:custGeom>
              <a:avLst/>
              <a:gdLst/>
              <a:ahLst/>
              <a:cxnLst/>
              <a:rect l="l" t="t" r="r" b="b"/>
              <a:pathLst>
                <a:path w="1866409" h="2709333">
                  <a:moveTo>
                    <a:pt x="0" y="0"/>
                  </a:moveTo>
                  <a:lnTo>
                    <a:pt x="1866409" y="0"/>
                  </a:lnTo>
                  <a:lnTo>
                    <a:pt x="186640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547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1866409" cy="27093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2396471" y="1028700"/>
            <a:ext cx="4862829" cy="5418194"/>
          </a:xfrm>
          <a:custGeom>
            <a:avLst/>
            <a:gdLst/>
            <a:ahLst/>
            <a:cxnLst/>
            <a:rect l="l" t="t" r="r" b="b"/>
            <a:pathLst>
              <a:path w="4862829" h="5418194">
                <a:moveTo>
                  <a:pt x="0" y="0"/>
                </a:moveTo>
                <a:lnTo>
                  <a:pt x="4862829" y="0"/>
                </a:lnTo>
                <a:lnTo>
                  <a:pt x="4862829" y="5418194"/>
                </a:lnTo>
                <a:lnTo>
                  <a:pt x="0" y="54181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028700" y="2284776"/>
            <a:ext cx="8636106" cy="739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4"/>
              </a:lnSpc>
              <a:spcBef>
                <a:spcPct val="0"/>
              </a:spcBef>
            </a:pPr>
            <a:r>
              <a:rPr lang="en-US" sz="2854">
                <a:solidFill>
                  <a:srgbClr val="2F3D53"/>
                </a:solidFill>
                <a:latin typeface="Segoe UI 2"/>
                <a:ea typeface="Segoe UI 2"/>
                <a:cs typeface="Segoe UI 2"/>
                <a:sym typeface="Segoe UI 2"/>
              </a:rPr>
              <a:t>A representative sample of existing site readiness programs across the country.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002425" y="7024730"/>
            <a:ext cx="5484629" cy="2697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4200">
                <a:solidFill>
                  <a:srgbClr val="FFFFFF"/>
                </a:solidFill>
                <a:latin typeface="Segoe UI 2"/>
                <a:ea typeface="Segoe UI 2"/>
                <a:cs typeface="Segoe UI 2"/>
                <a:sym typeface="Segoe UI 2"/>
              </a:rPr>
              <a:t>Estimated count of states with some program at the state, regional, local, or utility level.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960166"/>
            <a:ext cx="9818313" cy="838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99"/>
              </a:lnSpc>
              <a:spcBef>
                <a:spcPct val="0"/>
              </a:spcBef>
            </a:pPr>
            <a:r>
              <a:rPr lang="en-US" sz="6399">
                <a:solidFill>
                  <a:srgbClr val="2F3D53"/>
                </a:solidFill>
                <a:latin typeface="Segoe UI 1"/>
                <a:ea typeface="Segoe UI 1"/>
                <a:cs typeface="Segoe UI 1"/>
                <a:sym typeface="Segoe UI 1"/>
              </a:rPr>
              <a:t>Nationwide Distribution</a:t>
            </a:r>
          </a:p>
        </p:txBody>
      </p:sp>
      <p:sp>
        <p:nvSpPr>
          <p:cNvPr id="10" name="AutoShape 10"/>
          <p:cNvSpPr/>
          <p:nvPr/>
        </p:nvSpPr>
        <p:spPr>
          <a:xfrm flipH="1">
            <a:off x="11218292" y="0"/>
            <a:ext cx="0" cy="10287000"/>
          </a:xfrm>
          <a:prstGeom prst="line">
            <a:avLst/>
          </a:prstGeom>
          <a:ln w="38100" cap="flat">
            <a:solidFill>
              <a:srgbClr val="2F3D5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4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93841" y="3875036"/>
            <a:ext cx="15207765" cy="165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20"/>
              </a:lnSpc>
            </a:pPr>
            <a:r>
              <a:rPr lang="en-US" sz="34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This includes the expansion of a statewide inventory and assessment of the cost to develop property infrastructure to serve highest and best uses for target employment locations, and pre-development costs.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93841" y="7468814"/>
            <a:ext cx="13062256" cy="1099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20"/>
              </a:lnSpc>
            </a:pPr>
            <a:r>
              <a:rPr lang="en-US" sz="34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Used to further develop site infrastructure, aligned to the previous characterization process.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379005"/>
            <a:ext cx="15649473" cy="1356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460"/>
              </a:lnSpc>
            </a:pPr>
            <a:r>
              <a:rPr lang="en-US" sz="42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Phase 1: State Level Funding of $100 million + &amp; Enabling Legislation to Allow for Proactivity and Flexibility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93841" y="5925940"/>
            <a:ext cx="14772436" cy="1356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460"/>
              </a:lnSpc>
            </a:pPr>
            <a:r>
              <a:rPr lang="en-US" sz="42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Phase 2: Financial Mechanism(s) to Fund Public Infrastructure: $500 million - $1 billion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3994937" y="4835662"/>
            <a:ext cx="5576755" cy="6517358"/>
            <a:chOff x="0" y="0"/>
            <a:chExt cx="7435674" cy="8689810"/>
          </a:xfrm>
        </p:grpSpPr>
        <p:grpSp>
          <p:nvGrpSpPr>
            <p:cNvPr id="7" name="Group 7"/>
            <p:cNvGrpSpPr/>
            <p:nvPr/>
          </p:nvGrpSpPr>
          <p:grpSpPr>
            <a:xfrm rot="5400000">
              <a:off x="2837734" y="5545243"/>
              <a:ext cx="3382392" cy="2906743"/>
              <a:chOff x="0" y="0"/>
              <a:chExt cx="812800" cy="6985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F2673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114300" y="-9525"/>
                <a:ext cx="584200" cy="708025"/>
              </a:xfrm>
              <a:prstGeom prst="rect">
                <a:avLst/>
              </a:prstGeom>
            </p:spPr>
            <p:txBody>
              <a:bodyPr lIns="19050" tIns="19050" rIns="19050" bIns="19050" rtlCol="0" anchor="ctr"/>
              <a:lstStyle/>
              <a:p>
                <a:pPr algn="ctr">
                  <a:lnSpc>
                    <a:spcPts val="997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 rot="5400000">
              <a:off x="4291106" y="2845656"/>
              <a:ext cx="3382392" cy="2906743"/>
              <a:chOff x="0" y="0"/>
              <a:chExt cx="812800" cy="6985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C26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114300" y="-9525"/>
                <a:ext cx="584200" cy="708025"/>
              </a:xfrm>
              <a:prstGeom prst="rect">
                <a:avLst/>
              </a:prstGeom>
            </p:spPr>
            <p:txBody>
              <a:bodyPr lIns="19050" tIns="19050" rIns="19050" bIns="19050" rtlCol="0" anchor="ctr"/>
              <a:lstStyle/>
              <a:p>
                <a:pPr algn="ctr">
                  <a:lnSpc>
                    <a:spcPts val="997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 rot="5400000">
              <a:off x="-237824" y="5545243"/>
              <a:ext cx="3382392" cy="2906743"/>
              <a:chOff x="0" y="0"/>
              <a:chExt cx="812800" cy="6985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114300" y="-9525"/>
                <a:ext cx="584200" cy="708025"/>
              </a:xfrm>
              <a:prstGeom prst="rect">
                <a:avLst/>
              </a:prstGeom>
            </p:spPr>
            <p:txBody>
              <a:bodyPr lIns="19050" tIns="19050" rIns="19050" bIns="19050" rtlCol="0" anchor="ctr"/>
              <a:lstStyle/>
              <a:p>
                <a:pPr algn="ctr">
                  <a:lnSpc>
                    <a:spcPts val="997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 rot="5400000">
              <a:off x="1299955" y="2845656"/>
              <a:ext cx="3382392" cy="2906743"/>
              <a:chOff x="0" y="0"/>
              <a:chExt cx="812800" cy="6985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2CAAE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114300" y="-9525"/>
                <a:ext cx="584200" cy="708025"/>
              </a:xfrm>
              <a:prstGeom prst="rect">
                <a:avLst/>
              </a:prstGeom>
            </p:spPr>
            <p:txBody>
              <a:bodyPr lIns="19050" tIns="19050" rIns="19050" bIns="19050" rtlCol="0" anchor="ctr"/>
              <a:lstStyle/>
              <a:p>
                <a:pPr algn="ctr">
                  <a:lnSpc>
                    <a:spcPts val="997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 rot="5400000">
              <a:off x="2837734" y="237824"/>
              <a:ext cx="3382392" cy="2906743"/>
              <a:chOff x="0" y="0"/>
              <a:chExt cx="812800" cy="6985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F2A12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114300" y="-9525"/>
                <a:ext cx="584200" cy="708025"/>
              </a:xfrm>
              <a:prstGeom prst="rect">
                <a:avLst/>
              </a:prstGeom>
            </p:spPr>
            <p:txBody>
              <a:bodyPr lIns="19050" tIns="19050" rIns="19050" bIns="19050" rtlCol="0" anchor="ctr"/>
              <a:lstStyle/>
              <a:p>
                <a:pPr algn="ctr">
                  <a:lnSpc>
                    <a:spcPts val="997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22" name="TextBox 22"/>
          <p:cNvSpPr txBox="1"/>
          <p:nvPr/>
        </p:nvSpPr>
        <p:spPr>
          <a:xfrm>
            <a:off x="1028700" y="1028700"/>
            <a:ext cx="15649473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40"/>
              </a:lnSpc>
            </a:pPr>
            <a:r>
              <a:rPr lang="en-US" sz="5700">
                <a:solidFill>
                  <a:srgbClr val="FFFFFF"/>
                </a:solidFill>
                <a:latin typeface="Segoe UI 1"/>
                <a:ea typeface="Segoe UI 1"/>
                <a:cs typeface="Segoe UI 1"/>
                <a:sym typeface="Segoe UI 1"/>
              </a:rPr>
              <a:t>PROGRAM RESOURCE RECOMMENDATIONS:</a:t>
            </a:r>
          </a:p>
        </p:txBody>
      </p:sp>
      <p:sp>
        <p:nvSpPr>
          <p:cNvPr id="23" name="Freeform 23"/>
          <p:cNvSpPr/>
          <p:nvPr/>
        </p:nvSpPr>
        <p:spPr>
          <a:xfrm>
            <a:off x="15556664" y="7472806"/>
            <a:ext cx="1489884" cy="1243069"/>
          </a:xfrm>
          <a:custGeom>
            <a:avLst/>
            <a:gdLst/>
            <a:ahLst/>
            <a:cxnLst/>
            <a:rect l="l" t="t" r="r" b="b"/>
            <a:pathLst>
              <a:path w="1489884" h="1243069">
                <a:moveTo>
                  <a:pt x="0" y="0"/>
                </a:moveTo>
                <a:lnTo>
                  <a:pt x="1489884" y="0"/>
                </a:lnTo>
                <a:lnTo>
                  <a:pt x="1489884" y="1243069"/>
                </a:lnTo>
                <a:lnTo>
                  <a:pt x="0" y="12430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4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31092" y="800100"/>
            <a:ext cx="9080973" cy="434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60"/>
              </a:lnSpc>
            </a:pPr>
            <a:r>
              <a:rPr lang="en-US" sz="4800">
                <a:solidFill>
                  <a:srgbClr val="FFFFFF"/>
                </a:solidFill>
                <a:latin typeface="Segoe UI 1"/>
                <a:ea typeface="Segoe UI 1"/>
                <a:cs typeface="Segoe UI 1"/>
                <a:sym typeface="Segoe UI 1"/>
              </a:rPr>
              <a:t>FOR GREATER ALBUQUERQUE - AND NM - TO BE COMPETITIVE &amp; ATTRACT NEW BUSINESS INVESTMENT, IT WILL REQUIRE ALL OF THE FOLLOWING THREE CRITICAL ELEMENTS:</a:t>
            </a:r>
          </a:p>
        </p:txBody>
      </p:sp>
      <p:grpSp>
        <p:nvGrpSpPr>
          <p:cNvPr id="3" name="Group 3"/>
          <p:cNvGrpSpPr/>
          <p:nvPr/>
        </p:nvGrpSpPr>
        <p:grpSpPr>
          <a:xfrm rot="5400000">
            <a:off x="-775478" y="5880676"/>
            <a:ext cx="5576755" cy="6517358"/>
            <a:chOff x="0" y="0"/>
            <a:chExt cx="7435674" cy="8689810"/>
          </a:xfrm>
        </p:grpSpPr>
        <p:grpSp>
          <p:nvGrpSpPr>
            <p:cNvPr id="4" name="Group 4"/>
            <p:cNvGrpSpPr/>
            <p:nvPr/>
          </p:nvGrpSpPr>
          <p:grpSpPr>
            <a:xfrm rot="5400000">
              <a:off x="2837734" y="5545243"/>
              <a:ext cx="3382392" cy="2906743"/>
              <a:chOff x="0" y="0"/>
              <a:chExt cx="812800" cy="6985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F2673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114300" y="-9525"/>
                <a:ext cx="584200" cy="708025"/>
              </a:xfrm>
              <a:prstGeom prst="rect">
                <a:avLst/>
              </a:prstGeom>
            </p:spPr>
            <p:txBody>
              <a:bodyPr lIns="19050" tIns="19050" rIns="19050" bIns="19050" rtlCol="0" anchor="ctr"/>
              <a:lstStyle/>
              <a:p>
                <a:pPr algn="ctr">
                  <a:lnSpc>
                    <a:spcPts val="997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 rot="5400000">
              <a:off x="4291106" y="2845656"/>
              <a:ext cx="3382392" cy="2906743"/>
              <a:chOff x="0" y="0"/>
              <a:chExt cx="812800" cy="6985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C26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114300" y="-9525"/>
                <a:ext cx="584200" cy="708025"/>
              </a:xfrm>
              <a:prstGeom prst="rect">
                <a:avLst/>
              </a:prstGeom>
            </p:spPr>
            <p:txBody>
              <a:bodyPr lIns="19050" tIns="19050" rIns="19050" bIns="19050" rtlCol="0" anchor="ctr"/>
              <a:lstStyle/>
              <a:p>
                <a:pPr algn="ctr">
                  <a:lnSpc>
                    <a:spcPts val="997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 rot="5400000">
              <a:off x="-237824" y="5545243"/>
              <a:ext cx="3382392" cy="2906743"/>
              <a:chOff x="0" y="0"/>
              <a:chExt cx="812800" cy="6985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114300" y="-9525"/>
                <a:ext cx="584200" cy="708025"/>
              </a:xfrm>
              <a:prstGeom prst="rect">
                <a:avLst/>
              </a:prstGeom>
            </p:spPr>
            <p:txBody>
              <a:bodyPr lIns="19050" tIns="19050" rIns="19050" bIns="19050" rtlCol="0" anchor="ctr"/>
              <a:lstStyle/>
              <a:p>
                <a:pPr algn="ctr">
                  <a:lnSpc>
                    <a:spcPts val="997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 rot="5400000">
              <a:off x="1299955" y="2845656"/>
              <a:ext cx="3382392" cy="2906743"/>
              <a:chOff x="0" y="0"/>
              <a:chExt cx="812800" cy="6985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2CAAE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114300" y="-9525"/>
                <a:ext cx="584200" cy="708025"/>
              </a:xfrm>
              <a:prstGeom prst="rect">
                <a:avLst/>
              </a:prstGeom>
            </p:spPr>
            <p:txBody>
              <a:bodyPr lIns="19050" tIns="19050" rIns="19050" bIns="19050" rtlCol="0" anchor="ctr"/>
              <a:lstStyle/>
              <a:p>
                <a:pPr algn="ctr">
                  <a:lnSpc>
                    <a:spcPts val="997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 rot="5400000">
              <a:off x="2837734" y="237824"/>
              <a:ext cx="3382392" cy="2906743"/>
              <a:chOff x="0" y="0"/>
              <a:chExt cx="812800" cy="6985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F2A12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114300" y="-9525"/>
                <a:ext cx="584200" cy="708025"/>
              </a:xfrm>
              <a:prstGeom prst="rect">
                <a:avLst/>
              </a:prstGeom>
            </p:spPr>
            <p:txBody>
              <a:bodyPr lIns="19050" tIns="19050" rIns="19050" bIns="19050" rtlCol="0" anchor="ctr"/>
              <a:lstStyle/>
              <a:p>
                <a:pPr algn="ctr">
                  <a:lnSpc>
                    <a:spcPts val="997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19" name="Group 19"/>
          <p:cNvGrpSpPr/>
          <p:nvPr/>
        </p:nvGrpSpPr>
        <p:grpSpPr>
          <a:xfrm>
            <a:off x="7647722" y="559777"/>
            <a:ext cx="10032262" cy="9279842"/>
            <a:chOff x="0" y="0"/>
            <a:chExt cx="13376349" cy="1237312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3376349" cy="12373123"/>
            </a:xfrm>
            <a:custGeom>
              <a:avLst/>
              <a:gdLst/>
              <a:ahLst/>
              <a:cxnLst/>
              <a:rect l="l" t="t" r="r" b="b"/>
              <a:pathLst>
                <a:path w="13376349" h="12373123">
                  <a:moveTo>
                    <a:pt x="0" y="0"/>
                  </a:moveTo>
                  <a:lnTo>
                    <a:pt x="13376349" y="0"/>
                  </a:lnTo>
                  <a:lnTo>
                    <a:pt x="13376349" y="12373123"/>
                  </a:lnTo>
                  <a:lnTo>
                    <a:pt x="0" y="123731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4995362" y="1101188"/>
              <a:ext cx="3385625" cy="3385625"/>
            </a:xfrm>
            <a:custGeom>
              <a:avLst/>
              <a:gdLst/>
              <a:ahLst/>
              <a:cxnLst/>
              <a:rect l="l" t="t" r="r" b="b"/>
              <a:pathLst>
                <a:path w="3385625" h="3385625">
                  <a:moveTo>
                    <a:pt x="0" y="0"/>
                  </a:moveTo>
                  <a:lnTo>
                    <a:pt x="3385625" y="0"/>
                  </a:lnTo>
                  <a:lnTo>
                    <a:pt x="3385625" y="3385625"/>
                  </a:lnTo>
                  <a:lnTo>
                    <a:pt x="0" y="33856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1028273" y="7796531"/>
              <a:ext cx="3473157" cy="3473157"/>
            </a:xfrm>
            <a:custGeom>
              <a:avLst/>
              <a:gdLst/>
              <a:ahLst/>
              <a:cxnLst/>
              <a:rect l="l" t="t" r="r" b="b"/>
              <a:pathLst>
                <a:path w="3473157" h="3473157">
                  <a:moveTo>
                    <a:pt x="0" y="0"/>
                  </a:moveTo>
                  <a:lnTo>
                    <a:pt x="3473157" y="0"/>
                  </a:lnTo>
                  <a:lnTo>
                    <a:pt x="3473157" y="3473157"/>
                  </a:lnTo>
                  <a:lnTo>
                    <a:pt x="0" y="34731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8483547" y="7569201"/>
              <a:ext cx="3860800" cy="3860800"/>
            </a:xfrm>
            <a:custGeom>
              <a:avLst/>
              <a:gdLst/>
              <a:ahLst/>
              <a:cxnLst/>
              <a:rect l="l" t="t" r="r" b="b"/>
              <a:pathLst>
                <a:path w="3860800" h="3860800">
                  <a:moveTo>
                    <a:pt x="0" y="0"/>
                  </a:moveTo>
                  <a:lnTo>
                    <a:pt x="3860800" y="0"/>
                  </a:lnTo>
                  <a:lnTo>
                    <a:pt x="3860800" y="3860800"/>
                  </a:lnTo>
                  <a:lnTo>
                    <a:pt x="0" y="3860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4603990" y="1297306"/>
              <a:ext cx="4168369" cy="29457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70"/>
                </a:lnSpc>
              </a:pPr>
              <a:r>
                <a:rPr lang="en-US" sz="2550">
                  <a:solidFill>
                    <a:srgbClr val="000000"/>
                  </a:solidFill>
                  <a:latin typeface="Segoe UI 1"/>
                  <a:ea typeface="Segoe UI 1"/>
                  <a:cs typeface="Segoe UI 1"/>
                  <a:sym typeface="Segoe UI 1"/>
                </a:rPr>
                <a:t>Site Characterization Program &amp; Predevelopment Funding 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586046" y="8002906"/>
              <a:ext cx="2692824" cy="29457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70"/>
                </a:lnSpc>
              </a:pPr>
              <a:r>
                <a:rPr lang="en-US" sz="2550">
                  <a:solidFill>
                    <a:srgbClr val="000000"/>
                  </a:solidFill>
                  <a:latin typeface="Segoe UI 1"/>
                  <a:ea typeface="Segoe UI 1"/>
                  <a:cs typeface="Segoe UI 1"/>
                  <a:sym typeface="Segoe UI 1"/>
                </a:rPr>
                <a:t>The Ability for  Utilities to Operate &amp; Deliver Proactively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8980003" y="8301356"/>
              <a:ext cx="2867889" cy="23488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70"/>
                </a:lnSpc>
              </a:pPr>
              <a:r>
                <a:rPr lang="en-US" sz="2550">
                  <a:solidFill>
                    <a:srgbClr val="000000"/>
                  </a:solidFill>
                  <a:latin typeface="Segoe UI 1"/>
                  <a:ea typeface="Segoe UI 1"/>
                  <a:cs typeface="Segoe UI 1"/>
                  <a:sym typeface="Segoe UI 1"/>
                </a:rPr>
                <a:t>Permitting: Transparency and Timeliness</a:t>
              </a:r>
            </a:p>
          </p:txBody>
        </p:sp>
      </p:grpSp>
      <p:sp>
        <p:nvSpPr>
          <p:cNvPr id="27" name="Freeform 27"/>
          <p:cNvSpPr/>
          <p:nvPr/>
        </p:nvSpPr>
        <p:spPr>
          <a:xfrm>
            <a:off x="1267958" y="7896286"/>
            <a:ext cx="1489884" cy="1243069"/>
          </a:xfrm>
          <a:custGeom>
            <a:avLst/>
            <a:gdLst/>
            <a:ahLst/>
            <a:cxnLst/>
            <a:rect l="l" t="t" r="r" b="b"/>
            <a:pathLst>
              <a:path w="1489884" h="1243069">
                <a:moveTo>
                  <a:pt x="0" y="0"/>
                </a:moveTo>
                <a:lnTo>
                  <a:pt x="1489884" y="0"/>
                </a:lnTo>
                <a:lnTo>
                  <a:pt x="1489884" y="1243069"/>
                </a:lnTo>
                <a:lnTo>
                  <a:pt x="0" y="124306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4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22740" y="1493402"/>
            <a:ext cx="2630794" cy="1285360"/>
            <a:chOff x="0" y="0"/>
            <a:chExt cx="5384119" cy="26305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384119" cy="2630586"/>
            </a:xfrm>
            <a:custGeom>
              <a:avLst/>
              <a:gdLst/>
              <a:ahLst/>
              <a:cxnLst/>
              <a:rect l="l" t="t" r="r" b="b"/>
              <a:pathLst>
                <a:path w="5384119" h="2630586">
                  <a:moveTo>
                    <a:pt x="0" y="0"/>
                  </a:moveTo>
                  <a:lnTo>
                    <a:pt x="0" y="2630586"/>
                  </a:lnTo>
                  <a:lnTo>
                    <a:pt x="5384119" y="2630586"/>
                  </a:lnTo>
                  <a:lnTo>
                    <a:pt x="5384119" y="0"/>
                  </a:lnTo>
                  <a:lnTo>
                    <a:pt x="0" y="0"/>
                  </a:lnTo>
                  <a:close/>
                  <a:moveTo>
                    <a:pt x="5323159" y="2569626"/>
                  </a:moveTo>
                  <a:lnTo>
                    <a:pt x="59690" y="2569626"/>
                  </a:lnTo>
                  <a:lnTo>
                    <a:pt x="59690" y="59690"/>
                  </a:lnTo>
                  <a:lnTo>
                    <a:pt x="5323159" y="59690"/>
                  </a:lnTo>
                  <a:lnTo>
                    <a:pt x="5323159" y="25696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5499456" y="1894027"/>
            <a:ext cx="2477361" cy="522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5"/>
              </a:lnSpc>
            </a:pPr>
            <a:r>
              <a:rPr lang="en-US" sz="2005">
                <a:solidFill>
                  <a:srgbClr val="FFFFFF"/>
                </a:solidFill>
                <a:latin typeface="Segoe UI 2"/>
                <a:ea typeface="Segoe UI 2"/>
                <a:cs typeface="Segoe UI 2"/>
                <a:sym typeface="Segoe UI 2"/>
              </a:rPr>
              <a:t>REGIONAL &amp; STATE BUSINESS BRAND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8329443" y="1493402"/>
            <a:ext cx="2630794" cy="1285360"/>
            <a:chOff x="0" y="0"/>
            <a:chExt cx="3507726" cy="1713813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3507726" cy="1713813"/>
              <a:chOff x="0" y="0"/>
              <a:chExt cx="5384119" cy="26305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5384119" cy="2630586"/>
              </a:xfrm>
              <a:custGeom>
                <a:avLst/>
                <a:gdLst/>
                <a:ahLst/>
                <a:cxnLst/>
                <a:rect l="l" t="t" r="r" b="b"/>
                <a:pathLst>
                  <a:path w="5384119" h="2630586">
                    <a:moveTo>
                      <a:pt x="0" y="0"/>
                    </a:moveTo>
                    <a:lnTo>
                      <a:pt x="0" y="2630586"/>
                    </a:lnTo>
                    <a:lnTo>
                      <a:pt x="5384119" y="2630586"/>
                    </a:lnTo>
                    <a:lnTo>
                      <a:pt x="5384119" y="0"/>
                    </a:lnTo>
                    <a:lnTo>
                      <a:pt x="0" y="0"/>
                    </a:lnTo>
                    <a:close/>
                    <a:moveTo>
                      <a:pt x="5323159" y="2569626"/>
                    </a:moveTo>
                    <a:lnTo>
                      <a:pt x="59690" y="2569626"/>
                    </a:lnTo>
                    <a:lnTo>
                      <a:pt x="59690" y="59690"/>
                    </a:lnTo>
                    <a:lnTo>
                      <a:pt x="5323159" y="59690"/>
                    </a:lnTo>
                    <a:lnTo>
                      <a:pt x="5323159" y="256962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89890" y="385841"/>
              <a:ext cx="3327946" cy="9040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7"/>
                </a:lnSpc>
              </a:pPr>
              <a:r>
                <a:rPr lang="en-US" sz="2005">
                  <a:solidFill>
                    <a:srgbClr val="FFFFFF"/>
                  </a:solidFill>
                  <a:latin typeface="Segoe UI 2"/>
                  <a:ea typeface="Segoe UI 2"/>
                  <a:cs typeface="Segoe UI 2"/>
                  <a:sym typeface="Segoe UI 2"/>
                </a:rPr>
                <a:t>DOWNTOWN REVITALIZATION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585204" y="1493402"/>
            <a:ext cx="2635681" cy="1285360"/>
            <a:chOff x="0" y="0"/>
            <a:chExt cx="5394119" cy="263058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394120" cy="2630586"/>
            </a:xfrm>
            <a:custGeom>
              <a:avLst/>
              <a:gdLst/>
              <a:ahLst/>
              <a:cxnLst/>
              <a:rect l="l" t="t" r="r" b="b"/>
              <a:pathLst>
                <a:path w="5394120" h="2630586">
                  <a:moveTo>
                    <a:pt x="0" y="0"/>
                  </a:moveTo>
                  <a:lnTo>
                    <a:pt x="0" y="2630586"/>
                  </a:lnTo>
                  <a:lnTo>
                    <a:pt x="5394120" y="2630586"/>
                  </a:lnTo>
                  <a:lnTo>
                    <a:pt x="5394120" y="0"/>
                  </a:lnTo>
                  <a:lnTo>
                    <a:pt x="0" y="0"/>
                  </a:lnTo>
                  <a:close/>
                  <a:moveTo>
                    <a:pt x="5333159" y="2569626"/>
                  </a:moveTo>
                  <a:lnTo>
                    <a:pt x="59690" y="2569626"/>
                  </a:lnTo>
                  <a:lnTo>
                    <a:pt x="59690" y="59690"/>
                  </a:lnTo>
                  <a:lnTo>
                    <a:pt x="5333159" y="59690"/>
                  </a:lnTo>
                  <a:lnTo>
                    <a:pt x="5333159" y="25696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643998" y="2021370"/>
            <a:ext cx="2481963" cy="267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5"/>
              </a:lnSpc>
            </a:pPr>
            <a:r>
              <a:rPr lang="en-US" sz="2005">
                <a:solidFill>
                  <a:srgbClr val="FFFFFF"/>
                </a:solidFill>
                <a:latin typeface="Segoe UI 2"/>
                <a:ea typeface="Segoe UI 2"/>
                <a:cs typeface="Segoe UI 2"/>
                <a:sym typeface="Segoe UI 2"/>
              </a:rPr>
              <a:t>SITE READINESS 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1337123" y="1493402"/>
            <a:ext cx="2629837" cy="1285360"/>
            <a:chOff x="0" y="0"/>
            <a:chExt cx="3506449" cy="1713813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3506449" cy="1713813"/>
              <a:chOff x="0" y="0"/>
              <a:chExt cx="5382160" cy="2630586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5382160" cy="2630586"/>
              </a:xfrm>
              <a:custGeom>
                <a:avLst/>
                <a:gdLst/>
                <a:ahLst/>
                <a:cxnLst/>
                <a:rect l="l" t="t" r="r" b="b"/>
                <a:pathLst>
                  <a:path w="5382160" h="2630586">
                    <a:moveTo>
                      <a:pt x="0" y="0"/>
                    </a:moveTo>
                    <a:lnTo>
                      <a:pt x="0" y="2630586"/>
                    </a:lnTo>
                    <a:lnTo>
                      <a:pt x="5382160" y="2630586"/>
                    </a:lnTo>
                    <a:lnTo>
                      <a:pt x="5382160" y="0"/>
                    </a:lnTo>
                    <a:lnTo>
                      <a:pt x="0" y="0"/>
                    </a:lnTo>
                    <a:close/>
                    <a:moveTo>
                      <a:pt x="5321200" y="2569626"/>
                    </a:moveTo>
                    <a:lnTo>
                      <a:pt x="59690" y="2569626"/>
                    </a:lnTo>
                    <a:lnTo>
                      <a:pt x="59690" y="59690"/>
                    </a:lnTo>
                    <a:lnTo>
                      <a:pt x="5321200" y="59690"/>
                    </a:lnTo>
                    <a:lnTo>
                      <a:pt x="5321200" y="256962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89857" y="385841"/>
              <a:ext cx="3326734" cy="9040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7"/>
                </a:lnSpc>
              </a:pPr>
              <a:r>
                <a:rPr lang="en-US" sz="2005">
                  <a:solidFill>
                    <a:srgbClr val="FFFFFF"/>
                  </a:solidFill>
                  <a:latin typeface="Segoe UI 2"/>
                  <a:ea typeface="Segoe UI 2"/>
                  <a:cs typeface="Segoe UI 2"/>
                  <a:sym typeface="Segoe UI 2"/>
                </a:rPr>
                <a:t>TALENT AND WORKFORCE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359068" y="5623842"/>
            <a:ext cx="2636263" cy="1965732"/>
            <a:chOff x="0" y="0"/>
            <a:chExt cx="6992424" cy="521390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992424" cy="5213907"/>
            </a:xfrm>
            <a:custGeom>
              <a:avLst/>
              <a:gdLst/>
              <a:ahLst/>
              <a:cxnLst/>
              <a:rect l="l" t="t" r="r" b="b"/>
              <a:pathLst>
                <a:path w="6992424" h="5213907">
                  <a:moveTo>
                    <a:pt x="0" y="0"/>
                  </a:moveTo>
                  <a:lnTo>
                    <a:pt x="0" y="5213907"/>
                  </a:lnTo>
                  <a:lnTo>
                    <a:pt x="6992424" y="5213907"/>
                  </a:lnTo>
                  <a:lnTo>
                    <a:pt x="6992424" y="0"/>
                  </a:lnTo>
                  <a:lnTo>
                    <a:pt x="0" y="0"/>
                  </a:lnTo>
                  <a:close/>
                  <a:moveTo>
                    <a:pt x="6931464" y="5152947"/>
                  </a:moveTo>
                  <a:lnTo>
                    <a:pt x="59690" y="5152947"/>
                  </a:lnTo>
                  <a:lnTo>
                    <a:pt x="59690" y="59690"/>
                  </a:lnTo>
                  <a:lnTo>
                    <a:pt x="6931464" y="59690"/>
                  </a:lnTo>
                  <a:lnTo>
                    <a:pt x="6931464" y="51529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8329443" y="5652104"/>
            <a:ext cx="2636263" cy="3509247"/>
            <a:chOff x="0" y="0"/>
            <a:chExt cx="6992424" cy="930792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992424" cy="9307926"/>
            </a:xfrm>
            <a:custGeom>
              <a:avLst/>
              <a:gdLst/>
              <a:ahLst/>
              <a:cxnLst/>
              <a:rect l="l" t="t" r="r" b="b"/>
              <a:pathLst>
                <a:path w="6992424" h="9307926">
                  <a:moveTo>
                    <a:pt x="0" y="0"/>
                  </a:moveTo>
                  <a:lnTo>
                    <a:pt x="0" y="9307926"/>
                  </a:lnTo>
                  <a:lnTo>
                    <a:pt x="6992424" y="9307926"/>
                  </a:lnTo>
                  <a:lnTo>
                    <a:pt x="6992424" y="0"/>
                  </a:lnTo>
                  <a:lnTo>
                    <a:pt x="0" y="0"/>
                  </a:lnTo>
                  <a:close/>
                  <a:moveTo>
                    <a:pt x="6931464" y="9246966"/>
                  </a:moveTo>
                  <a:lnTo>
                    <a:pt x="59690" y="9246966"/>
                  </a:lnTo>
                  <a:lnTo>
                    <a:pt x="59690" y="59690"/>
                  </a:lnTo>
                  <a:lnTo>
                    <a:pt x="6931464" y="59690"/>
                  </a:lnTo>
                  <a:lnTo>
                    <a:pt x="6931464" y="92469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8415249" y="5803731"/>
            <a:ext cx="2438922" cy="3217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5"/>
              </a:lnSpc>
            </a:pPr>
            <a:r>
              <a:rPr lang="en-US" sz="1805">
                <a:solidFill>
                  <a:srgbClr val="FFFFFF"/>
                </a:solidFill>
                <a:latin typeface="Segoe UI 1"/>
                <a:ea typeface="Segoe UI 1"/>
                <a:cs typeface="Segoe UI 1"/>
                <a:sym typeface="Segoe UI 1"/>
              </a:rPr>
              <a:t>BID planning process is complete, and if established has a private board &amp; a professional executive director in place</a:t>
            </a:r>
          </a:p>
          <a:p>
            <a:pPr algn="ctr">
              <a:lnSpc>
                <a:spcPts val="1805"/>
              </a:lnSpc>
            </a:pPr>
            <a:endParaRPr lang="en-US" sz="1805">
              <a:solidFill>
                <a:srgbClr val="FFFFFF"/>
              </a:solidFill>
              <a:latin typeface="Segoe UI 1"/>
              <a:ea typeface="Segoe UI 1"/>
              <a:cs typeface="Segoe UI 1"/>
              <a:sym typeface="Segoe UI 1"/>
            </a:endParaRPr>
          </a:p>
          <a:p>
            <a:pPr algn="ctr">
              <a:lnSpc>
                <a:spcPts val="1805"/>
              </a:lnSpc>
            </a:pPr>
            <a:r>
              <a:rPr lang="en-US" sz="1805">
                <a:solidFill>
                  <a:srgbClr val="FFFFFF"/>
                </a:solidFill>
                <a:latin typeface="Segoe UI 1"/>
                <a:ea typeface="Segoe UI 1"/>
                <a:cs typeface="Segoe UI 1"/>
                <a:sym typeface="Segoe UI 1"/>
              </a:rPr>
              <a:t>Significant major investment is being advanced in the region with partnership of UNM, government entities, and others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2585204" y="5623842"/>
            <a:ext cx="2630794" cy="1206338"/>
            <a:chOff x="0" y="0"/>
            <a:chExt cx="6991418" cy="3205881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991418" cy="3205881"/>
            </a:xfrm>
            <a:custGeom>
              <a:avLst/>
              <a:gdLst/>
              <a:ahLst/>
              <a:cxnLst/>
              <a:rect l="l" t="t" r="r" b="b"/>
              <a:pathLst>
                <a:path w="6991418" h="3205881">
                  <a:moveTo>
                    <a:pt x="0" y="0"/>
                  </a:moveTo>
                  <a:lnTo>
                    <a:pt x="0" y="3205881"/>
                  </a:lnTo>
                  <a:lnTo>
                    <a:pt x="6991418" y="3205881"/>
                  </a:lnTo>
                  <a:lnTo>
                    <a:pt x="6991418" y="0"/>
                  </a:lnTo>
                  <a:lnTo>
                    <a:pt x="0" y="0"/>
                  </a:lnTo>
                  <a:close/>
                  <a:moveTo>
                    <a:pt x="6930458" y="3144921"/>
                  </a:moveTo>
                  <a:lnTo>
                    <a:pt x="59690" y="3144921"/>
                  </a:lnTo>
                  <a:lnTo>
                    <a:pt x="59690" y="59690"/>
                  </a:lnTo>
                  <a:lnTo>
                    <a:pt x="6930458" y="59690"/>
                  </a:lnTo>
                  <a:lnTo>
                    <a:pt x="6930458" y="31449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1358673" y="5652104"/>
            <a:ext cx="2636263" cy="2004671"/>
            <a:chOff x="0" y="0"/>
            <a:chExt cx="6992424" cy="531718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992424" cy="5317188"/>
            </a:xfrm>
            <a:custGeom>
              <a:avLst/>
              <a:gdLst/>
              <a:ahLst/>
              <a:cxnLst/>
              <a:rect l="l" t="t" r="r" b="b"/>
              <a:pathLst>
                <a:path w="6992424" h="5317188">
                  <a:moveTo>
                    <a:pt x="0" y="0"/>
                  </a:moveTo>
                  <a:lnTo>
                    <a:pt x="0" y="5317188"/>
                  </a:lnTo>
                  <a:lnTo>
                    <a:pt x="6992424" y="5317188"/>
                  </a:lnTo>
                  <a:lnTo>
                    <a:pt x="6992424" y="0"/>
                  </a:lnTo>
                  <a:lnTo>
                    <a:pt x="0" y="0"/>
                  </a:lnTo>
                  <a:close/>
                  <a:moveTo>
                    <a:pt x="6931464" y="5256228"/>
                  </a:moveTo>
                  <a:lnTo>
                    <a:pt x="59690" y="5256228"/>
                  </a:lnTo>
                  <a:lnTo>
                    <a:pt x="59690" y="59690"/>
                  </a:lnTo>
                  <a:lnTo>
                    <a:pt x="6931464" y="59690"/>
                  </a:lnTo>
                  <a:lnTo>
                    <a:pt x="6931464" y="52562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3398057" y="3123894"/>
            <a:ext cx="1005089" cy="2109596"/>
            <a:chOff x="0" y="0"/>
            <a:chExt cx="864814" cy="1815169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64814" cy="1815169"/>
            </a:xfrm>
            <a:custGeom>
              <a:avLst/>
              <a:gdLst/>
              <a:ahLst/>
              <a:cxnLst/>
              <a:rect l="l" t="t" r="r" b="b"/>
              <a:pathLst>
                <a:path w="864814" h="1815169">
                  <a:moveTo>
                    <a:pt x="432407" y="1815169"/>
                  </a:moveTo>
                  <a:lnTo>
                    <a:pt x="0" y="1408769"/>
                  </a:lnTo>
                  <a:lnTo>
                    <a:pt x="203200" y="1408769"/>
                  </a:lnTo>
                  <a:lnTo>
                    <a:pt x="203200" y="0"/>
                  </a:lnTo>
                  <a:lnTo>
                    <a:pt x="661614" y="0"/>
                  </a:lnTo>
                  <a:lnTo>
                    <a:pt x="661614" y="1408769"/>
                  </a:lnTo>
                  <a:lnTo>
                    <a:pt x="864814" y="1408769"/>
                  </a:lnTo>
                  <a:lnTo>
                    <a:pt x="432407" y="18151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203200" y="-142875"/>
              <a:ext cx="458414" cy="18564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28"/>
                </a:lnSpc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211014" y="423905"/>
            <a:ext cx="16183350" cy="644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0"/>
              </a:lnSpc>
            </a:pPr>
            <a:r>
              <a:rPr lang="en-US" sz="5000">
                <a:solidFill>
                  <a:srgbClr val="FFFFFF"/>
                </a:solidFill>
                <a:latin typeface="Segoe UI 1"/>
                <a:ea typeface="Segoe UI 1"/>
                <a:cs typeface="Segoe UI 1"/>
                <a:sym typeface="Segoe UI 1"/>
              </a:rPr>
              <a:t>AREA 2024 KEY INITIATIVES &amp; TARGET OUTCOMES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492738" y="6225387"/>
            <a:ext cx="2438922" cy="703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5"/>
              </a:lnSpc>
            </a:pPr>
            <a:r>
              <a:rPr lang="en-US" sz="1805">
                <a:solidFill>
                  <a:srgbClr val="FFFFFF"/>
                </a:solidFill>
                <a:latin typeface="Segoe UI 1"/>
                <a:ea typeface="Segoe UI 1"/>
                <a:cs typeface="Segoe UI 1"/>
                <a:sym typeface="Segoe UI 1"/>
              </a:rPr>
              <a:t>$200k Regional, $5 million statewide funding minimum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5359068" y="7656775"/>
            <a:ext cx="2636263" cy="2406958"/>
            <a:chOff x="0" y="0"/>
            <a:chExt cx="3515018" cy="3209277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3515018" cy="3209277"/>
              <a:chOff x="0" y="0"/>
              <a:chExt cx="6992424" cy="6384215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6992424" cy="6384215"/>
              </a:xfrm>
              <a:custGeom>
                <a:avLst/>
                <a:gdLst/>
                <a:ahLst/>
                <a:cxnLst/>
                <a:rect l="l" t="t" r="r" b="b"/>
                <a:pathLst>
                  <a:path w="6992424" h="6384215">
                    <a:moveTo>
                      <a:pt x="0" y="0"/>
                    </a:moveTo>
                    <a:lnTo>
                      <a:pt x="0" y="6384215"/>
                    </a:lnTo>
                    <a:lnTo>
                      <a:pt x="6992424" y="6384215"/>
                    </a:lnTo>
                    <a:lnTo>
                      <a:pt x="6992424" y="0"/>
                    </a:lnTo>
                    <a:lnTo>
                      <a:pt x="0" y="0"/>
                    </a:lnTo>
                    <a:close/>
                    <a:moveTo>
                      <a:pt x="6931464" y="6323255"/>
                    </a:moveTo>
                    <a:lnTo>
                      <a:pt x="59690" y="6323255"/>
                    </a:lnTo>
                    <a:lnTo>
                      <a:pt x="59690" y="59690"/>
                    </a:lnTo>
                    <a:lnTo>
                      <a:pt x="6931464" y="59690"/>
                    </a:lnTo>
                    <a:lnTo>
                      <a:pt x="6931464" y="632325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" name="TextBox 33"/>
            <p:cNvSpPr txBox="1"/>
            <p:nvPr/>
          </p:nvSpPr>
          <p:spPr>
            <a:xfrm>
              <a:off x="131561" y="339161"/>
              <a:ext cx="3251896" cy="24709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05"/>
                </a:lnSpc>
              </a:pPr>
              <a:r>
                <a:rPr lang="en-US" sz="1805">
                  <a:solidFill>
                    <a:srgbClr val="FFFFFF"/>
                  </a:solidFill>
                  <a:latin typeface="Segoe UI 1"/>
                  <a:ea typeface="Segoe UI 1"/>
                  <a:cs typeface="Segoe UI 1"/>
                  <a:sym typeface="Segoe UI 1"/>
                </a:rPr>
                <a:t>Campaign Execution over 24 months results in measurable positive perceptions of market, and increased activity for business expansions and talent attraction</a:t>
              </a:r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2693074" y="5871488"/>
            <a:ext cx="2432887" cy="703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2"/>
              </a:lnSpc>
            </a:pPr>
            <a:r>
              <a:rPr lang="en-US" sz="1802">
                <a:solidFill>
                  <a:srgbClr val="FFFFFF"/>
                </a:solidFill>
                <a:latin typeface="Segoe UI 1"/>
                <a:ea typeface="Segoe UI 1"/>
                <a:cs typeface="Segoe UI 1"/>
                <a:sym typeface="Segoe UI 1"/>
              </a:rPr>
              <a:t>Passage of Bill or Bills to Address Site Readiness Needs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1411733" y="5803731"/>
            <a:ext cx="2438922" cy="1617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5"/>
              </a:lnSpc>
            </a:pPr>
            <a:r>
              <a:rPr lang="en-US" sz="1805">
                <a:solidFill>
                  <a:srgbClr val="FFFFFF"/>
                </a:solidFill>
                <a:latin typeface="Segoe UI 1"/>
                <a:ea typeface="Segoe UI 1"/>
                <a:cs typeface="Segoe UI 1"/>
                <a:sym typeface="Segoe UI 1"/>
              </a:rPr>
              <a:t>Talent Advisory has executed on initiatives in AREA 1.0.</a:t>
            </a:r>
          </a:p>
          <a:p>
            <a:pPr algn="ctr">
              <a:lnSpc>
                <a:spcPts val="1805"/>
              </a:lnSpc>
            </a:pPr>
            <a:endParaRPr lang="en-US" sz="1805">
              <a:solidFill>
                <a:srgbClr val="FFFFFF"/>
              </a:solidFill>
              <a:latin typeface="Segoe UI 1"/>
              <a:ea typeface="Segoe UI 1"/>
              <a:cs typeface="Segoe UI 1"/>
              <a:sym typeface="Segoe UI 1"/>
            </a:endParaRPr>
          </a:p>
          <a:p>
            <a:pPr algn="ctr">
              <a:lnSpc>
                <a:spcPts val="1805"/>
              </a:lnSpc>
            </a:pPr>
            <a:r>
              <a:rPr lang="en-US" sz="1805">
                <a:solidFill>
                  <a:srgbClr val="FFFFFF"/>
                </a:solidFill>
                <a:latin typeface="Segoe UI 1"/>
                <a:ea typeface="Segoe UI 1"/>
                <a:cs typeface="Segoe UI 1"/>
                <a:sym typeface="Segoe UI 1"/>
              </a:rPr>
              <a:t>Comprehensive study has been funded and completed.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6209655" y="3159761"/>
            <a:ext cx="1005089" cy="2109596"/>
            <a:chOff x="0" y="0"/>
            <a:chExt cx="864814" cy="1815169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64814" cy="1815169"/>
            </a:xfrm>
            <a:custGeom>
              <a:avLst/>
              <a:gdLst/>
              <a:ahLst/>
              <a:cxnLst/>
              <a:rect l="l" t="t" r="r" b="b"/>
              <a:pathLst>
                <a:path w="864814" h="1815169">
                  <a:moveTo>
                    <a:pt x="432407" y="1815169"/>
                  </a:moveTo>
                  <a:lnTo>
                    <a:pt x="0" y="1408769"/>
                  </a:lnTo>
                  <a:lnTo>
                    <a:pt x="203200" y="1408769"/>
                  </a:lnTo>
                  <a:lnTo>
                    <a:pt x="203200" y="0"/>
                  </a:lnTo>
                  <a:lnTo>
                    <a:pt x="661614" y="0"/>
                  </a:lnTo>
                  <a:lnTo>
                    <a:pt x="661614" y="1408769"/>
                  </a:lnTo>
                  <a:lnTo>
                    <a:pt x="864814" y="1408769"/>
                  </a:lnTo>
                  <a:lnTo>
                    <a:pt x="432407" y="18151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203200" y="-142875"/>
              <a:ext cx="458414" cy="18564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28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9132165" y="3106451"/>
            <a:ext cx="1005089" cy="2109596"/>
            <a:chOff x="0" y="0"/>
            <a:chExt cx="864814" cy="1815169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64814" cy="1815169"/>
            </a:xfrm>
            <a:custGeom>
              <a:avLst/>
              <a:gdLst/>
              <a:ahLst/>
              <a:cxnLst/>
              <a:rect l="l" t="t" r="r" b="b"/>
              <a:pathLst>
                <a:path w="864814" h="1815169">
                  <a:moveTo>
                    <a:pt x="432407" y="1815169"/>
                  </a:moveTo>
                  <a:lnTo>
                    <a:pt x="0" y="1408769"/>
                  </a:lnTo>
                  <a:lnTo>
                    <a:pt x="203200" y="1408769"/>
                  </a:lnTo>
                  <a:lnTo>
                    <a:pt x="203200" y="0"/>
                  </a:lnTo>
                  <a:lnTo>
                    <a:pt x="661614" y="0"/>
                  </a:lnTo>
                  <a:lnTo>
                    <a:pt x="661614" y="1408769"/>
                  </a:lnTo>
                  <a:lnTo>
                    <a:pt x="864814" y="1408769"/>
                  </a:lnTo>
                  <a:lnTo>
                    <a:pt x="432407" y="18151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203200" y="-142875"/>
              <a:ext cx="458414" cy="18564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28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12174260" y="3160635"/>
            <a:ext cx="1005089" cy="2109596"/>
            <a:chOff x="0" y="0"/>
            <a:chExt cx="864814" cy="1815169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64814" cy="1815169"/>
            </a:xfrm>
            <a:custGeom>
              <a:avLst/>
              <a:gdLst/>
              <a:ahLst/>
              <a:cxnLst/>
              <a:rect l="l" t="t" r="r" b="b"/>
              <a:pathLst>
                <a:path w="864814" h="1815169">
                  <a:moveTo>
                    <a:pt x="432407" y="1815169"/>
                  </a:moveTo>
                  <a:lnTo>
                    <a:pt x="0" y="1408769"/>
                  </a:lnTo>
                  <a:lnTo>
                    <a:pt x="203200" y="1408769"/>
                  </a:lnTo>
                  <a:lnTo>
                    <a:pt x="203200" y="0"/>
                  </a:lnTo>
                  <a:lnTo>
                    <a:pt x="661614" y="0"/>
                  </a:lnTo>
                  <a:lnTo>
                    <a:pt x="661614" y="1408769"/>
                  </a:lnTo>
                  <a:lnTo>
                    <a:pt x="864814" y="1408769"/>
                  </a:lnTo>
                  <a:lnTo>
                    <a:pt x="432407" y="18151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203200" y="-142875"/>
              <a:ext cx="458414" cy="18564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28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13994937" y="4835662"/>
            <a:ext cx="5576755" cy="6517358"/>
            <a:chOff x="0" y="0"/>
            <a:chExt cx="7435674" cy="8689810"/>
          </a:xfrm>
        </p:grpSpPr>
        <p:grpSp>
          <p:nvGrpSpPr>
            <p:cNvPr id="46" name="Group 46"/>
            <p:cNvGrpSpPr/>
            <p:nvPr/>
          </p:nvGrpSpPr>
          <p:grpSpPr>
            <a:xfrm rot="5400000">
              <a:off x="2837734" y="5545243"/>
              <a:ext cx="3382392" cy="2906743"/>
              <a:chOff x="0" y="0"/>
              <a:chExt cx="812800" cy="698500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F2673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114300" y="-9525"/>
                <a:ext cx="584200" cy="708025"/>
              </a:xfrm>
              <a:prstGeom prst="rect">
                <a:avLst/>
              </a:prstGeom>
            </p:spPr>
            <p:txBody>
              <a:bodyPr lIns="19050" tIns="19050" rIns="19050" bIns="19050" rtlCol="0" anchor="ctr"/>
              <a:lstStyle/>
              <a:p>
                <a:pPr algn="ctr">
                  <a:lnSpc>
                    <a:spcPts val="997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49" name="Group 49"/>
            <p:cNvGrpSpPr/>
            <p:nvPr/>
          </p:nvGrpSpPr>
          <p:grpSpPr>
            <a:xfrm rot="5400000">
              <a:off x="4291106" y="2845656"/>
              <a:ext cx="3382392" cy="2906743"/>
              <a:chOff x="0" y="0"/>
              <a:chExt cx="812800" cy="69850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C26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114300" y="-9525"/>
                <a:ext cx="584200" cy="708025"/>
              </a:xfrm>
              <a:prstGeom prst="rect">
                <a:avLst/>
              </a:prstGeom>
            </p:spPr>
            <p:txBody>
              <a:bodyPr lIns="19050" tIns="19050" rIns="19050" bIns="19050" rtlCol="0" anchor="ctr"/>
              <a:lstStyle/>
              <a:p>
                <a:pPr algn="ctr">
                  <a:lnSpc>
                    <a:spcPts val="997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52" name="Group 52"/>
            <p:cNvGrpSpPr/>
            <p:nvPr/>
          </p:nvGrpSpPr>
          <p:grpSpPr>
            <a:xfrm rot="5400000">
              <a:off x="-237824" y="5545243"/>
              <a:ext cx="3382392" cy="2906743"/>
              <a:chOff x="0" y="0"/>
              <a:chExt cx="812800" cy="698500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114300" y="-9525"/>
                <a:ext cx="584200" cy="708025"/>
              </a:xfrm>
              <a:prstGeom prst="rect">
                <a:avLst/>
              </a:prstGeom>
            </p:spPr>
            <p:txBody>
              <a:bodyPr lIns="19050" tIns="19050" rIns="19050" bIns="19050" rtlCol="0" anchor="ctr"/>
              <a:lstStyle/>
              <a:p>
                <a:pPr algn="ctr">
                  <a:lnSpc>
                    <a:spcPts val="997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55" name="Group 55"/>
            <p:cNvGrpSpPr/>
            <p:nvPr/>
          </p:nvGrpSpPr>
          <p:grpSpPr>
            <a:xfrm rot="5400000">
              <a:off x="1299955" y="2845656"/>
              <a:ext cx="3382392" cy="2906743"/>
              <a:chOff x="0" y="0"/>
              <a:chExt cx="812800" cy="698500"/>
            </a:xfrm>
          </p:grpSpPr>
          <p:sp>
            <p:nvSpPr>
              <p:cNvPr id="56" name="Freeform 56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2CAAE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TextBox 57"/>
              <p:cNvSpPr txBox="1"/>
              <p:nvPr/>
            </p:nvSpPr>
            <p:spPr>
              <a:xfrm>
                <a:off x="114300" y="-9525"/>
                <a:ext cx="584200" cy="708025"/>
              </a:xfrm>
              <a:prstGeom prst="rect">
                <a:avLst/>
              </a:prstGeom>
            </p:spPr>
            <p:txBody>
              <a:bodyPr lIns="19050" tIns="19050" rIns="19050" bIns="19050" rtlCol="0" anchor="ctr"/>
              <a:lstStyle/>
              <a:p>
                <a:pPr algn="ctr">
                  <a:lnSpc>
                    <a:spcPts val="997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58" name="Group 58"/>
            <p:cNvGrpSpPr/>
            <p:nvPr/>
          </p:nvGrpSpPr>
          <p:grpSpPr>
            <a:xfrm rot="5400000">
              <a:off x="2837734" y="237824"/>
              <a:ext cx="3382392" cy="2906743"/>
              <a:chOff x="0" y="0"/>
              <a:chExt cx="812800" cy="698500"/>
            </a:xfrm>
          </p:grpSpPr>
          <p:sp>
            <p:nvSpPr>
              <p:cNvPr id="59" name="Freeform 59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F2A12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TextBox 60"/>
              <p:cNvSpPr txBox="1"/>
              <p:nvPr/>
            </p:nvSpPr>
            <p:spPr>
              <a:xfrm>
                <a:off x="114300" y="-9525"/>
                <a:ext cx="584200" cy="708025"/>
              </a:xfrm>
              <a:prstGeom prst="rect">
                <a:avLst/>
              </a:prstGeom>
            </p:spPr>
            <p:txBody>
              <a:bodyPr lIns="19050" tIns="19050" rIns="19050" bIns="19050" rtlCol="0" anchor="ctr"/>
              <a:lstStyle/>
              <a:p>
                <a:pPr algn="ctr">
                  <a:lnSpc>
                    <a:spcPts val="997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61" name="Freeform 61"/>
          <p:cNvSpPr/>
          <p:nvPr/>
        </p:nvSpPr>
        <p:spPr>
          <a:xfrm>
            <a:off x="15506733" y="7406728"/>
            <a:ext cx="1489884" cy="1243069"/>
          </a:xfrm>
          <a:custGeom>
            <a:avLst/>
            <a:gdLst/>
            <a:ahLst/>
            <a:cxnLst/>
            <a:rect l="l" t="t" r="r" b="b"/>
            <a:pathLst>
              <a:path w="1489884" h="1243069">
                <a:moveTo>
                  <a:pt x="0" y="0"/>
                </a:moveTo>
                <a:lnTo>
                  <a:pt x="1489884" y="0"/>
                </a:lnTo>
                <a:lnTo>
                  <a:pt x="1489884" y="1243069"/>
                </a:lnTo>
                <a:lnTo>
                  <a:pt x="0" y="12430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4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289734" y="372411"/>
            <a:ext cx="11708532" cy="953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</a:pPr>
            <a:r>
              <a:rPr lang="en-US" sz="5599" b="1">
                <a:solidFill>
                  <a:srgbClr val="FFFFFF"/>
                </a:solidFill>
                <a:latin typeface="Segoe UI 1"/>
                <a:ea typeface="Segoe UI 1"/>
                <a:cs typeface="Segoe UI 1"/>
                <a:sym typeface="Segoe UI 1"/>
              </a:rPr>
              <a:t>2024 AREA BOARD OF DIRECTORS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30226" y="2067861"/>
            <a:ext cx="3838677" cy="540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FFFFFF"/>
                </a:solidFill>
                <a:latin typeface="Segoe UI 2"/>
                <a:ea typeface="Segoe UI 2"/>
                <a:cs typeface="Segoe UI 2"/>
                <a:sym typeface="Segoe UI 2"/>
              </a:rPr>
              <a:t>Public Service Company of New Mexico (PNM)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30226" y="1773221"/>
            <a:ext cx="3449835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sz="1900">
                <a:solidFill>
                  <a:srgbClr val="FFFFFF"/>
                </a:solidFill>
                <a:latin typeface="Segoe UI 3"/>
                <a:ea typeface="Segoe UI 3"/>
                <a:cs typeface="Segoe UI 3"/>
                <a:sym typeface="Segoe UI 3"/>
              </a:rPr>
              <a:t>Don Tarry, Chair of the Board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30226" y="2766170"/>
            <a:ext cx="3449835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sz="1900">
                <a:solidFill>
                  <a:srgbClr val="FFFFFF"/>
                </a:solidFill>
                <a:latin typeface="Segoe UI 3"/>
                <a:ea typeface="Segoe UI 3"/>
                <a:cs typeface="Segoe UI 3"/>
                <a:sym typeface="Segoe UI 3"/>
              </a:rPr>
              <a:t>Josh Parsons, Chair-Elect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30226" y="2996453"/>
            <a:ext cx="3838677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FFFFFF"/>
                </a:solidFill>
                <a:latin typeface="Segoe UI 2"/>
                <a:ea typeface="Segoe UI 2"/>
                <a:cs typeface="Segoe UI 2"/>
                <a:sym typeface="Segoe UI 2"/>
              </a:rPr>
              <a:t>Sandia National Laboratories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30226" y="3744593"/>
            <a:ext cx="3838677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FFFFFF"/>
                </a:solidFill>
                <a:latin typeface="Segoe UI 2"/>
                <a:ea typeface="Segoe UI 2"/>
                <a:cs typeface="Segoe UI 2"/>
                <a:sym typeface="Segoe UI 2"/>
              </a:rPr>
              <a:t>University of New Mexico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30226" y="3449953"/>
            <a:ext cx="3449835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sz="1900">
                <a:solidFill>
                  <a:srgbClr val="FFFFFF"/>
                </a:solidFill>
                <a:latin typeface="Segoe UI 3"/>
                <a:ea typeface="Segoe UI 3"/>
                <a:cs typeface="Segoe UI 3"/>
                <a:sym typeface="Segoe UI 3"/>
              </a:rPr>
              <a:t>Teresa Costantinidis, Treasure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30226" y="4199253"/>
            <a:ext cx="3723752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sz="1900">
                <a:solidFill>
                  <a:srgbClr val="FFFFFF"/>
                </a:solidFill>
                <a:latin typeface="Segoe UI 3"/>
                <a:ea typeface="Segoe UI 3"/>
                <a:cs typeface="Segoe UI 3"/>
                <a:sym typeface="Segoe UI 3"/>
              </a:rPr>
              <a:t>Celina Bussey, Secretary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30226" y="4493893"/>
            <a:ext cx="3838677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FFFFFF"/>
                </a:solidFill>
                <a:latin typeface="Segoe UI 2"/>
                <a:ea typeface="Segoe UI 2"/>
                <a:cs typeface="Segoe UI 2"/>
                <a:sym typeface="Segoe UI 2"/>
              </a:rPr>
              <a:t>Deloitte Consulting LLP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30226" y="4919978"/>
            <a:ext cx="4454197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sz="1900">
                <a:solidFill>
                  <a:srgbClr val="FFFFFF"/>
                </a:solidFill>
                <a:latin typeface="Segoe UI 3"/>
                <a:ea typeface="Segoe UI 3"/>
                <a:cs typeface="Segoe UI 3"/>
                <a:sym typeface="Segoe UI 3"/>
              </a:rPr>
              <a:t>Cynthia Schultz, Immediate Past Chair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30226" y="5214618"/>
            <a:ext cx="3838677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FFFFFF"/>
                </a:solidFill>
                <a:latin typeface="Segoe UI 2"/>
                <a:ea typeface="Segoe UI 2"/>
                <a:cs typeface="Segoe UI 2"/>
                <a:sym typeface="Segoe UI 2"/>
              </a:rPr>
              <a:t>Bradbury Stamm Construction, Inc.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30226" y="5669278"/>
            <a:ext cx="4454197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sz="1900">
                <a:solidFill>
                  <a:srgbClr val="FFFFFF"/>
                </a:solidFill>
                <a:latin typeface="Segoe UI 3"/>
                <a:ea typeface="Segoe UI 3"/>
                <a:cs typeface="Segoe UI 3"/>
                <a:sym typeface="Segoe UI 3"/>
              </a:rPr>
              <a:t>Danielle Casey, President &amp; CEO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30226" y="5963918"/>
            <a:ext cx="3838677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FFFFFF"/>
                </a:solidFill>
                <a:latin typeface="Segoe UI 2"/>
                <a:ea typeface="Segoe UI 2"/>
                <a:cs typeface="Segoe UI 2"/>
                <a:sym typeface="Segoe UI 2"/>
              </a:rPr>
              <a:t>Albuquerque Regional Economic Alliance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30226" y="6486205"/>
            <a:ext cx="4454197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sz="1900">
                <a:solidFill>
                  <a:srgbClr val="FFFFFF"/>
                </a:solidFill>
                <a:latin typeface="Segoe UI 3"/>
                <a:ea typeface="Segoe UI 3"/>
                <a:cs typeface="Segoe UI 3"/>
                <a:sym typeface="Segoe UI 3"/>
              </a:rPr>
              <a:t>Kyle Beasley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30226" y="6787195"/>
            <a:ext cx="3838677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FFFFFF"/>
                </a:solidFill>
                <a:latin typeface="Segoe UI 2"/>
                <a:ea typeface="Segoe UI 2"/>
                <a:cs typeface="Segoe UI 2"/>
                <a:sym typeface="Segoe UI 2"/>
              </a:rPr>
              <a:t>Bank of Albuquerque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30226" y="7203755"/>
            <a:ext cx="4454197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sz="1900">
                <a:solidFill>
                  <a:srgbClr val="FFFFFF"/>
                </a:solidFill>
                <a:latin typeface="Segoe UI 3"/>
                <a:ea typeface="Segoe UI 3"/>
                <a:cs typeface="Segoe UI 3"/>
                <a:sym typeface="Segoe UI 3"/>
              </a:rPr>
              <a:t>Walt Benson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30226" y="7498394"/>
            <a:ext cx="3838677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FFFFFF"/>
                </a:solidFill>
                <a:latin typeface="Segoe UI 2"/>
                <a:ea typeface="Segoe UI 2"/>
                <a:cs typeface="Segoe UI 2"/>
                <a:sym typeface="Segoe UI 2"/>
              </a:rPr>
              <a:t>Bernalillo County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30226" y="7943529"/>
            <a:ext cx="4454197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sz="1900">
                <a:solidFill>
                  <a:srgbClr val="FFFFFF"/>
                </a:solidFill>
                <a:latin typeface="Segoe UI 3"/>
                <a:ea typeface="Segoe UI 3"/>
                <a:cs typeface="Segoe UI 3"/>
                <a:sym typeface="Segoe UI 3"/>
              </a:rPr>
              <a:t>Brian Brown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30226" y="8238169"/>
            <a:ext cx="3838677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FFFFFF"/>
                </a:solidFill>
                <a:latin typeface="Segoe UI 2"/>
                <a:ea typeface="Segoe UI 2"/>
                <a:cs typeface="Segoe UI 2"/>
                <a:sym typeface="Segoe UI 2"/>
              </a:rPr>
              <a:t>Presbyterian Healthcare Services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30226" y="8654729"/>
            <a:ext cx="4454197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sz="1900">
                <a:solidFill>
                  <a:srgbClr val="FFFFFF"/>
                </a:solidFill>
                <a:latin typeface="Segoe UI 3"/>
                <a:ea typeface="Segoe UI 3"/>
                <a:cs typeface="Segoe UI 3"/>
                <a:sym typeface="Segoe UI 3"/>
              </a:rPr>
              <a:t>Mike Canfield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30226" y="8949369"/>
            <a:ext cx="3838677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FFFFFF"/>
                </a:solidFill>
                <a:latin typeface="Segoe UI 2"/>
                <a:ea typeface="Segoe UI 2"/>
                <a:cs typeface="Segoe UI 2"/>
                <a:sym typeface="Segoe UI 2"/>
              </a:rPr>
              <a:t>Indian Pueblo Cultural Center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137836" y="1773221"/>
            <a:ext cx="4454197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sz="1900">
                <a:solidFill>
                  <a:srgbClr val="FFFFFF"/>
                </a:solidFill>
                <a:latin typeface="Segoe UI 3"/>
                <a:ea typeface="Segoe UI 3"/>
                <a:cs typeface="Segoe UI 3"/>
                <a:sym typeface="Segoe UI 3"/>
              </a:rPr>
              <a:t>Phil Casaus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137836" y="2054970"/>
            <a:ext cx="3838677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FFFFFF"/>
                </a:solidFill>
                <a:latin typeface="Segoe UI 2"/>
                <a:ea typeface="Segoe UI 2"/>
                <a:cs typeface="Segoe UI 2"/>
                <a:sym typeface="Segoe UI 2"/>
              </a:rPr>
              <a:t>BRYCON Corporation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137836" y="2481055"/>
            <a:ext cx="4454197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sz="1900">
                <a:solidFill>
                  <a:srgbClr val="FFFFFF"/>
                </a:solidFill>
                <a:latin typeface="Segoe UI 3"/>
                <a:ea typeface="Segoe UI 3"/>
                <a:cs typeface="Segoe UI 3"/>
                <a:sym typeface="Segoe UI 3"/>
              </a:rPr>
              <a:t>Jim Chynoweth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137836" y="2747120"/>
            <a:ext cx="3838677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FFFFFF"/>
                </a:solidFill>
                <a:latin typeface="Segoe UI 2"/>
                <a:ea typeface="Segoe UI 2"/>
                <a:cs typeface="Segoe UI 2"/>
                <a:sym typeface="Segoe UI 2"/>
              </a:rPr>
              <a:t>CBRE Inc. Albuquerque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137836" y="3144630"/>
            <a:ext cx="4454197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sz="1900">
                <a:solidFill>
                  <a:srgbClr val="FFFFFF"/>
                </a:solidFill>
                <a:latin typeface="Segoe UI 3"/>
                <a:ea typeface="Segoe UI 3"/>
                <a:cs typeface="Segoe UI 3"/>
                <a:sym typeface="Segoe UI 3"/>
              </a:rPr>
              <a:t>Kent Cravens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137836" y="3459478"/>
            <a:ext cx="3990853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FFFFFF"/>
                </a:solidFill>
                <a:latin typeface="Segoe UI 2"/>
                <a:ea typeface="Segoe UI 2"/>
                <a:cs typeface="Segoe UI 2"/>
                <a:sym typeface="Segoe UI 2"/>
              </a:rPr>
              <a:t>Greater Albuquerque Association of Realtors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137836" y="3852861"/>
            <a:ext cx="4454197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sz="1900">
                <a:solidFill>
                  <a:srgbClr val="FFFFFF"/>
                </a:solidFill>
                <a:latin typeface="Segoe UI 3"/>
                <a:ea typeface="Segoe UI 3"/>
                <a:cs typeface="Segoe UI 3"/>
                <a:sym typeface="Segoe UI 3"/>
              </a:rPr>
              <a:t>Michelle Dearholt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137836" y="4115751"/>
            <a:ext cx="3990853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FFFFFF"/>
                </a:solidFill>
                <a:latin typeface="Segoe UI 2"/>
                <a:ea typeface="Segoe UI 2"/>
                <a:cs typeface="Segoe UI 2"/>
                <a:sym typeface="Segoe UI 2"/>
              </a:rPr>
              <a:t>Nusenda Credit Union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137836" y="4541836"/>
            <a:ext cx="4454197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sz="1900">
                <a:solidFill>
                  <a:srgbClr val="FFFFFF"/>
                </a:solidFill>
                <a:latin typeface="Segoe UI 3"/>
                <a:ea typeface="Segoe UI 3"/>
                <a:cs typeface="Segoe UI 3"/>
                <a:sym typeface="Segoe UI 3"/>
              </a:rPr>
              <a:t>Robin Divine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6137836" y="4818061"/>
            <a:ext cx="3990853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FFFFFF"/>
                </a:solidFill>
                <a:latin typeface="Segoe UI 2"/>
                <a:ea typeface="Segoe UI 2"/>
                <a:cs typeface="Segoe UI 2"/>
                <a:sym typeface="Segoe UI 2"/>
              </a:rPr>
              <a:t>TriCore Reference Laboratories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6137836" y="5244146"/>
            <a:ext cx="4454197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sz="1900">
                <a:solidFill>
                  <a:srgbClr val="FFFFFF"/>
                </a:solidFill>
                <a:latin typeface="Segoe UI 3"/>
                <a:ea typeface="Segoe UI 3"/>
                <a:cs typeface="Segoe UI 3"/>
                <a:sym typeface="Segoe UI 3"/>
              </a:rPr>
              <a:t>Joe Farr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6137836" y="5557835"/>
            <a:ext cx="3990853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FFFFFF"/>
                </a:solidFill>
                <a:latin typeface="Segoe UI 2"/>
                <a:ea typeface="Segoe UI 2"/>
                <a:cs typeface="Segoe UI 2"/>
                <a:sym typeface="Segoe UI 2"/>
              </a:rPr>
              <a:t>Duke City Commercial, LLC 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6137836" y="5983920"/>
            <a:ext cx="4454197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sz="1900">
                <a:solidFill>
                  <a:srgbClr val="FFFFFF"/>
                </a:solidFill>
                <a:latin typeface="Segoe UI 3"/>
                <a:ea typeface="Segoe UI 3"/>
                <a:cs typeface="Segoe UI 3"/>
                <a:sym typeface="Segoe UI 3"/>
              </a:rPr>
              <a:t>Frank Gallegos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6137836" y="6260145"/>
            <a:ext cx="3990853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FFFFFF"/>
                </a:solidFill>
                <a:latin typeface="Segoe UI 2"/>
                <a:ea typeface="Segoe UI 2"/>
                <a:cs typeface="Segoe UI 2"/>
                <a:sym typeface="Segoe UI 2"/>
              </a:rPr>
              <a:t>Intel Corporation 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6137836" y="6678927"/>
            <a:ext cx="4454197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sz="1900">
                <a:solidFill>
                  <a:srgbClr val="FFFFFF"/>
                </a:solidFill>
                <a:latin typeface="Segoe UI 3"/>
                <a:ea typeface="Segoe UI 3"/>
                <a:cs typeface="Segoe UI 3"/>
                <a:sym typeface="Segoe UI 3"/>
              </a:rPr>
              <a:t>Caroline Garcia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6137836" y="6948802"/>
            <a:ext cx="3990853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FFFFFF"/>
                </a:solidFill>
                <a:latin typeface="Segoe UI 2"/>
                <a:ea typeface="Segoe UI 2"/>
                <a:cs typeface="Segoe UI 2"/>
                <a:sym typeface="Segoe UI 2"/>
              </a:rPr>
              <a:t>KPMG LLP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6137836" y="7346312"/>
            <a:ext cx="4454197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sz="1900">
                <a:solidFill>
                  <a:srgbClr val="FFFFFF"/>
                </a:solidFill>
                <a:latin typeface="Segoe UI 3"/>
                <a:ea typeface="Segoe UI 3"/>
                <a:cs typeface="Segoe UI 3"/>
                <a:sym typeface="Segoe UI 3"/>
              </a:rPr>
              <a:t>Benjamin Gardner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6137836" y="7669527"/>
            <a:ext cx="3990853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FFFFFF"/>
                </a:solidFill>
                <a:latin typeface="Segoe UI 2"/>
                <a:ea typeface="Segoe UI 2"/>
                <a:cs typeface="Segoe UI 2"/>
                <a:sym typeface="Segoe UI 2"/>
              </a:rPr>
              <a:t>Dekker/Perich/Sabatini 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0331484" y="1793541"/>
            <a:ext cx="4454197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sz="1900">
                <a:solidFill>
                  <a:srgbClr val="FFFFFF"/>
                </a:solidFill>
                <a:latin typeface="Segoe UI 3"/>
                <a:ea typeface="Segoe UI 3"/>
                <a:cs typeface="Segoe UI 3"/>
                <a:sym typeface="Segoe UI 3"/>
              </a:rPr>
              <a:t>Joanie Griffin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0331484" y="2107231"/>
            <a:ext cx="3990853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FFFFFF"/>
                </a:solidFill>
                <a:latin typeface="Segoe UI 2"/>
                <a:ea typeface="Segoe UI 2"/>
                <a:cs typeface="Segoe UI 2"/>
                <a:sym typeface="Segoe UI 2"/>
              </a:rPr>
              <a:t>Sunny505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0331484" y="2504741"/>
            <a:ext cx="4454197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sz="1900">
                <a:solidFill>
                  <a:srgbClr val="FFFFFF"/>
                </a:solidFill>
                <a:latin typeface="Segoe UI 3"/>
                <a:ea typeface="Segoe UI 3"/>
                <a:cs typeface="Segoe UI 3"/>
                <a:sym typeface="Segoe UI 3"/>
              </a:rPr>
              <a:t>Debbie Harms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0331484" y="2819387"/>
            <a:ext cx="3990853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FFFFFF"/>
                </a:solidFill>
                <a:latin typeface="Segoe UI 2"/>
                <a:ea typeface="Segoe UI 2"/>
                <a:cs typeface="Segoe UI 2"/>
                <a:sym typeface="Segoe UI 2"/>
              </a:rPr>
              <a:t>NAI SunVista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331484" y="3144630"/>
            <a:ext cx="4454197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sz="1900">
                <a:solidFill>
                  <a:srgbClr val="FFFFFF"/>
                </a:solidFill>
                <a:latin typeface="Segoe UI 3"/>
                <a:ea typeface="Segoe UI 3"/>
                <a:cs typeface="Segoe UI 3"/>
                <a:sym typeface="Segoe UI 3"/>
              </a:rPr>
              <a:t>Tracy Hartzler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0331484" y="3387008"/>
            <a:ext cx="3990853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FFFFFF"/>
                </a:solidFill>
                <a:latin typeface="Segoe UI 2"/>
                <a:ea typeface="Segoe UI 2"/>
                <a:cs typeface="Segoe UI 2"/>
                <a:sym typeface="Segoe UI 2"/>
              </a:rPr>
              <a:t>Central New Mexico Community College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0331484" y="3832143"/>
            <a:ext cx="4454197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sz="1900">
                <a:solidFill>
                  <a:srgbClr val="FFFFFF"/>
                </a:solidFill>
                <a:latin typeface="Segoe UI 3"/>
                <a:ea typeface="Segoe UI 3"/>
                <a:cs typeface="Segoe UI 3"/>
                <a:sym typeface="Segoe UI 3"/>
              </a:rPr>
              <a:t>Justin Horwitz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0331484" y="4098208"/>
            <a:ext cx="3990853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FFFFFF"/>
                </a:solidFill>
                <a:latin typeface="Segoe UI 2"/>
                <a:ea typeface="Segoe UI 2"/>
                <a:cs typeface="Segoe UI 2"/>
                <a:sym typeface="Segoe UI 2"/>
              </a:rPr>
              <a:t>Rodey Law Firm 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0331484" y="4495718"/>
            <a:ext cx="4454197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sz="1900">
                <a:solidFill>
                  <a:srgbClr val="FFFFFF"/>
                </a:solidFill>
                <a:latin typeface="Segoe UI 3"/>
                <a:ea typeface="Segoe UI 3"/>
                <a:cs typeface="Segoe UI 3"/>
                <a:sym typeface="Segoe UI 3"/>
              </a:rPr>
              <a:t>Ruth Huning-Gonzales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0331484" y="4790358"/>
            <a:ext cx="3990853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FFFFFF"/>
                </a:solidFill>
                <a:latin typeface="Segoe UI 2"/>
                <a:ea typeface="Segoe UI 2"/>
                <a:cs typeface="Segoe UI 2"/>
                <a:sym typeface="Segoe UI 2"/>
              </a:rPr>
              <a:t>Huning, LLC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0331484" y="5146799"/>
            <a:ext cx="4454197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sz="1900">
                <a:solidFill>
                  <a:srgbClr val="FFFFFF"/>
                </a:solidFill>
                <a:latin typeface="Segoe UI 3"/>
                <a:ea typeface="Segoe UI 3"/>
                <a:cs typeface="Segoe UI 3"/>
                <a:sym typeface="Segoe UI 3"/>
              </a:rPr>
              <a:t>Shad James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0331484" y="5441439"/>
            <a:ext cx="3990853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FFFFFF"/>
                </a:solidFill>
                <a:latin typeface="Segoe UI 2"/>
                <a:ea typeface="Segoe UI 2"/>
                <a:cs typeface="Segoe UI 2"/>
                <a:sym typeface="Segoe UI 2"/>
              </a:rPr>
              <a:t>Jaynes Corporation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0331484" y="5886574"/>
            <a:ext cx="4454197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sz="1900">
                <a:solidFill>
                  <a:srgbClr val="FFFFFF"/>
                </a:solidFill>
                <a:latin typeface="Segoe UI 3"/>
                <a:ea typeface="Segoe UI 3"/>
                <a:cs typeface="Segoe UI 3"/>
                <a:sym typeface="Segoe UI 3"/>
              </a:rPr>
              <a:t>Wayne Johnson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10331484" y="6178674"/>
            <a:ext cx="3990853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FFFFFF"/>
                </a:solidFill>
                <a:latin typeface="Segoe UI 2"/>
                <a:ea typeface="Segoe UI 2"/>
                <a:cs typeface="Segoe UI 2"/>
                <a:sym typeface="Segoe UI 2"/>
              </a:rPr>
              <a:t>Sandoval County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10331484" y="6633334"/>
            <a:ext cx="4454197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sz="1900" dirty="0">
                <a:solidFill>
                  <a:srgbClr val="FFFFFF"/>
                </a:solidFill>
                <a:latin typeface="Segoe UI 3"/>
                <a:ea typeface="Segoe UI 3"/>
                <a:cs typeface="Segoe UI 3"/>
                <a:sym typeface="Segoe UI 3"/>
              </a:rPr>
              <a:t>Leean Kravitz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10331484" y="6908924"/>
            <a:ext cx="3990853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FFFFFF"/>
                </a:solidFill>
                <a:latin typeface="Segoe UI 2"/>
                <a:ea typeface="Segoe UI 2"/>
                <a:cs typeface="Segoe UI 2"/>
                <a:sym typeface="Segoe UI 2"/>
              </a:rPr>
              <a:t>Fidelity Investments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0331484" y="7632506"/>
            <a:ext cx="3990853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FFFFFF"/>
                </a:solidFill>
                <a:latin typeface="Segoe UI 2"/>
                <a:ea typeface="Segoe UI 2"/>
                <a:cs typeface="Segoe UI 2"/>
                <a:sym typeface="Segoe UI 2"/>
              </a:rPr>
              <a:t>Albuquerque Journal 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10331484" y="7325484"/>
            <a:ext cx="4454197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sz="1900">
                <a:solidFill>
                  <a:srgbClr val="FFFFFF"/>
                </a:solidFill>
                <a:latin typeface="Segoe UI 3"/>
                <a:ea typeface="Segoe UI 3"/>
                <a:cs typeface="Segoe UI 3"/>
                <a:sym typeface="Segoe UI 3"/>
              </a:rPr>
              <a:t>Pepper Lang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10331484" y="8058591"/>
            <a:ext cx="4454197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sz="1900">
                <a:solidFill>
                  <a:srgbClr val="FFFFFF"/>
                </a:solidFill>
                <a:latin typeface="Segoe UI 3"/>
                <a:ea typeface="Segoe UI 3"/>
                <a:cs typeface="Segoe UI 3"/>
                <a:sym typeface="Segoe UI 3"/>
              </a:rPr>
              <a:t>Adam Leyba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10331484" y="8334181"/>
            <a:ext cx="3990853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 dirty="0">
                <a:solidFill>
                  <a:srgbClr val="FFFFFF"/>
                </a:solidFill>
                <a:latin typeface="Segoe UI 2"/>
                <a:ea typeface="Segoe UI 2"/>
                <a:cs typeface="Segoe UI 2"/>
                <a:sym typeface="Segoe UI 2"/>
              </a:rPr>
              <a:t>Klinger Constructors, LLC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10331484" y="8790428"/>
            <a:ext cx="4454197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sz="1900">
                <a:solidFill>
                  <a:srgbClr val="FFFFFF"/>
                </a:solidFill>
                <a:latin typeface="Segoe UI 3"/>
                <a:ea typeface="Segoe UI 3"/>
                <a:cs typeface="Segoe UI 3"/>
                <a:sym typeface="Segoe UI 3"/>
              </a:rPr>
              <a:t>Dan Long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10331484" y="9094593"/>
            <a:ext cx="3990853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FFFFFF"/>
                </a:solidFill>
                <a:latin typeface="Segoe UI 2"/>
                <a:ea typeface="Segoe UI 2"/>
                <a:cs typeface="Segoe UI 2"/>
                <a:sym typeface="Segoe UI 2"/>
              </a:rPr>
              <a:t>Gridworks, Inc. 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4321174" y="2821078"/>
            <a:ext cx="3990853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FFFFFF"/>
                </a:solidFill>
                <a:latin typeface="Segoe UI 2"/>
                <a:ea typeface="Segoe UI 2"/>
                <a:cs typeface="Segoe UI 2"/>
                <a:sym typeface="Segoe UI 2"/>
              </a:rPr>
              <a:t>Modrall Sperling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14321174" y="2516913"/>
            <a:ext cx="4454197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sz="1900">
                <a:solidFill>
                  <a:srgbClr val="FFFFFF"/>
                </a:solidFill>
                <a:latin typeface="Segoe UI 3"/>
                <a:ea typeface="Segoe UI 3"/>
                <a:cs typeface="Segoe UI 3"/>
                <a:sym typeface="Segoe UI 3"/>
              </a:rPr>
              <a:t>Meg Meister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14321174" y="3237638"/>
            <a:ext cx="4454197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sz="1900">
                <a:solidFill>
                  <a:srgbClr val="FFFFFF"/>
                </a:solidFill>
                <a:latin typeface="Segoe UI 3"/>
                <a:ea typeface="Segoe UI 3"/>
                <a:cs typeface="Segoe UI 3"/>
                <a:sym typeface="Segoe UI 3"/>
              </a:rPr>
              <a:t>Roxanna Meyers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14321174" y="3551328"/>
            <a:ext cx="3990853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FFFFFF"/>
                </a:solidFill>
                <a:latin typeface="Segoe UI 2"/>
                <a:ea typeface="Segoe UI 2"/>
                <a:cs typeface="Segoe UI 2"/>
                <a:sym typeface="Segoe UI 2"/>
              </a:rPr>
              <a:t>Century Sign Builders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14321174" y="4091713"/>
            <a:ext cx="4454197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sz="1900">
                <a:solidFill>
                  <a:srgbClr val="FFFFFF"/>
                </a:solidFill>
                <a:latin typeface="Segoe UI 3"/>
                <a:ea typeface="Segoe UI 3"/>
                <a:cs typeface="Segoe UI 3"/>
                <a:sym typeface="Segoe UI 3"/>
              </a:rPr>
              <a:t>Adrian Montoya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14321174" y="4354412"/>
            <a:ext cx="3990853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FFFFFF"/>
                </a:solidFill>
                <a:latin typeface="Segoe UI 2"/>
                <a:ea typeface="Segoe UI 2"/>
                <a:cs typeface="Segoe UI 2"/>
                <a:sym typeface="Segoe UI 2"/>
              </a:rPr>
              <a:t>Summit Electric Supply</a:t>
            </a:r>
          </a:p>
        </p:txBody>
      </p:sp>
      <p:grpSp>
        <p:nvGrpSpPr>
          <p:cNvPr id="70" name="Group 70"/>
          <p:cNvGrpSpPr/>
          <p:nvPr/>
        </p:nvGrpSpPr>
        <p:grpSpPr>
          <a:xfrm>
            <a:off x="6137836" y="8125504"/>
            <a:ext cx="4454197" cy="1205769"/>
            <a:chOff x="0" y="0"/>
            <a:chExt cx="5938930" cy="1607692"/>
          </a:xfrm>
        </p:grpSpPr>
        <p:sp>
          <p:nvSpPr>
            <p:cNvPr id="71" name="TextBox 71"/>
            <p:cNvSpPr txBox="1"/>
            <p:nvPr/>
          </p:nvSpPr>
          <p:spPr>
            <a:xfrm>
              <a:off x="0" y="-38100"/>
              <a:ext cx="5938930" cy="418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60"/>
                </a:lnSpc>
              </a:pPr>
              <a:r>
                <a:rPr lang="en-US" sz="1900">
                  <a:solidFill>
                    <a:srgbClr val="FFFFFF"/>
                  </a:solidFill>
                  <a:latin typeface="Segoe UI 3"/>
                  <a:ea typeface="Segoe UI 3"/>
                  <a:cs typeface="Segoe UI 3"/>
                  <a:sym typeface="Segoe UI 3"/>
                </a:rPr>
                <a:t>Marcos Gonzalez</a:t>
              </a:r>
            </a:p>
          </p:txBody>
        </p:sp>
        <p:sp>
          <p:nvSpPr>
            <p:cNvPr id="72" name="TextBox 72"/>
            <p:cNvSpPr txBox="1"/>
            <p:nvPr/>
          </p:nvSpPr>
          <p:spPr>
            <a:xfrm>
              <a:off x="0" y="367538"/>
              <a:ext cx="5321137" cy="3426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40"/>
                </a:lnSpc>
              </a:pPr>
              <a:r>
                <a:rPr lang="en-US" sz="1600">
                  <a:solidFill>
                    <a:srgbClr val="FFFFFF"/>
                  </a:solidFill>
                  <a:latin typeface="Segoe UI 2"/>
                  <a:ea typeface="Segoe UI 2"/>
                  <a:cs typeface="Segoe UI 2"/>
                  <a:sym typeface="Segoe UI 2"/>
                </a:rPr>
                <a:t>Bernalillo County </a:t>
              </a:r>
            </a:p>
          </p:txBody>
        </p:sp>
        <p:sp>
          <p:nvSpPr>
            <p:cNvPr id="73" name="TextBox 73"/>
            <p:cNvSpPr txBox="1"/>
            <p:nvPr/>
          </p:nvSpPr>
          <p:spPr>
            <a:xfrm>
              <a:off x="50471" y="1265004"/>
              <a:ext cx="5321137" cy="3426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40"/>
                </a:lnSpc>
              </a:pPr>
              <a:r>
                <a:rPr lang="en-US" sz="1600">
                  <a:solidFill>
                    <a:srgbClr val="FFFFFF"/>
                  </a:solidFill>
                  <a:latin typeface="Segoe UI 2"/>
                  <a:ea typeface="Segoe UI 2"/>
                  <a:cs typeface="Segoe UI 2"/>
                  <a:sym typeface="Segoe UI 2"/>
                </a:rPr>
                <a:t>Lovelace Health System </a:t>
              </a:r>
            </a:p>
          </p:txBody>
        </p:sp>
        <p:sp>
          <p:nvSpPr>
            <p:cNvPr id="74" name="TextBox 74"/>
            <p:cNvSpPr txBox="1"/>
            <p:nvPr/>
          </p:nvSpPr>
          <p:spPr>
            <a:xfrm>
              <a:off x="0" y="889571"/>
              <a:ext cx="5938930" cy="418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60"/>
                </a:lnSpc>
              </a:pPr>
              <a:r>
                <a:rPr lang="en-US" sz="1900">
                  <a:solidFill>
                    <a:srgbClr val="FFFFFF"/>
                  </a:solidFill>
                  <a:latin typeface="Segoe UI 3"/>
                  <a:ea typeface="Segoe UI 3"/>
                  <a:cs typeface="Segoe UI 3"/>
                  <a:sym typeface="Segoe UI 3"/>
                </a:rPr>
                <a:t>Troy Greer</a:t>
              </a:r>
            </a:p>
          </p:txBody>
        </p:sp>
      </p:grpSp>
      <p:sp>
        <p:nvSpPr>
          <p:cNvPr id="75" name="TextBox 75"/>
          <p:cNvSpPr txBox="1"/>
          <p:nvPr/>
        </p:nvSpPr>
        <p:spPr>
          <a:xfrm>
            <a:off x="14321174" y="5093456"/>
            <a:ext cx="3990853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FFFFFF"/>
                </a:solidFill>
                <a:latin typeface="Segoe UI 2"/>
                <a:ea typeface="Segoe UI 2"/>
                <a:cs typeface="Segoe UI 2"/>
                <a:sym typeface="Segoe UI 2"/>
              </a:rPr>
              <a:t>New Mexico Gas Company 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4321174" y="4798816"/>
            <a:ext cx="4454197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sz="1900">
                <a:solidFill>
                  <a:srgbClr val="FFFFFF"/>
                </a:solidFill>
                <a:latin typeface="Segoe UI 3"/>
                <a:ea typeface="Segoe UI 3"/>
                <a:cs typeface="Segoe UI 3"/>
                <a:sym typeface="Segoe UI 3"/>
              </a:rPr>
              <a:t>Ryan Shell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4321174" y="5481441"/>
            <a:ext cx="4454197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sz="1900">
                <a:solidFill>
                  <a:srgbClr val="FFFFFF"/>
                </a:solidFill>
                <a:latin typeface="Segoe UI 3"/>
                <a:ea typeface="Segoe UI 3"/>
                <a:cs typeface="Segoe UI 3"/>
                <a:sym typeface="Segoe UI 3"/>
              </a:rPr>
              <a:t>Ben Spencer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4321174" y="5800100"/>
            <a:ext cx="3990853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FFFFFF"/>
                </a:solidFill>
                <a:latin typeface="Segoe UI 2"/>
                <a:ea typeface="Segoe UI 2"/>
                <a:cs typeface="Segoe UI 2"/>
                <a:sym typeface="Segoe UI 2"/>
              </a:rPr>
              <a:t>Titan Development 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4321174" y="6188084"/>
            <a:ext cx="4454197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sz="1900">
                <a:solidFill>
                  <a:srgbClr val="FFFFFF"/>
                </a:solidFill>
                <a:latin typeface="Segoe UI 3"/>
                <a:ea typeface="Segoe UI 3"/>
                <a:cs typeface="Segoe UI 3"/>
                <a:sym typeface="Segoe UI 3"/>
              </a:rPr>
              <a:t>Joan Tafoya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4321174" y="6502409"/>
            <a:ext cx="3990853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FFFFFF"/>
                </a:solidFill>
                <a:latin typeface="Segoe UI 2"/>
                <a:ea typeface="Segoe UI 2"/>
                <a:cs typeface="Segoe UI 2"/>
                <a:sym typeface="Segoe UI 2"/>
              </a:rPr>
              <a:t>META 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4321174" y="6871344"/>
            <a:ext cx="4454197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sz="1900">
                <a:solidFill>
                  <a:srgbClr val="FFFFFF"/>
                </a:solidFill>
                <a:latin typeface="Segoe UI 3"/>
                <a:ea typeface="Segoe UI 3"/>
                <a:cs typeface="Segoe UI 3"/>
                <a:sym typeface="Segoe UI 3"/>
              </a:rPr>
              <a:t>Janice Torrez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4321174" y="7185669"/>
            <a:ext cx="2421329" cy="540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FFFFFF"/>
                </a:solidFill>
                <a:latin typeface="Segoe UI 2"/>
                <a:ea typeface="Segoe UI 2"/>
                <a:cs typeface="Segoe UI 2"/>
                <a:sym typeface="Segoe UI 2"/>
              </a:rPr>
              <a:t>Blue Cross Blue Shield of New Mexico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14321174" y="7830829"/>
            <a:ext cx="4454197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sz="1900">
                <a:solidFill>
                  <a:srgbClr val="FFFFFF"/>
                </a:solidFill>
                <a:latin typeface="Segoe UI 3"/>
                <a:ea typeface="Segoe UI 3"/>
                <a:cs typeface="Segoe UI 3"/>
                <a:sym typeface="Segoe UI 3"/>
              </a:rPr>
              <a:t>Eric Weinstein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14321174" y="8159124"/>
            <a:ext cx="3990853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FFFFFF"/>
                </a:solidFill>
                <a:latin typeface="Segoe UI 2"/>
                <a:ea typeface="Segoe UI 2"/>
                <a:cs typeface="Segoe UI 2"/>
                <a:sym typeface="Segoe UI 2"/>
              </a:rPr>
              <a:t>HUUB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14321174" y="2097706"/>
            <a:ext cx="3990853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FFFFFF"/>
                </a:solidFill>
                <a:latin typeface="Segoe UI 2"/>
                <a:ea typeface="Segoe UI 2"/>
                <a:cs typeface="Segoe UI 2"/>
                <a:sym typeface="Segoe UI 2"/>
              </a:rPr>
              <a:t>Manpower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14321174" y="1793541"/>
            <a:ext cx="4454197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sz="1900">
                <a:solidFill>
                  <a:srgbClr val="FFFFFF"/>
                </a:solidFill>
                <a:latin typeface="Segoe UI 3"/>
                <a:ea typeface="Segoe UI 3"/>
                <a:cs typeface="Segoe UI 3"/>
                <a:sym typeface="Segoe UI 3"/>
              </a:rPr>
              <a:t>Lori Anne McBride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4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96152" y="10208837"/>
            <a:ext cx="2592328" cy="2244956"/>
            <a:chOff x="0" y="0"/>
            <a:chExt cx="6350000" cy="5499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4762500" y="0"/>
                  </a:moveTo>
                  <a:lnTo>
                    <a:pt x="1587500" y="0"/>
                  </a:lnTo>
                  <a:lnTo>
                    <a:pt x="0" y="2749550"/>
                  </a:lnTo>
                  <a:lnTo>
                    <a:pt x="1587500" y="5499100"/>
                  </a:lnTo>
                  <a:lnTo>
                    <a:pt x="4762500" y="5499100"/>
                  </a:lnTo>
                  <a:lnTo>
                    <a:pt x="6350000" y="2749550"/>
                  </a:lnTo>
                  <a:close/>
                </a:path>
              </a:pathLst>
            </a:custGeom>
            <a:solidFill>
              <a:srgbClr val="005475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 rot="-10800000">
            <a:off x="-1692476" y="9074082"/>
            <a:ext cx="2424200" cy="2083296"/>
            <a:chOff x="0" y="0"/>
            <a:chExt cx="812800" cy="6985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14300" y="-9525"/>
              <a:ext cx="584200" cy="708025"/>
            </a:xfrm>
            <a:prstGeom prst="rect">
              <a:avLst/>
            </a:prstGeom>
          </p:spPr>
          <p:txBody>
            <a:bodyPr lIns="19050" tIns="19050" rIns="19050" bIns="19050" rtlCol="0" anchor="ctr"/>
            <a:lstStyle/>
            <a:p>
              <a:pPr algn="ctr">
                <a:lnSpc>
                  <a:spcPts val="99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-10800000">
            <a:off x="-1827998" y="6691256"/>
            <a:ext cx="2592328" cy="2244956"/>
            <a:chOff x="0" y="0"/>
            <a:chExt cx="6350000" cy="54991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4762500" y="0"/>
                  </a:moveTo>
                  <a:lnTo>
                    <a:pt x="1587500" y="0"/>
                  </a:lnTo>
                  <a:lnTo>
                    <a:pt x="0" y="2749550"/>
                  </a:lnTo>
                  <a:lnTo>
                    <a:pt x="1587500" y="5499100"/>
                  </a:lnTo>
                  <a:lnTo>
                    <a:pt x="4762500" y="5499100"/>
                  </a:lnTo>
                  <a:lnTo>
                    <a:pt x="6350000" y="2749550"/>
                  </a:lnTo>
                  <a:close/>
                </a:path>
              </a:pathLst>
            </a:custGeom>
            <a:blipFill>
              <a:blip r:embed="rId2"/>
              <a:stretch>
                <a:fillRect l="-14990" r="-1499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 rot="-10800000">
            <a:off x="240985" y="5568463"/>
            <a:ext cx="2536794" cy="2180058"/>
            <a:chOff x="0" y="0"/>
            <a:chExt cx="812800" cy="6985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2F3D5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14300" y="-9525"/>
              <a:ext cx="584200" cy="708025"/>
            </a:xfrm>
            <a:prstGeom prst="rect">
              <a:avLst/>
            </a:prstGeom>
          </p:spPr>
          <p:txBody>
            <a:bodyPr lIns="19050" tIns="19050" rIns="19050" bIns="19050" rtlCol="0" anchor="ctr"/>
            <a:lstStyle/>
            <a:p>
              <a:pPr algn="ctr">
                <a:lnSpc>
                  <a:spcPts val="99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-10800000">
            <a:off x="223918" y="7888650"/>
            <a:ext cx="2536794" cy="2180058"/>
            <a:chOff x="0" y="0"/>
            <a:chExt cx="812800" cy="6985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DBE1E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14300" y="-9525"/>
              <a:ext cx="584200" cy="708025"/>
            </a:xfrm>
            <a:prstGeom prst="rect">
              <a:avLst/>
            </a:prstGeom>
          </p:spPr>
          <p:txBody>
            <a:bodyPr lIns="19050" tIns="19050" rIns="19050" bIns="19050" rtlCol="0" anchor="ctr"/>
            <a:lstStyle/>
            <a:p>
              <a:pPr algn="ctr">
                <a:lnSpc>
                  <a:spcPts val="99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-10800000">
            <a:off x="2269731" y="9086360"/>
            <a:ext cx="2592328" cy="2244956"/>
            <a:chOff x="0" y="0"/>
            <a:chExt cx="6350000" cy="54991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4762500" y="0"/>
                  </a:moveTo>
                  <a:lnTo>
                    <a:pt x="1587500" y="0"/>
                  </a:lnTo>
                  <a:lnTo>
                    <a:pt x="0" y="2749550"/>
                  </a:lnTo>
                  <a:lnTo>
                    <a:pt x="1587500" y="5499100"/>
                  </a:lnTo>
                  <a:lnTo>
                    <a:pt x="4762500" y="5499100"/>
                  </a:lnTo>
                  <a:lnTo>
                    <a:pt x="6350000" y="2749550"/>
                  </a:lnTo>
                  <a:close/>
                </a:path>
              </a:pathLst>
            </a:custGeom>
            <a:blipFill>
              <a:blip r:embed="rId3"/>
              <a:stretch>
                <a:fillRect l="-18458" r="-1845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 rot="-10800000">
            <a:off x="-1692476" y="4368324"/>
            <a:ext cx="2536794" cy="2180058"/>
            <a:chOff x="0" y="0"/>
            <a:chExt cx="812800" cy="6985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36A9D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14300" y="-9525"/>
              <a:ext cx="584200" cy="708025"/>
            </a:xfrm>
            <a:prstGeom prst="rect">
              <a:avLst/>
            </a:prstGeom>
          </p:spPr>
          <p:txBody>
            <a:bodyPr lIns="19050" tIns="19050" rIns="19050" bIns="19050" rtlCol="0" anchor="ctr"/>
            <a:lstStyle/>
            <a:p>
              <a:pPr algn="ctr">
                <a:lnSpc>
                  <a:spcPts val="997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6682191" y="4368324"/>
            <a:ext cx="4201954" cy="4201954"/>
          </a:xfrm>
          <a:custGeom>
            <a:avLst/>
            <a:gdLst/>
            <a:ahLst/>
            <a:cxnLst/>
            <a:rect l="l" t="t" r="r" b="b"/>
            <a:pathLst>
              <a:path w="4201954" h="4201954">
                <a:moveTo>
                  <a:pt x="0" y="0"/>
                </a:moveTo>
                <a:lnTo>
                  <a:pt x="4201954" y="0"/>
                </a:lnTo>
                <a:lnTo>
                  <a:pt x="4201954" y="4201953"/>
                </a:lnTo>
                <a:lnTo>
                  <a:pt x="0" y="42019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694481" y="894448"/>
            <a:ext cx="7786216" cy="2390142"/>
          </a:xfrm>
          <a:custGeom>
            <a:avLst/>
            <a:gdLst/>
            <a:ahLst/>
            <a:cxnLst/>
            <a:rect l="l" t="t" r="r" b="b"/>
            <a:pathLst>
              <a:path w="7786216" h="2390142">
                <a:moveTo>
                  <a:pt x="0" y="0"/>
                </a:moveTo>
                <a:lnTo>
                  <a:pt x="7786216" y="0"/>
                </a:lnTo>
                <a:lnTo>
                  <a:pt x="7786216" y="2390142"/>
                </a:lnTo>
                <a:lnTo>
                  <a:pt x="0" y="23901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09928" b="-11583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TextBox 22"/>
          <p:cNvSpPr txBox="1"/>
          <p:nvPr/>
        </p:nvSpPr>
        <p:spPr>
          <a:xfrm>
            <a:off x="9201389" y="1171953"/>
            <a:ext cx="8057911" cy="1844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76"/>
              </a:lnSpc>
            </a:pPr>
            <a:r>
              <a:rPr lang="en-US" sz="6147">
                <a:solidFill>
                  <a:srgbClr val="FFFFFF"/>
                </a:solidFill>
                <a:latin typeface="Segoe UI 1"/>
                <a:ea typeface="Segoe UI 1"/>
                <a:cs typeface="Segoe UI 1"/>
                <a:sym typeface="Segoe UI 1"/>
              </a:rPr>
              <a:t>Isleta Resort &amp; Casino</a:t>
            </a:r>
          </a:p>
          <a:p>
            <a:pPr algn="ctr">
              <a:lnSpc>
                <a:spcPts val="7376"/>
              </a:lnSpc>
            </a:pPr>
            <a:r>
              <a:rPr lang="en-US" sz="6147">
                <a:solidFill>
                  <a:srgbClr val="FFFFFF"/>
                </a:solidFill>
                <a:latin typeface="Segoe UI 2"/>
                <a:ea typeface="Segoe UI 2"/>
                <a:cs typeface="Segoe UI 2"/>
                <a:sym typeface="Segoe UI 2"/>
              </a:rPr>
              <a:t>September 25-26, 2024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890551" y="4196775"/>
            <a:ext cx="5155387" cy="418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800">
                <a:solidFill>
                  <a:srgbClr val="FFFFFF"/>
                </a:solidFill>
                <a:latin typeface="Segoe UI 2"/>
                <a:ea typeface="Segoe UI 2"/>
                <a:cs typeface="Segoe UI 2"/>
                <a:sym typeface="Segoe UI 2"/>
              </a:rPr>
              <a:t>Join us for this critical gathering of economic developers and community leaders from across New Mexico as we embark on a transformative journey towards a prosperous future. The Governor's Conference for Economic Development is back, and it promises to be an event of unparalleled significance.</a:t>
            </a:r>
          </a:p>
        </p:txBody>
      </p:sp>
      <p:sp>
        <p:nvSpPr>
          <p:cNvPr id="24" name="Freeform 24"/>
          <p:cNvSpPr/>
          <p:nvPr/>
        </p:nvSpPr>
        <p:spPr>
          <a:xfrm>
            <a:off x="779847" y="5926847"/>
            <a:ext cx="1489884" cy="1243069"/>
          </a:xfrm>
          <a:custGeom>
            <a:avLst/>
            <a:gdLst/>
            <a:ahLst/>
            <a:cxnLst/>
            <a:rect l="l" t="t" r="r" b="b"/>
            <a:pathLst>
              <a:path w="1489884" h="1243069">
                <a:moveTo>
                  <a:pt x="0" y="0"/>
                </a:moveTo>
                <a:lnTo>
                  <a:pt x="1489884" y="0"/>
                </a:lnTo>
                <a:lnTo>
                  <a:pt x="1489884" y="1243069"/>
                </a:lnTo>
                <a:lnTo>
                  <a:pt x="0" y="124306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4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173833" y="-1230697"/>
            <a:ext cx="2592328" cy="2244956"/>
            <a:chOff x="0" y="0"/>
            <a:chExt cx="6350000" cy="5499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4762500" y="0"/>
                  </a:moveTo>
                  <a:lnTo>
                    <a:pt x="1587500" y="0"/>
                  </a:lnTo>
                  <a:lnTo>
                    <a:pt x="0" y="2749550"/>
                  </a:lnTo>
                  <a:lnTo>
                    <a:pt x="1587500" y="5499100"/>
                  </a:lnTo>
                  <a:lnTo>
                    <a:pt x="4762500" y="5499100"/>
                  </a:lnTo>
                  <a:lnTo>
                    <a:pt x="6350000" y="274955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7230588" y="65717"/>
            <a:ext cx="2424200" cy="2083296"/>
            <a:chOff x="0" y="0"/>
            <a:chExt cx="812800" cy="6985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0547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14300" y="-9525"/>
              <a:ext cx="584200" cy="708025"/>
            </a:xfrm>
            <a:prstGeom prst="rect">
              <a:avLst/>
            </a:prstGeom>
          </p:spPr>
          <p:txBody>
            <a:bodyPr lIns="19050" tIns="19050" rIns="19050" bIns="19050" rtlCol="0" anchor="ctr"/>
            <a:lstStyle/>
            <a:p>
              <a:pPr algn="ctr">
                <a:lnSpc>
                  <a:spcPts val="99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5145302" y="1123648"/>
            <a:ext cx="2592328" cy="2244956"/>
            <a:chOff x="0" y="0"/>
            <a:chExt cx="6350000" cy="54991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4762500" y="0"/>
                  </a:moveTo>
                  <a:lnTo>
                    <a:pt x="1587500" y="0"/>
                  </a:lnTo>
                  <a:lnTo>
                    <a:pt x="0" y="2749550"/>
                  </a:lnTo>
                  <a:lnTo>
                    <a:pt x="1587500" y="5499100"/>
                  </a:lnTo>
                  <a:lnTo>
                    <a:pt x="4762500" y="5499100"/>
                  </a:lnTo>
                  <a:lnTo>
                    <a:pt x="6350000" y="2749550"/>
                  </a:lnTo>
                  <a:close/>
                </a:path>
              </a:pathLst>
            </a:custGeom>
            <a:blipFill>
              <a:blip r:embed="rId2"/>
              <a:stretch>
                <a:fillRect l="-25619" t="-30981" r="-2561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7197982" y="2286884"/>
            <a:ext cx="2592328" cy="2244956"/>
            <a:chOff x="0" y="0"/>
            <a:chExt cx="6350000" cy="54991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4762500" y="0"/>
                  </a:moveTo>
                  <a:lnTo>
                    <a:pt x="1587500" y="0"/>
                  </a:lnTo>
                  <a:lnTo>
                    <a:pt x="0" y="2749550"/>
                  </a:lnTo>
                  <a:lnTo>
                    <a:pt x="1587500" y="5499100"/>
                  </a:lnTo>
                  <a:lnTo>
                    <a:pt x="4762500" y="5499100"/>
                  </a:lnTo>
                  <a:lnTo>
                    <a:pt x="6350000" y="2749550"/>
                  </a:lnTo>
                  <a:close/>
                </a:path>
              </a:pathLst>
            </a:custGeom>
            <a:blipFill>
              <a:blip r:embed="rId3"/>
              <a:stretch>
                <a:fillRect l="-14990" r="-1499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184532" y="3474575"/>
            <a:ext cx="2536794" cy="2180058"/>
            <a:chOff x="0" y="0"/>
            <a:chExt cx="812800" cy="6985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2F3D5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14300" y="-9525"/>
              <a:ext cx="584200" cy="708025"/>
            </a:xfrm>
            <a:prstGeom prst="rect">
              <a:avLst/>
            </a:prstGeom>
          </p:spPr>
          <p:txBody>
            <a:bodyPr lIns="19050" tIns="19050" rIns="19050" bIns="19050" rtlCol="0" anchor="ctr"/>
            <a:lstStyle/>
            <a:p>
              <a:pPr algn="ctr">
                <a:lnSpc>
                  <a:spcPts val="99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7197982" y="4641887"/>
            <a:ext cx="2536794" cy="2180058"/>
            <a:chOff x="0" y="0"/>
            <a:chExt cx="812800" cy="6985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36A9D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4300" y="-9525"/>
              <a:ext cx="584200" cy="708025"/>
            </a:xfrm>
            <a:prstGeom prst="rect">
              <a:avLst/>
            </a:prstGeom>
          </p:spPr>
          <p:txBody>
            <a:bodyPr lIns="19050" tIns="19050" rIns="19050" bIns="19050" rtlCol="0" anchor="ctr"/>
            <a:lstStyle/>
            <a:p>
              <a:pPr algn="ctr">
                <a:lnSpc>
                  <a:spcPts val="99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3100253" y="-108219"/>
            <a:ext cx="2592328" cy="2244956"/>
            <a:chOff x="0" y="0"/>
            <a:chExt cx="6350000" cy="54991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4762500" y="0"/>
                  </a:moveTo>
                  <a:lnTo>
                    <a:pt x="1587500" y="0"/>
                  </a:lnTo>
                  <a:lnTo>
                    <a:pt x="0" y="2749550"/>
                  </a:lnTo>
                  <a:lnTo>
                    <a:pt x="1587500" y="5499100"/>
                  </a:lnTo>
                  <a:lnTo>
                    <a:pt x="4762500" y="5499100"/>
                  </a:lnTo>
                  <a:lnTo>
                    <a:pt x="6350000" y="2749550"/>
                  </a:lnTo>
                  <a:close/>
                </a:path>
              </a:pathLst>
            </a:custGeom>
            <a:blipFill>
              <a:blip r:embed="rId4"/>
              <a:stretch>
                <a:fillRect l="-18458" r="-1845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Freeform 19"/>
          <p:cNvSpPr/>
          <p:nvPr/>
        </p:nvSpPr>
        <p:spPr>
          <a:xfrm>
            <a:off x="15768427" y="3791182"/>
            <a:ext cx="1462162" cy="1219939"/>
          </a:xfrm>
          <a:custGeom>
            <a:avLst/>
            <a:gdLst/>
            <a:ahLst/>
            <a:cxnLst/>
            <a:rect l="l" t="t" r="r" b="b"/>
            <a:pathLst>
              <a:path w="1462162" h="1219939">
                <a:moveTo>
                  <a:pt x="0" y="0"/>
                </a:moveTo>
                <a:lnTo>
                  <a:pt x="1462161" y="0"/>
                </a:lnTo>
                <a:lnTo>
                  <a:pt x="1462161" y="1219939"/>
                </a:lnTo>
                <a:lnTo>
                  <a:pt x="0" y="121993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764330" y="1206537"/>
            <a:ext cx="13687396" cy="3435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0"/>
              </a:lnSpc>
            </a:pPr>
            <a:r>
              <a:rPr lang="en-US" sz="20000">
                <a:solidFill>
                  <a:srgbClr val="FFFFFF"/>
                </a:solidFill>
                <a:latin typeface="Segoe UI 1"/>
                <a:ea typeface="Segoe UI 1"/>
                <a:cs typeface="Segoe UI 1"/>
                <a:sym typeface="Segoe UI 1"/>
              </a:rPr>
              <a:t>Thank You</a:t>
            </a:r>
          </a:p>
        </p:txBody>
      </p:sp>
      <p:grpSp>
        <p:nvGrpSpPr>
          <p:cNvPr id="21" name="Group 21"/>
          <p:cNvGrpSpPr/>
          <p:nvPr/>
        </p:nvGrpSpPr>
        <p:grpSpPr>
          <a:xfrm rot="-10800000">
            <a:off x="196152" y="10208837"/>
            <a:ext cx="2592328" cy="2244956"/>
            <a:chOff x="0" y="0"/>
            <a:chExt cx="6350000" cy="54991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4762500" y="0"/>
                  </a:moveTo>
                  <a:lnTo>
                    <a:pt x="1587500" y="0"/>
                  </a:lnTo>
                  <a:lnTo>
                    <a:pt x="0" y="2749550"/>
                  </a:lnTo>
                  <a:lnTo>
                    <a:pt x="1587500" y="5499100"/>
                  </a:lnTo>
                  <a:lnTo>
                    <a:pt x="4762500" y="5499100"/>
                  </a:lnTo>
                  <a:lnTo>
                    <a:pt x="6350000" y="2749550"/>
                  </a:lnTo>
                  <a:close/>
                </a:path>
              </a:pathLst>
            </a:custGeom>
            <a:solidFill>
              <a:srgbClr val="005475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23"/>
          <p:cNvGrpSpPr/>
          <p:nvPr/>
        </p:nvGrpSpPr>
        <p:grpSpPr>
          <a:xfrm rot="-10800000">
            <a:off x="-1692476" y="9074082"/>
            <a:ext cx="2424200" cy="2083296"/>
            <a:chOff x="0" y="0"/>
            <a:chExt cx="812800" cy="6985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14300" y="-9525"/>
              <a:ext cx="584200" cy="708025"/>
            </a:xfrm>
            <a:prstGeom prst="rect">
              <a:avLst/>
            </a:prstGeom>
          </p:spPr>
          <p:txBody>
            <a:bodyPr lIns="19050" tIns="19050" rIns="19050" bIns="19050" rtlCol="0" anchor="ctr"/>
            <a:lstStyle/>
            <a:p>
              <a:pPr algn="ctr">
                <a:lnSpc>
                  <a:spcPts val="99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 rot="-10800000">
            <a:off x="-1827998" y="6691256"/>
            <a:ext cx="2592328" cy="2244956"/>
            <a:chOff x="0" y="0"/>
            <a:chExt cx="6350000" cy="54991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4762500" y="0"/>
                  </a:moveTo>
                  <a:lnTo>
                    <a:pt x="1587500" y="0"/>
                  </a:lnTo>
                  <a:lnTo>
                    <a:pt x="0" y="2749550"/>
                  </a:lnTo>
                  <a:lnTo>
                    <a:pt x="1587500" y="5499100"/>
                  </a:lnTo>
                  <a:lnTo>
                    <a:pt x="4762500" y="5499100"/>
                  </a:lnTo>
                  <a:lnTo>
                    <a:pt x="6350000" y="2749550"/>
                  </a:lnTo>
                  <a:close/>
                </a:path>
              </a:pathLst>
            </a:custGeom>
            <a:blipFill>
              <a:blip r:embed="rId3"/>
              <a:stretch>
                <a:fillRect l="-14990" r="-1499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28"/>
          <p:cNvGrpSpPr/>
          <p:nvPr/>
        </p:nvGrpSpPr>
        <p:grpSpPr>
          <a:xfrm rot="-10800000">
            <a:off x="240985" y="5568463"/>
            <a:ext cx="2536794" cy="2180058"/>
            <a:chOff x="0" y="0"/>
            <a:chExt cx="812800" cy="6985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0547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114300" y="-9525"/>
              <a:ext cx="584200" cy="708025"/>
            </a:xfrm>
            <a:prstGeom prst="rect">
              <a:avLst/>
            </a:prstGeom>
          </p:spPr>
          <p:txBody>
            <a:bodyPr lIns="19050" tIns="19050" rIns="19050" bIns="19050" rtlCol="0" anchor="ctr"/>
            <a:lstStyle/>
            <a:p>
              <a:pPr algn="ctr">
                <a:lnSpc>
                  <a:spcPts val="99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 rot="-10800000">
            <a:off x="223918" y="7888650"/>
            <a:ext cx="2536794" cy="2180058"/>
            <a:chOff x="0" y="0"/>
            <a:chExt cx="812800" cy="6985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DBE1E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114300" y="-9525"/>
              <a:ext cx="584200" cy="708025"/>
            </a:xfrm>
            <a:prstGeom prst="rect">
              <a:avLst/>
            </a:prstGeom>
          </p:spPr>
          <p:txBody>
            <a:bodyPr lIns="19050" tIns="19050" rIns="19050" bIns="19050" rtlCol="0" anchor="ctr"/>
            <a:lstStyle/>
            <a:p>
              <a:pPr algn="ctr">
                <a:lnSpc>
                  <a:spcPts val="99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 rot="-10800000">
            <a:off x="2269731" y="9086360"/>
            <a:ext cx="2592328" cy="2244956"/>
            <a:chOff x="0" y="0"/>
            <a:chExt cx="6350000" cy="54991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4762500" y="0"/>
                  </a:moveTo>
                  <a:lnTo>
                    <a:pt x="1587500" y="0"/>
                  </a:lnTo>
                  <a:lnTo>
                    <a:pt x="0" y="2749550"/>
                  </a:lnTo>
                  <a:lnTo>
                    <a:pt x="1587500" y="5499100"/>
                  </a:lnTo>
                  <a:lnTo>
                    <a:pt x="4762500" y="5499100"/>
                  </a:lnTo>
                  <a:lnTo>
                    <a:pt x="6350000" y="2749550"/>
                  </a:lnTo>
                  <a:close/>
                </a:path>
              </a:pathLst>
            </a:custGeom>
            <a:blipFill>
              <a:blip r:embed="rId4"/>
              <a:stretch>
                <a:fillRect l="-18458" r="-1845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" name="Group 36"/>
          <p:cNvGrpSpPr/>
          <p:nvPr/>
        </p:nvGrpSpPr>
        <p:grpSpPr>
          <a:xfrm rot="-10800000">
            <a:off x="-1692476" y="4368324"/>
            <a:ext cx="2536794" cy="2180058"/>
            <a:chOff x="0" y="0"/>
            <a:chExt cx="812800" cy="6985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36A9D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114300" y="-9525"/>
              <a:ext cx="584200" cy="708025"/>
            </a:xfrm>
            <a:prstGeom prst="rect">
              <a:avLst/>
            </a:prstGeom>
          </p:spPr>
          <p:txBody>
            <a:bodyPr lIns="19050" tIns="19050" rIns="19050" bIns="19050" rtlCol="0" anchor="ctr"/>
            <a:lstStyle/>
            <a:p>
              <a:pPr algn="ctr">
                <a:lnSpc>
                  <a:spcPts val="997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4219055" y="5667002"/>
            <a:ext cx="10232671" cy="2934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40"/>
              </a:lnSpc>
            </a:pPr>
            <a:r>
              <a:rPr lang="en-US" sz="5600">
                <a:solidFill>
                  <a:srgbClr val="FFFFFF"/>
                </a:solidFill>
                <a:latin typeface="Segoe UI 1"/>
                <a:ea typeface="Segoe UI 1"/>
                <a:cs typeface="Segoe UI 1"/>
                <a:sym typeface="Segoe UI 1"/>
              </a:rPr>
              <a:t>DANIELLE CASEY</a:t>
            </a:r>
          </a:p>
          <a:p>
            <a:pPr algn="l">
              <a:lnSpc>
                <a:spcPts val="7840"/>
              </a:lnSpc>
            </a:pPr>
            <a:r>
              <a:rPr lang="en-US" sz="5600">
                <a:solidFill>
                  <a:srgbClr val="FFFFFF"/>
                </a:solidFill>
                <a:latin typeface="Segoe UI 1"/>
                <a:ea typeface="Segoe UI 1"/>
                <a:cs typeface="Segoe UI 1"/>
                <a:sym typeface="Segoe UI 1"/>
              </a:rPr>
              <a:t>PRESIDENT &amp; CEO</a:t>
            </a:r>
          </a:p>
          <a:p>
            <a:pPr algn="l">
              <a:lnSpc>
                <a:spcPts val="7840"/>
              </a:lnSpc>
              <a:spcBef>
                <a:spcPct val="0"/>
              </a:spcBef>
            </a:pPr>
            <a:r>
              <a:rPr lang="en-US" sz="5600">
                <a:solidFill>
                  <a:srgbClr val="FFFFFF"/>
                </a:solidFill>
                <a:latin typeface="Segoe UI 1"/>
                <a:ea typeface="Segoe UI 1"/>
                <a:cs typeface="Segoe UI 1"/>
                <a:sym typeface="Segoe UI 1"/>
              </a:rPr>
              <a:t>DCASEY@ABQ.ORG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4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5164282" cy="10287000"/>
            <a:chOff x="0" y="0"/>
            <a:chExt cx="1360140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60140" cy="2709333"/>
            </a:xfrm>
            <a:custGeom>
              <a:avLst/>
              <a:gdLst/>
              <a:ahLst/>
              <a:cxnLst/>
              <a:rect l="l" t="t" r="r" b="b"/>
              <a:pathLst>
                <a:path w="1360140" h="2709333">
                  <a:moveTo>
                    <a:pt x="0" y="0"/>
                  </a:moveTo>
                  <a:lnTo>
                    <a:pt x="1360140" y="0"/>
                  </a:lnTo>
                  <a:lnTo>
                    <a:pt x="136014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1360140" cy="27093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2770649"/>
            <a:ext cx="2704840" cy="1758146"/>
          </a:xfrm>
          <a:custGeom>
            <a:avLst/>
            <a:gdLst/>
            <a:ahLst/>
            <a:cxnLst/>
            <a:rect l="l" t="t" r="r" b="b"/>
            <a:pathLst>
              <a:path w="2704840" h="1758146">
                <a:moveTo>
                  <a:pt x="0" y="0"/>
                </a:moveTo>
                <a:lnTo>
                  <a:pt x="2704840" y="0"/>
                </a:lnTo>
                <a:lnTo>
                  <a:pt x="2704840" y="1758146"/>
                </a:lnTo>
                <a:lnTo>
                  <a:pt x="0" y="17581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028700" y="6520601"/>
            <a:ext cx="2953036" cy="2116342"/>
          </a:xfrm>
          <a:custGeom>
            <a:avLst/>
            <a:gdLst/>
            <a:ahLst/>
            <a:cxnLst/>
            <a:rect l="l" t="t" r="r" b="b"/>
            <a:pathLst>
              <a:path w="2953036" h="2116342">
                <a:moveTo>
                  <a:pt x="0" y="0"/>
                </a:moveTo>
                <a:lnTo>
                  <a:pt x="2953036" y="0"/>
                </a:lnTo>
                <a:lnTo>
                  <a:pt x="2953036" y="2116343"/>
                </a:lnTo>
                <a:lnTo>
                  <a:pt x="0" y="21163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028700" y="1583381"/>
            <a:ext cx="2952007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 b="1">
                <a:solidFill>
                  <a:srgbClr val="2F3D53"/>
                </a:solidFill>
                <a:latin typeface="Proxima Nova Heavy"/>
                <a:ea typeface="Proxima Nova Heavy"/>
                <a:cs typeface="Proxima Nova Heavy"/>
                <a:sym typeface="Proxima Nova Heavy"/>
              </a:rPr>
              <a:t>DIAMOND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91491" y="5344984"/>
            <a:ext cx="2826425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 b="1">
                <a:solidFill>
                  <a:srgbClr val="2F3D53"/>
                </a:solidFill>
                <a:latin typeface="Proxima Nova Heavy"/>
                <a:ea typeface="Proxima Nova Heavy"/>
                <a:cs typeface="Proxima Nova Heavy"/>
                <a:sym typeface="Proxima Nova Heavy"/>
              </a:rPr>
              <a:t>PLATINUM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64282" y="596582"/>
            <a:ext cx="13123718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799" b="1">
                <a:solidFill>
                  <a:srgbClr val="FFFFFF"/>
                </a:solidFill>
                <a:latin typeface="Proxima Nova Heavy"/>
                <a:ea typeface="Proxima Nova Heavy"/>
                <a:cs typeface="Proxima Nova Heavy"/>
                <a:sym typeface="Proxima Nova Heavy"/>
              </a:rPr>
              <a:t>THANK YOU TO OUR CONTRIBUTORS!</a:t>
            </a:r>
          </a:p>
        </p:txBody>
      </p:sp>
      <p:sp>
        <p:nvSpPr>
          <p:cNvPr id="10" name="AutoShape 10"/>
          <p:cNvSpPr/>
          <p:nvPr/>
        </p:nvSpPr>
        <p:spPr>
          <a:xfrm flipH="1">
            <a:off x="5164282" y="0"/>
            <a:ext cx="0" cy="10287000"/>
          </a:xfrm>
          <a:prstGeom prst="line">
            <a:avLst/>
          </a:prstGeom>
          <a:ln w="57150" cap="flat">
            <a:solidFill>
              <a:srgbClr val="00547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5284620" y="2238016"/>
            <a:ext cx="12883042" cy="7530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chemeClr val="bg1"/>
                </a:solidFill>
                <a:latin typeface="Segoe UI 2"/>
                <a:ea typeface="Segoe UI 2"/>
                <a:cs typeface="Segoe UI 2"/>
                <a:sym typeface="Segoe UI 2"/>
              </a:rPr>
              <a:t>GOLD CONTRIBUTORS</a:t>
            </a:r>
          </a:p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chemeClr val="bg1"/>
                </a:solidFill>
                <a:latin typeface="Segoe UI 2"/>
                <a:ea typeface="Segoe UI 2"/>
                <a:cs typeface="Segoe UI 2"/>
                <a:sym typeface="Segoe UI 2"/>
              </a:rPr>
              <a:t>Albuquerque Journal • Bank of Albuquerque • Blue Cross Blue Shield of NM • Bradbury </a:t>
            </a:r>
            <a:r>
              <a:rPr lang="en-US" sz="2200" dirty="0" err="1">
                <a:solidFill>
                  <a:schemeClr val="bg1"/>
                </a:solidFill>
                <a:latin typeface="Segoe UI 2"/>
                <a:ea typeface="Segoe UI 2"/>
                <a:cs typeface="Segoe UI 2"/>
                <a:sym typeface="Segoe UI 2"/>
              </a:rPr>
              <a:t>Stamm</a:t>
            </a:r>
            <a:r>
              <a:rPr lang="en-US" sz="2200" dirty="0">
                <a:solidFill>
                  <a:schemeClr val="bg1"/>
                </a:solidFill>
                <a:latin typeface="Segoe UI 2"/>
                <a:ea typeface="Segoe UI 2"/>
                <a:cs typeface="Segoe UI 2"/>
                <a:sym typeface="Segoe UI 2"/>
              </a:rPr>
              <a:t> Construction • COMCAST • ExxonMobil • FRENCH Funerals &amp; Cremations • Gridworks • Heritage Real Estate Company • Huning, LLC • Intel • Jaynes Construction • NAI Sun Vista • New Mexico Gas Company </a:t>
            </a:r>
            <a:r>
              <a:rPr lang="en-US" sz="2200" dirty="0" err="1">
                <a:solidFill>
                  <a:schemeClr val="bg1"/>
                </a:solidFill>
                <a:latin typeface="Segoe UI 2"/>
                <a:ea typeface="Segoe UI 2"/>
                <a:cs typeface="Segoe UI 2"/>
                <a:sym typeface="Segoe UI 2"/>
              </a:rPr>
              <a:t>Nusenda</a:t>
            </a:r>
            <a:r>
              <a:rPr lang="en-US" sz="2200" dirty="0">
                <a:solidFill>
                  <a:schemeClr val="bg1"/>
                </a:solidFill>
                <a:latin typeface="Segoe UI 2"/>
                <a:ea typeface="Segoe UI 2"/>
                <a:cs typeface="Segoe UI 2"/>
                <a:sym typeface="Segoe UI 2"/>
              </a:rPr>
              <a:t> Credit Union • Presbyterian Health Services</a:t>
            </a:r>
          </a:p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chemeClr val="bg1"/>
                </a:solidFill>
                <a:latin typeface="Segoe UI 2"/>
                <a:ea typeface="Segoe UI 2"/>
                <a:cs typeface="Segoe UI 2"/>
                <a:sym typeface="Segoe UI 2"/>
              </a:rPr>
              <a:t>Summit Electric Supply Co.  • Titan Development </a:t>
            </a:r>
          </a:p>
          <a:p>
            <a:pPr algn="ctr">
              <a:lnSpc>
                <a:spcPts val="3028"/>
              </a:lnSpc>
            </a:pPr>
            <a:endParaRPr lang="en-US" sz="2200" dirty="0">
              <a:solidFill>
                <a:schemeClr val="bg1"/>
              </a:solidFill>
              <a:latin typeface="Segoe UI 2"/>
              <a:ea typeface="Segoe UI 2"/>
              <a:cs typeface="Segoe UI 2"/>
              <a:sym typeface="Segoe UI 2"/>
            </a:endParaRPr>
          </a:p>
          <a:p>
            <a:pPr algn="ctr">
              <a:lnSpc>
                <a:spcPts val="2727"/>
              </a:lnSpc>
            </a:pPr>
            <a:r>
              <a:rPr lang="en-US" sz="1948" dirty="0">
                <a:solidFill>
                  <a:schemeClr val="bg1"/>
                </a:solidFill>
                <a:latin typeface="Segoe UI 2"/>
                <a:ea typeface="Segoe UI 2"/>
                <a:cs typeface="Segoe UI 2"/>
                <a:sym typeface="Segoe UI 2"/>
              </a:rPr>
              <a:t>SILVER CONTRIBUTORS</a:t>
            </a:r>
          </a:p>
          <a:p>
            <a:pPr algn="ctr">
              <a:lnSpc>
                <a:spcPts val="2727"/>
              </a:lnSpc>
            </a:pPr>
            <a:r>
              <a:rPr lang="en-US" sz="1948" dirty="0">
                <a:solidFill>
                  <a:schemeClr val="bg1"/>
                </a:solidFill>
                <a:latin typeface="Segoe UI 2"/>
                <a:ea typeface="Segoe UI 2"/>
                <a:cs typeface="Segoe UI 2"/>
                <a:sym typeface="Segoe UI 2"/>
              </a:rPr>
              <a:t>Aon • Bohannan Huston • CBRE Inc. Albuquerque • Comcast • Dekker • Garrett Development Corporation</a:t>
            </a:r>
          </a:p>
          <a:p>
            <a:pPr algn="ctr">
              <a:lnSpc>
                <a:spcPts val="2727"/>
              </a:lnSpc>
            </a:pPr>
            <a:r>
              <a:rPr lang="en-US" sz="1948" dirty="0">
                <a:solidFill>
                  <a:schemeClr val="bg1"/>
                </a:solidFill>
                <a:latin typeface="Segoe UI 2"/>
                <a:ea typeface="Segoe UI 2"/>
                <a:cs typeface="Segoe UI 2"/>
                <a:sym typeface="Segoe UI 2"/>
              </a:rPr>
              <a:t>Klinger Constructors, LLC • KPMG LLP • Lovelace Health System • Maestas Development Group</a:t>
            </a:r>
          </a:p>
          <a:p>
            <a:pPr algn="ctr">
              <a:lnSpc>
                <a:spcPts val="2727"/>
              </a:lnSpc>
            </a:pPr>
            <a:r>
              <a:rPr lang="en-US" sz="1948" dirty="0">
                <a:solidFill>
                  <a:schemeClr val="bg1"/>
                </a:solidFill>
                <a:latin typeface="Segoe UI 2"/>
                <a:ea typeface="Segoe UI 2"/>
                <a:cs typeface="Segoe UI 2"/>
                <a:sym typeface="Segoe UI 2"/>
              </a:rPr>
              <a:t>Manpower of New Mexico • PNC Bank • Sandia National Laboratories • </a:t>
            </a:r>
            <a:r>
              <a:rPr lang="en-US" sz="1948" dirty="0" err="1">
                <a:solidFill>
                  <a:schemeClr val="bg1"/>
                </a:solidFill>
                <a:latin typeface="Segoe UI 2"/>
                <a:ea typeface="Segoe UI 2"/>
                <a:cs typeface="Segoe UI 2"/>
                <a:sym typeface="Segoe UI 2"/>
              </a:rPr>
              <a:t>TriCore</a:t>
            </a:r>
            <a:r>
              <a:rPr lang="en-US" sz="1948" dirty="0">
                <a:solidFill>
                  <a:schemeClr val="bg1"/>
                </a:solidFill>
                <a:latin typeface="Segoe UI 2"/>
                <a:ea typeface="Segoe UI 2"/>
                <a:cs typeface="Segoe UI 2"/>
                <a:sym typeface="Segoe UI 2"/>
              </a:rPr>
              <a:t> Reference Laboratories</a:t>
            </a:r>
          </a:p>
          <a:p>
            <a:pPr algn="ctr">
              <a:lnSpc>
                <a:spcPts val="1978"/>
              </a:lnSpc>
            </a:pPr>
            <a:endParaRPr lang="en-US" sz="1948" dirty="0">
              <a:solidFill>
                <a:schemeClr val="bg1"/>
              </a:solidFill>
              <a:latin typeface="Segoe UI 2"/>
              <a:ea typeface="Segoe UI 2"/>
              <a:cs typeface="Segoe UI 2"/>
              <a:sym typeface="Segoe UI 2"/>
            </a:endParaRPr>
          </a:p>
          <a:p>
            <a:pPr algn="ctr">
              <a:lnSpc>
                <a:spcPts val="1985"/>
              </a:lnSpc>
            </a:pPr>
            <a:r>
              <a:rPr lang="en-US" sz="1418" dirty="0">
                <a:solidFill>
                  <a:schemeClr val="bg1"/>
                </a:solidFill>
                <a:latin typeface="Segoe UI 2"/>
                <a:ea typeface="Segoe UI 2"/>
                <a:cs typeface="Segoe UI 2"/>
                <a:sym typeface="Segoe UI 2"/>
              </a:rPr>
              <a:t>BRONZE CONTRIBUTORS</a:t>
            </a:r>
          </a:p>
          <a:p>
            <a:pPr algn="ctr">
              <a:lnSpc>
                <a:spcPts val="1985"/>
              </a:lnSpc>
            </a:pPr>
            <a:r>
              <a:rPr lang="en-US" sz="1418" dirty="0">
                <a:solidFill>
                  <a:schemeClr val="bg1"/>
                </a:solidFill>
                <a:latin typeface="Segoe UI 2"/>
                <a:ea typeface="Segoe UI 2"/>
                <a:cs typeface="Segoe UI 2"/>
                <a:sym typeface="Segoe UI 2"/>
              </a:rPr>
              <a:t>Albuquerque Academy  • Bank of the West • Century Sign Builders • Central New Mexico Community College (CNM) • Deloitte Consulting LLP • Delta Dental</a:t>
            </a:r>
          </a:p>
          <a:p>
            <a:pPr algn="ctr">
              <a:lnSpc>
                <a:spcPts val="1985"/>
              </a:lnSpc>
            </a:pPr>
            <a:r>
              <a:rPr lang="en-US" sz="1418" dirty="0">
                <a:solidFill>
                  <a:schemeClr val="bg1"/>
                </a:solidFill>
                <a:latin typeface="Segoe UI 2"/>
                <a:ea typeface="Segoe UI 2"/>
                <a:cs typeface="Segoe UI 2"/>
                <a:sym typeface="Segoe UI 2"/>
              </a:rPr>
              <a:t>Duke City Commercial LLC • FBT Architects • Greater Albuquerque Association of REALTORS® • HB Construction, Inc • </a:t>
            </a:r>
            <a:r>
              <a:rPr lang="en-US" sz="1418" dirty="0" err="1">
                <a:solidFill>
                  <a:schemeClr val="bg1"/>
                </a:solidFill>
                <a:latin typeface="Segoe UI 2"/>
                <a:ea typeface="Segoe UI 2"/>
                <a:cs typeface="Segoe UI 2"/>
                <a:sym typeface="Segoe UI 2"/>
              </a:rPr>
              <a:t>Homewise</a:t>
            </a:r>
            <a:r>
              <a:rPr lang="en-US" sz="1418" dirty="0">
                <a:solidFill>
                  <a:schemeClr val="bg1"/>
                </a:solidFill>
                <a:latin typeface="Segoe UI 2"/>
                <a:ea typeface="Segoe UI 2"/>
                <a:cs typeface="Segoe UI 2"/>
                <a:sym typeface="Segoe UI 2"/>
              </a:rPr>
              <a:t> • Hub International • </a:t>
            </a:r>
            <a:r>
              <a:rPr lang="en-US" sz="1418" dirty="0" err="1">
                <a:solidFill>
                  <a:schemeClr val="bg1"/>
                </a:solidFill>
                <a:latin typeface="Segoe UI 2"/>
                <a:ea typeface="Segoe UI 2"/>
                <a:cs typeface="Segoe UI 2"/>
                <a:sym typeface="Segoe UI 2"/>
              </a:rPr>
              <a:t>JPMorganChase</a:t>
            </a:r>
            <a:r>
              <a:rPr lang="en-US" sz="1418" dirty="0">
                <a:solidFill>
                  <a:schemeClr val="bg1"/>
                </a:solidFill>
                <a:latin typeface="Segoe UI 2"/>
                <a:ea typeface="Segoe UI 2"/>
                <a:cs typeface="Segoe UI 2"/>
                <a:sym typeface="Segoe UI 2"/>
              </a:rPr>
              <a:t> • Meta • </a:t>
            </a:r>
            <a:r>
              <a:rPr lang="en-US" sz="1418" dirty="0" err="1">
                <a:solidFill>
                  <a:schemeClr val="bg1"/>
                </a:solidFill>
                <a:latin typeface="Segoe UI 2"/>
                <a:ea typeface="Segoe UI 2"/>
                <a:cs typeface="Segoe UI 2"/>
                <a:sym typeface="Segoe UI 2"/>
              </a:rPr>
              <a:t>Modrall</a:t>
            </a:r>
            <a:r>
              <a:rPr lang="en-US" sz="1418" dirty="0">
                <a:solidFill>
                  <a:schemeClr val="bg1"/>
                </a:solidFill>
                <a:latin typeface="Segoe UI 2"/>
                <a:ea typeface="Segoe UI 2"/>
                <a:cs typeface="Segoe UI 2"/>
                <a:sym typeface="Segoe UI 2"/>
              </a:rPr>
              <a:t> Sperling Roehl Harris &amp; Sisk, P.A. •Page / • </a:t>
            </a:r>
            <a:r>
              <a:rPr lang="en-US" sz="1418" dirty="0" err="1">
                <a:solidFill>
                  <a:schemeClr val="bg1"/>
                </a:solidFill>
                <a:latin typeface="Segoe UI 2"/>
                <a:ea typeface="Segoe UI 2"/>
                <a:cs typeface="Segoe UI 2"/>
                <a:sym typeface="Segoe UI 2"/>
              </a:rPr>
              <a:t>Rodey</a:t>
            </a:r>
            <a:r>
              <a:rPr lang="en-US" sz="1418" dirty="0">
                <a:solidFill>
                  <a:schemeClr val="bg1"/>
                </a:solidFill>
                <a:latin typeface="Segoe UI 2"/>
                <a:ea typeface="Segoe UI 2"/>
                <a:cs typeface="Segoe UI 2"/>
                <a:sym typeface="Segoe UI 2"/>
              </a:rPr>
              <a:t> Law Firm • Sunny505 • Terracon Albuquerque • UNM Health System</a:t>
            </a:r>
          </a:p>
          <a:p>
            <a:pPr algn="ctr">
              <a:lnSpc>
                <a:spcPts val="1985"/>
              </a:lnSpc>
            </a:pPr>
            <a:r>
              <a:rPr lang="en-US" sz="1418" dirty="0">
                <a:solidFill>
                  <a:schemeClr val="bg1"/>
                </a:solidFill>
                <a:latin typeface="Segoe UI 2"/>
                <a:ea typeface="Segoe UI 2"/>
                <a:cs typeface="Segoe UI 2"/>
                <a:sym typeface="Segoe UI 2"/>
              </a:rPr>
              <a:t> </a:t>
            </a:r>
            <a:r>
              <a:rPr lang="en-US" sz="1418" dirty="0" err="1">
                <a:solidFill>
                  <a:schemeClr val="bg1"/>
                </a:solidFill>
                <a:latin typeface="Segoe UI 2"/>
                <a:ea typeface="Segoe UI 2"/>
                <a:cs typeface="Segoe UI 2"/>
                <a:sym typeface="Segoe UI 2"/>
              </a:rPr>
              <a:t>Verus</a:t>
            </a:r>
            <a:r>
              <a:rPr lang="en-US" sz="1418" dirty="0">
                <a:solidFill>
                  <a:schemeClr val="bg1"/>
                </a:solidFill>
                <a:latin typeface="Segoe UI 2"/>
                <a:ea typeface="Segoe UI 2"/>
                <a:cs typeface="Segoe UI 2"/>
                <a:sym typeface="Segoe UI 2"/>
              </a:rPr>
              <a:t> Research • Wells Fargo Bank New Mexico, NA • Western Sky Community Care (Centene) • Yearout Mechanical, LLC</a:t>
            </a:r>
          </a:p>
          <a:p>
            <a:pPr algn="ctr">
              <a:lnSpc>
                <a:spcPts val="2795"/>
              </a:lnSpc>
            </a:pPr>
            <a:endParaRPr lang="en-US" sz="1418" dirty="0">
              <a:solidFill>
                <a:schemeClr val="bg1"/>
              </a:solidFill>
              <a:latin typeface="Segoe UI 2"/>
              <a:ea typeface="Segoe UI 2"/>
              <a:cs typeface="Segoe UI 2"/>
              <a:sym typeface="Segoe UI 2"/>
            </a:endParaRPr>
          </a:p>
          <a:p>
            <a:pPr algn="ctr">
              <a:lnSpc>
                <a:spcPts val="3028"/>
              </a:lnSpc>
            </a:pPr>
            <a:r>
              <a:rPr lang="en-US" sz="2163" dirty="0">
                <a:solidFill>
                  <a:schemeClr val="bg1"/>
                </a:solidFill>
                <a:latin typeface="Segoe UI 2"/>
                <a:ea typeface="Segoe UI 2"/>
                <a:cs typeface="Segoe UI 2"/>
                <a:sym typeface="Segoe UI 2"/>
              </a:rPr>
              <a:t>COMMUNITY PARTNERS</a:t>
            </a:r>
          </a:p>
          <a:p>
            <a:pPr algn="ctr">
              <a:lnSpc>
                <a:spcPts val="2912"/>
              </a:lnSpc>
            </a:pPr>
            <a:r>
              <a:rPr lang="en-US" sz="2080" dirty="0">
                <a:solidFill>
                  <a:schemeClr val="bg1"/>
                </a:solidFill>
                <a:latin typeface="Segoe UI 2"/>
                <a:ea typeface="Segoe UI 2"/>
                <a:cs typeface="Segoe UI 2"/>
                <a:sym typeface="Segoe UI 2"/>
              </a:rPr>
              <a:t>City of Albuquerque • Bernalillo County • Town of Edgewood • Village of Los Lunas</a:t>
            </a:r>
          </a:p>
          <a:p>
            <a:pPr algn="ctr">
              <a:lnSpc>
                <a:spcPts val="2912"/>
              </a:lnSpc>
            </a:pPr>
            <a:r>
              <a:rPr lang="en-US" sz="2080" dirty="0">
                <a:solidFill>
                  <a:schemeClr val="bg1"/>
                </a:solidFill>
                <a:latin typeface="Segoe UI 2"/>
                <a:ea typeface="Segoe UI 2"/>
                <a:cs typeface="Segoe UI 2"/>
                <a:sym typeface="Segoe UI 2"/>
              </a:rPr>
              <a:t>City of Rio Communities • Sandoval County</a:t>
            </a:r>
            <a:endParaRPr lang="en-US" sz="2080" dirty="0">
              <a:solidFill>
                <a:schemeClr val="bg1"/>
              </a:solidFill>
              <a:latin typeface="Segoe UI 2"/>
              <a:ea typeface="Segoe UI 2"/>
              <a:cs typeface="Segoe UI 2"/>
              <a:sym typeface="Segoe UI 2"/>
              <a:hlinkClick r:id="rId4" tooltip="https://www.canva.com/design/DAF6vn7A0KI/agOv9zn6SXWzSA8euFeaiQ/edit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>
              <a:lnSpc>
                <a:spcPts val="3028"/>
              </a:lnSpc>
              <a:spcBef>
                <a:spcPct val="0"/>
              </a:spcBef>
            </a:pPr>
            <a:endParaRPr lang="en-US" sz="2080" dirty="0">
              <a:solidFill>
                <a:schemeClr val="bg1"/>
              </a:solidFill>
              <a:latin typeface="Segoe UI 2"/>
              <a:ea typeface="Segoe UI 2"/>
              <a:cs typeface="Segoe UI 2"/>
              <a:sym typeface="Segoe UI 2"/>
              <a:hlinkClick r:id="rId4" tooltip="https://www.canva.com/design/DAF6vn7A0KI/agOv9zn6SXWzSA8euFeaiQ/edit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4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57663" y="8701809"/>
            <a:ext cx="2424200" cy="2083296"/>
            <a:chOff x="0" y="0"/>
            <a:chExt cx="812800" cy="698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14300" y="-9525"/>
              <a:ext cx="584200" cy="708025"/>
            </a:xfrm>
            <a:prstGeom prst="rect">
              <a:avLst/>
            </a:prstGeom>
          </p:spPr>
          <p:txBody>
            <a:bodyPr lIns="19050" tIns="19050" rIns="19050" bIns="19050" rtlCol="0" anchor="ctr"/>
            <a:lstStyle/>
            <a:p>
              <a:pPr algn="ctr">
                <a:lnSpc>
                  <a:spcPts val="997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130402"/>
            <a:ext cx="6937055" cy="10287000"/>
          </a:xfrm>
          <a:custGeom>
            <a:avLst/>
            <a:gdLst/>
            <a:ahLst/>
            <a:cxnLst/>
            <a:rect l="l" t="t" r="r" b="b"/>
            <a:pathLst>
              <a:path w="6937055" h="10287000">
                <a:moveTo>
                  <a:pt x="0" y="0"/>
                </a:moveTo>
                <a:lnTo>
                  <a:pt x="6937055" y="0"/>
                </a:lnTo>
                <a:lnTo>
                  <a:pt x="693705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7854048" y="1038225"/>
            <a:ext cx="9067037" cy="4600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20"/>
              </a:lnSpc>
            </a:pPr>
            <a:r>
              <a:rPr lang="en-US" sz="7600">
                <a:solidFill>
                  <a:srgbClr val="FFFFFF"/>
                </a:solidFill>
                <a:latin typeface="Segoe UI 1"/>
                <a:ea typeface="Segoe UI 1"/>
                <a:cs typeface="Segoe UI 1"/>
                <a:sym typeface="Segoe UI 1"/>
              </a:rPr>
              <a:t>Top Factors Influencing </a:t>
            </a:r>
          </a:p>
          <a:p>
            <a:pPr algn="ctr">
              <a:lnSpc>
                <a:spcPts val="9120"/>
              </a:lnSpc>
              <a:spcBef>
                <a:spcPct val="0"/>
              </a:spcBef>
            </a:pPr>
            <a:r>
              <a:rPr lang="en-US" sz="7600">
                <a:solidFill>
                  <a:srgbClr val="FFFFFF"/>
                </a:solidFill>
                <a:latin typeface="Segoe UI 1"/>
                <a:ea typeface="Segoe UI 1"/>
                <a:cs typeface="Segoe UI 1"/>
                <a:sym typeface="Segoe UI 1"/>
              </a:rPr>
              <a:t>Site Selection by Project Type </a:t>
            </a:r>
          </a:p>
        </p:txBody>
      </p:sp>
      <p:sp>
        <p:nvSpPr>
          <p:cNvPr id="7" name="AutoShape 7"/>
          <p:cNvSpPr/>
          <p:nvPr/>
        </p:nvSpPr>
        <p:spPr>
          <a:xfrm flipH="1" flipV="1">
            <a:off x="6937055" y="0"/>
            <a:ext cx="0" cy="10287000"/>
          </a:xfrm>
          <a:prstGeom prst="line">
            <a:avLst/>
          </a:prstGeom>
          <a:ln w="47625" cap="flat">
            <a:solidFill>
              <a:srgbClr val="2F3D5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12278091" y="7448550"/>
            <a:ext cx="2592328" cy="2244956"/>
            <a:chOff x="0" y="0"/>
            <a:chExt cx="6350000" cy="54991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4762500" y="0"/>
                  </a:moveTo>
                  <a:lnTo>
                    <a:pt x="1587500" y="0"/>
                  </a:lnTo>
                  <a:lnTo>
                    <a:pt x="0" y="2749550"/>
                  </a:lnTo>
                  <a:lnTo>
                    <a:pt x="1587500" y="5499100"/>
                  </a:lnTo>
                  <a:lnTo>
                    <a:pt x="4762500" y="5499100"/>
                  </a:lnTo>
                  <a:lnTo>
                    <a:pt x="6350000" y="2749550"/>
                  </a:lnTo>
                  <a:close/>
                </a:path>
              </a:pathLst>
            </a:custGeom>
            <a:solidFill>
              <a:srgbClr val="DBE1EA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6430347" y="5273902"/>
            <a:ext cx="2424200" cy="2083296"/>
            <a:chOff x="0" y="0"/>
            <a:chExt cx="812800" cy="6985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14300" y="-9525"/>
              <a:ext cx="584200" cy="708025"/>
            </a:xfrm>
            <a:prstGeom prst="rect">
              <a:avLst/>
            </a:prstGeom>
          </p:spPr>
          <p:txBody>
            <a:bodyPr lIns="19050" tIns="19050" rIns="19050" bIns="19050" rtlCol="0" anchor="ctr"/>
            <a:lstStyle/>
            <a:p>
              <a:pPr algn="ctr">
                <a:lnSpc>
                  <a:spcPts val="99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4384290" y="8682759"/>
            <a:ext cx="2536794" cy="2180058"/>
            <a:chOff x="0" y="0"/>
            <a:chExt cx="812800" cy="6985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0C2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14300" y="-9525"/>
              <a:ext cx="584200" cy="708025"/>
            </a:xfrm>
            <a:prstGeom prst="rect">
              <a:avLst/>
            </a:prstGeom>
          </p:spPr>
          <p:txBody>
            <a:bodyPr lIns="19050" tIns="19050" rIns="19050" bIns="19050" rtlCol="0" anchor="ctr"/>
            <a:lstStyle/>
            <a:p>
              <a:pPr algn="ctr">
                <a:lnSpc>
                  <a:spcPts val="99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4401358" y="6362572"/>
            <a:ext cx="2536794" cy="2180058"/>
            <a:chOff x="0" y="0"/>
            <a:chExt cx="812800" cy="6985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2673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14300" y="-9525"/>
              <a:ext cx="584200" cy="708025"/>
            </a:xfrm>
            <a:prstGeom prst="rect">
              <a:avLst/>
            </a:prstGeom>
          </p:spPr>
          <p:txBody>
            <a:bodyPr lIns="19050" tIns="19050" rIns="19050" bIns="19050" rtlCol="0" anchor="ctr"/>
            <a:lstStyle/>
            <a:p>
              <a:pPr algn="ctr">
                <a:lnSpc>
                  <a:spcPts val="99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6397740" y="9873374"/>
            <a:ext cx="2536794" cy="2180058"/>
            <a:chOff x="0" y="0"/>
            <a:chExt cx="812800" cy="6985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36A9D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14300" y="-9525"/>
              <a:ext cx="584200" cy="708025"/>
            </a:xfrm>
            <a:prstGeom prst="rect">
              <a:avLst/>
            </a:prstGeom>
          </p:spPr>
          <p:txBody>
            <a:bodyPr lIns="19050" tIns="19050" rIns="19050" bIns="19050" rtlCol="0" anchor="ctr"/>
            <a:lstStyle/>
            <a:p>
              <a:pPr algn="ctr">
                <a:lnSpc>
                  <a:spcPts val="99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6374049" y="7537472"/>
            <a:ext cx="2536794" cy="2180058"/>
            <a:chOff x="0" y="0"/>
            <a:chExt cx="812800" cy="6985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0547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14300" y="-9525"/>
              <a:ext cx="584200" cy="708025"/>
            </a:xfrm>
            <a:prstGeom prst="rect">
              <a:avLst/>
            </a:prstGeom>
          </p:spPr>
          <p:txBody>
            <a:bodyPr lIns="19050" tIns="19050" rIns="19050" bIns="19050" rtlCol="0" anchor="ctr"/>
            <a:lstStyle/>
            <a:p>
              <a:pPr algn="ctr">
                <a:lnSpc>
                  <a:spcPts val="99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2278091" y="9873374"/>
            <a:ext cx="2536794" cy="2180058"/>
            <a:chOff x="0" y="0"/>
            <a:chExt cx="812800" cy="6985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0547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14300" y="-9525"/>
              <a:ext cx="584200" cy="708025"/>
            </a:xfrm>
            <a:prstGeom prst="rect">
              <a:avLst/>
            </a:prstGeom>
          </p:spPr>
          <p:txBody>
            <a:bodyPr lIns="19050" tIns="19050" rIns="19050" bIns="19050" rtlCol="0" anchor="ctr"/>
            <a:lstStyle/>
            <a:p>
              <a:pPr algn="ctr">
                <a:lnSpc>
                  <a:spcPts val="99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0286813" y="8682759"/>
            <a:ext cx="2536794" cy="2180058"/>
            <a:chOff x="0" y="0"/>
            <a:chExt cx="812800" cy="6985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36A9D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114300" y="-9525"/>
              <a:ext cx="584200" cy="708025"/>
            </a:xfrm>
            <a:prstGeom prst="rect">
              <a:avLst/>
            </a:prstGeom>
          </p:spPr>
          <p:txBody>
            <a:bodyPr lIns="19050" tIns="19050" rIns="19050" bIns="19050" rtlCol="0" anchor="ctr"/>
            <a:lstStyle/>
            <a:p>
              <a:pPr algn="ctr">
                <a:lnSpc>
                  <a:spcPts val="99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8247115" y="7448550"/>
            <a:ext cx="2592328" cy="2244956"/>
            <a:chOff x="0" y="0"/>
            <a:chExt cx="6350000" cy="54991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4762500" y="0"/>
                  </a:moveTo>
                  <a:lnTo>
                    <a:pt x="1587500" y="0"/>
                  </a:lnTo>
                  <a:lnTo>
                    <a:pt x="0" y="2749550"/>
                  </a:lnTo>
                  <a:lnTo>
                    <a:pt x="1587500" y="5499100"/>
                  </a:lnTo>
                  <a:lnTo>
                    <a:pt x="4762500" y="5499100"/>
                  </a:lnTo>
                  <a:lnTo>
                    <a:pt x="6350000" y="2749550"/>
                  </a:lnTo>
                  <a:close/>
                </a:path>
              </a:pathLst>
            </a:custGeom>
            <a:solidFill>
              <a:srgbClr val="2F3D53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8302649" y="9873374"/>
            <a:ext cx="2536794" cy="2180058"/>
            <a:chOff x="0" y="0"/>
            <a:chExt cx="812800" cy="6985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0547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114300" y="-9525"/>
              <a:ext cx="584200" cy="708025"/>
            </a:xfrm>
            <a:prstGeom prst="rect">
              <a:avLst/>
            </a:prstGeom>
          </p:spPr>
          <p:txBody>
            <a:bodyPr lIns="19050" tIns="19050" rIns="19050" bIns="19050" rtlCol="0" anchor="ctr"/>
            <a:lstStyle/>
            <a:p>
              <a:pPr algn="ctr">
                <a:lnSpc>
                  <a:spcPts val="997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4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789232"/>
            <a:ext cx="18471793" cy="4497768"/>
            <a:chOff x="0" y="0"/>
            <a:chExt cx="4864999" cy="11845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64999" cy="1184597"/>
            </a:xfrm>
            <a:custGeom>
              <a:avLst/>
              <a:gdLst/>
              <a:ahLst/>
              <a:cxnLst/>
              <a:rect l="l" t="t" r="r" b="b"/>
              <a:pathLst>
                <a:path w="4864999" h="1184597">
                  <a:moveTo>
                    <a:pt x="0" y="0"/>
                  </a:moveTo>
                  <a:lnTo>
                    <a:pt x="4864999" y="0"/>
                  </a:lnTo>
                  <a:lnTo>
                    <a:pt x="4864999" y="1184597"/>
                  </a:lnTo>
                  <a:lnTo>
                    <a:pt x="0" y="11845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864999" cy="11845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02982" y="6437255"/>
            <a:ext cx="3201721" cy="3201721"/>
          </a:xfrm>
          <a:custGeom>
            <a:avLst/>
            <a:gdLst/>
            <a:ahLst/>
            <a:cxnLst/>
            <a:rect l="l" t="t" r="r" b="b"/>
            <a:pathLst>
              <a:path w="3201721" h="3201721">
                <a:moveTo>
                  <a:pt x="0" y="0"/>
                </a:moveTo>
                <a:lnTo>
                  <a:pt x="3201721" y="0"/>
                </a:lnTo>
                <a:lnTo>
                  <a:pt x="3201721" y="3201721"/>
                </a:lnTo>
                <a:lnTo>
                  <a:pt x="0" y="32017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>
            <a:off x="0" y="5789232"/>
            <a:ext cx="18288000" cy="0"/>
          </a:xfrm>
          <a:prstGeom prst="line">
            <a:avLst/>
          </a:prstGeom>
          <a:ln w="47625" cap="flat">
            <a:solidFill>
              <a:srgbClr val="F8962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028700" y="914400"/>
            <a:ext cx="13757722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FFFFFF"/>
                </a:solidFill>
                <a:latin typeface="Segoe UI 1"/>
                <a:ea typeface="Segoe UI 1"/>
                <a:cs typeface="Segoe UI 1"/>
                <a:sym typeface="Segoe UI 1"/>
              </a:rPr>
              <a:t>READY TO GO SITES ARE CRITICAL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2506191"/>
            <a:ext cx="16230600" cy="2324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  <a:spcBef>
                <a:spcPct val="0"/>
              </a:spcBef>
            </a:pPr>
            <a:r>
              <a:rPr lang="en-US" sz="6000">
                <a:solidFill>
                  <a:srgbClr val="FFFFFF"/>
                </a:solidFill>
                <a:latin typeface="Segoe UI 2"/>
                <a:ea typeface="Segoe UI 2"/>
                <a:cs typeface="Segoe UI 2"/>
                <a:sym typeface="Segoe UI 2"/>
              </a:rPr>
              <a:t>Ready-to-go sites, buildings and faster permitting are also top reasons for companies relocating to other states.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30348" y="7572237"/>
            <a:ext cx="10344846" cy="185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  <a:spcBef>
                <a:spcPct val="0"/>
              </a:spcBef>
            </a:pPr>
            <a:r>
              <a:rPr lang="en-US" sz="3600">
                <a:solidFill>
                  <a:srgbClr val="2F3D53"/>
                </a:solidFill>
                <a:latin typeface="Segoe UI 2"/>
                <a:ea typeface="Segoe UI 2"/>
                <a:cs typeface="Segoe UI 2"/>
                <a:sym typeface="Segoe UI 2"/>
              </a:rPr>
              <a:t>of Guild members strongly agree that for industrial projects, the availability of development-ready sites with sufficient infrastructure capacity is the top location driver in 2024.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130348" y="6543865"/>
            <a:ext cx="11782564" cy="571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08"/>
              </a:lnSpc>
              <a:spcBef>
                <a:spcPct val="0"/>
              </a:spcBef>
            </a:pPr>
            <a:r>
              <a:rPr lang="en-US" sz="4308">
                <a:solidFill>
                  <a:srgbClr val="2F3D53"/>
                </a:solidFill>
                <a:latin typeface="Segoe UI 1"/>
                <a:ea typeface="Segoe UI 1"/>
                <a:cs typeface="Segoe UI 1"/>
                <a:sym typeface="Segoe UI 1"/>
              </a:rPr>
              <a:t>2024 State of Site Selection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4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239447" y="-214463"/>
            <a:ext cx="10048553" cy="10501463"/>
            <a:chOff x="0" y="0"/>
            <a:chExt cx="2646533" cy="27658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46532" cy="2765817"/>
            </a:xfrm>
            <a:custGeom>
              <a:avLst/>
              <a:gdLst/>
              <a:ahLst/>
              <a:cxnLst/>
              <a:rect l="l" t="t" r="r" b="b"/>
              <a:pathLst>
                <a:path w="2646532" h="2765817">
                  <a:moveTo>
                    <a:pt x="0" y="0"/>
                  </a:moveTo>
                  <a:lnTo>
                    <a:pt x="2646532" y="0"/>
                  </a:lnTo>
                  <a:lnTo>
                    <a:pt x="2646532" y="2765817"/>
                  </a:lnTo>
                  <a:lnTo>
                    <a:pt x="0" y="27658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2646533" cy="27658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9144000" y="1390034"/>
            <a:ext cx="1736777" cy="1647767"/>
          </a:xfrm>
          <a:custGeom>
            <a:avLst/>
            <a:gdLst/>
            <a:ahLst/>
            <a:cxnLst/>
            <a:rect l="l" t="t" r="r" b="b"/>
            <a:pathLst>
              <a:path w="1736777" h="1647767">
                <a:moveTo>
                  <a:pt x="0" y="0"/>
                </a:moveTo>
                <a:lnTo>
                  <a:pt x="1736777" y="0"/>
                </a:lnTo>
                <a:lnTo>
                  <a:pt x="1736777" y="1647767"/>
                </a:lnTo>
                <a:lnTo>
                  <a:pt x="0" y="16477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9144000" y="4502381"/>
            <a:ext cx="1736777" cy="1647767"/>
          </a:xfrm>
          <a:custGeom>
            <a:avLst/>
            <a:gdLst/>
            <a:ahLst/>
            <a:cxnLst/>
            <a:rect l="l" t="t" r="r" b="b"/>
            <a:pathLst>
              <a:path w="1736777" h="1647767">
                <a:moveTo>
                  <a:pt x="0" y="0"/>
                </a:moveTo>
                <a:lnTo>
                  <a:pt x="1736777" y="0"/>
                </a:lnTo>
                <a:lnTo>
                  <a:pt x="1736777" y="1647767"/>
                </a:lnTo>
                <a:lnTo>
                  <a:pt x="0" y="16477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9144000" y="7211628"/>
            <a:ext cx="1736777" cy="1647767"/>
          </a:xfrm>
          <a:custGeom>
            <a:avLst/>
            <a:gdLst/>
            <a:ahLst/>
            <a:cxnLst/>
            <a:rect l="l" t="t" r="r" b="b"/>
            <a:pathLst>
              <a:path w="1736777" h="1647767">
                <a:moveTo>
                  <a:pt x="0" y="0"/>
                </a:moveTo>
                <a:lnTo>
                  <a:pt x="1736777" y="0"/>
                </a:lnTo>
                <a:lnTo>
                  <a:pt x="1736777" y="1647767"/>
                </a:lnTo>
                <a:lnTo>
                  <a:pt x="0" y="16477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191242" y="1573809"/>
            <a:ext cx="5884891" cy="3286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640"/>
              </a:lnSpc>
            </a:pPr>
            <a:r>
              <a:rPr lang="en-US" sz="7200" b="1">
                <a:solidFill>
                  <a:srgbClr val="FFFFFF"/>
                </a:solidFill>
                <a:latin typeface="Segoe UI 1"/>
                <a:ea typeface="Segoe UI 1"/>
                <a:cs typeface="Segoe UI 1"/>
                <a:sym typeface="Segoe UI 1"/>
              </a:rPr>
              <a:t>SITE SELECTORS AGREE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37868" y="6121573"/>
            <a:ext cx="5391638" cy="2345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80"/>
              </a:lnSpc>
            </a:pPr>
            <a:r>
              <a:rPr lang="en-US" sz="3600">
                <a:solidFill>
                  <a:srgbClr val="FFFFFF"/>
                </a:solidFill>
                <a:latin typeface="Segoe UI 3"/>
                <a:ea typeface="Segoe UI 3"/>
                <a:cs typeface="Segoe UI 3"/>
                <a:sym typeface="Segoe UI 3"/>
              </a:rPr>
              <a:t>Lead times on transformers and other critical electrical equipment are ranging from 24 to 30 months.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152750" y="1554759"/>
            <a:ext cx="6587916" cy="1812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39"/>
              </a:lnSpc>
            </a:pPr>
            <a:r>
              <a:rPr lang="en-US" sz="2799">
                <a:solidFill>
                  <a:srgbClr val="2F3D53"/>
                </a:solidFill>
                <a:latin typeface="Segoe UI 2"/>
                <a:ea typeface="Segoe UI 2"/>
                <a:cs typeface="Segoe UI 2"/>
                <a:sym typeface="Segoe UI 2"/>
              </a:rPr>
              <a:t>The hyperactivity in industries such as electric vehicles, semiconductors, clean energy, and metals has severely depleted the inventory of quality mega sites.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152750" y="4681500"/>
            <a:ext cx="6341290" cy="1355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39"/>
              </a:lnSpc>
            </a:pPr>
            <a:r>
              <a:rPr lang="en-US" sz="2799">
                <a:solidFill>
                  <a:srgbClr val="2F3D53"/>
                </a:solidFill>
                <a:latin typeface="Segoe UI 2"/>
                <a:ea typeface="Segoe UI 2"/>
                <a:cs typeface="Segoe UI 2"/>
                <a:sym typeface="Segoe UI 2"/>
              </a:rPr>
              <a:t>Most of what is left would require lengthy and costly improvements for a large-scale user to become operational.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152750" y="7504305"/>
            <a:ext cx="6341290" cy="1355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39"/>
              </a:lnSpc>
            </a:pPr>
            <a:r>
              <a:rPr lang="en-US" sz="2799">
                <a:solidFill>
                  <a:srgbClr val="2F3D53"/>
                </a:solidFill>
                <a:latin typeface="Segoe UI 2"/>
                <a:ea typeface="Segoe UI 2"/>
                <a:cs typeface="Segoe UI 2"/>
                <a:sym typeface="Segoe UI 2"/>
              </a:rPr>
              <a:t>This pushes large industrial projects to explore water treatment, recycling, and reuse on-site.</a:t>
            </a:r>
          </a:p>
        </p:txBody>
      </p:sp>
      <p:sp>
        <p:nvSpPr>
          <p:cNvPr id="13" name="AutoShape 13"/>
          <p:cNvSpPr/>
          <p:nvPr/>
        </p:nvSpPr>
        <p:spPr>
          <a:xfrm>
            <a:off x="895901" y="5387620"/>
            <a:ext cx="6492240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4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3232" y="721177"/>
            <a:ext cx="20129027" cy="1085915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771274" y="2733752"/>
            <a:ext cx="2507366" cy="1576350"/>
            <a:chOff x="0" y="0"/>
            <a:chExt cx="660376" cy="4151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0376" cy="415170"/>
            </a:xfrm>
            <a:custGeom>
              <a:avLst/>
              <a:gdLst/>
              <a:ahLst/>
              <a:cxnLst/>
              <a:rect l="l" t="t" r="r" b="b"/>
              <a:pathLst>
                <a:path w="660376" h="415170">
                  <a:moveTo>
                    <a:pt x="0" y="0"/>
                  </a:moveTo>
                  <a:lnTo>
                    <a:pt x="660376" y="0"/>
                  </a:lnTo>
                  <a:lnTo>
                    <a:pt x="660376" y="415170"/>
                  </a:lnTo>
                  <a:lnTo>
                    <a:pt x="0" y="415170"/>
                  </a:lnTo>
                  <a:close/>
                </a:path>
              </a:pathLst>
            </a:custGeom>
            <a:solidFill>
              <a:srgbClr val="F2673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660376" cy="4151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r>
                <a:rPr lang="en-US" sz="1800">
                  <a:solidFill>
                    <a:srgbClr val="FFFFFF"/>
                  </a:solidFill>
                  <a:latin typeface="Segoe UI 1"/>
                  <a:ea typeface="Segoe UI 1"/>
                  <a:cs typeface="Segoe UI 1"/>
                  <a:sym typeface="Segoe UI 1"/>
                </a:rPr>
                <a:t>With minimal population growth, this figure popped after the delivery of the Amazon facility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110461" y="571500"/>
            <a:ext cx="15414047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  <a:spcBef>
                <a:spcPct val="0"/>
              </a:spcBef>
            </a:pPr>
            <a:r>
              <a:rPr lang="en-US" sz="6000">
                <a:solidFill>
                  <a:srgbClr val="FFFFFF"/>
                </a:solidFill>
                <a:latin typeface="Segoe UI 1"/>
                <a:ea typeface="Segoe UI 1"/>
                <a:cs typeface="Segoe UI 1"/>
                <a:sym typeface="Segoe UI 1"/>
              </a:rPr>
              <a:t>Per capita Sq. Ft. of Industrial Inventory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460704" y="4813232"/>
            <a:ext cx="1011682" cy="442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49"/>
              </a:lnSpc>
              <a:spcBef>
                <a:spcPct val="0"/>
              </a:spcBef>
            </a:pPr>
            <a:r>
              <a:rPr lang="en-US" sz="2958">
                <a:solidFill>
                  <a:srgbClr val="FFFFFF"/>
                </a:solidFill>
                <a:latin typeface="Segoe UI 1"/>
                <a:ea typeface="Segoe UI 1"/>
                <a:cs typeface="Segoe UI 1"/>
                <a:sym typeface="Segoe UI 1"/>
              </a:rPr>
              <a:t>89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456354" y="4591855"/>
            <a:ext cx="1021760" cy="442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49"/>
              </a:lnSpc>
              <a:spcBef>
                <a:spcPct val="0"/>
              </a:spcBef>
            </a:pPr>
            <a:r>
              <a:rPr lang="en-US" sz="2958">
                <a:solidFill>
                  <a:srgbClr val="FFFFFF"/>
                </a:solidFill>
                <a:latin typeface="Segoe UI 1"/>
                <a:ea typeface="Segoe UI 1"/>
                <a:cs typeface="Segoe UI 1"/>
                <a:sym typeface="Segoe UI 1"/>
              </a:rPr>
              <a:t>100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383897" y="4370478"/>
            <a:ext cx="1036228" cy="442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49"/>
              </a:lnSpc>
              <a:spcBef>
                <a:spcPct val="0"/>
              </a:spcBef>
            </a:pPr>
            <a:r>
              <a:rPr lang="en-US" sz="2958">
                <a:solidFill>
                  <a:srgbClr val="FFFFFF"/>
                </a:solidFill>
                <a:latin typeface="Segoe UI 1"/>
                <a:ea typeface="Segoe UI 1"/>
                <a:cs typeface="Segoe UI 1"/>
                <a:sym typeface="Segoe UI 1"/>
              </a:rPr>
              <a:t>116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12719" y="2873824"/>
            <a:ext cx="1166444" cy="442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49"/>
              </a:lnSpc>
              <a:spcBef>
                <a:spcPct val="0"/>
              </a:spcBef>
            </a:pPr>
            <a:r>
              <a:rPr lang="en-US" sz="2958">
                <a:solidFill>
                  <a:srgbClr val="FFFFFF"/>
                </a:solidFill>
                <a:latin typeface="Segoe UI 1"/>
                <a:ea typeface="Segoe UI 1"/>
                <a:cs typeface="Segoe UI 1"/>
                <a:sym typeface="Segoe UI 1"/>
              </a:rPr>
              <a:t>228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275347" y="4088725"/>
            <a:ext cx="1166444" cy="442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49"/>
              </a:lnSpc>
              <a:spcBef>
                <a:spcPct val="0"/>
              </a:spcBef>
            </a:pPr>
            <a:r>
              <a:rPr lang="en-US" sz="2958">
                <a:solidFill>
                  <a:srgbClr val="FFFFFF"/>
                </a:solidFill>
                <a:latin typeface="Segoe UI 1"/>
                <a:ea typeface="Segoe UI 1"/>
                <a:cs typeface="Segoe UI 1"/>
                <a:sym typeface="Segoe UI 1"/>
              </a:rPr>
              <a:t>150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441791" y="4149101"/>
            <a:ext cx="942107" cy="442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49"/>
              </a:lnSpc>
              <a:spcBef>
                <a:spcPct val="0"/>
              </a:spcBef>
            </a:pPr>
            <a:r>
              <a:rPr lang="en-US" sz="2958">
                <a:solidFill>
                  <a:srgbClr val="FFFFFF"/>
                </a:solidFill>
                <a:latin typeface="Segoe UI 1"/>
                <a:ea typeface="Segoe UI 1"/>
                <a:cs typeface="Segoe UI 1"/>
                <a:sym typeface="Segoe UI 1"/>
              </a:rPr>
              <a:t>140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420126" y="4591855"/>
            <a:ext cx="1036228" cy="442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49"/>
              </a:lnSpc>
              <a:spcBef>
                <a:spcPct val="0"/>
              </a:spcBef>
            </a:pPr>
            <a:r>
              <a:rPr lang="en-US" sz="2958">
                <a:solidFill>
                  <a:srgbClr val="FFFFFF"/>
                </a:solidFill>
                <a:latin typeface="Segoe UI 1"/>
                <a:ea typeface="Segoe UI 1"/>
                <a:cs typeface="Segoe UI 1"/>
                <a:sym typeface="Segoe UI 1"/>
              </a:rPr>
              <a:t>108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424475" y="4813232"/>
            <a:ext cx="1036228" cy="442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49"/>
              </a:lnSpc>
              <a:spcBef>
                <a:spcPct val="0"/>
              </a:spcBef>
            </a:pPr>
            <a:r>
              <a:rPr lang="en-US" sz="2958">
                <a:solidFill>
                  <a:srgbClr val="FFFFFF"/>
                </a:solidFill>
                <a:latin typeface="Segoe UI 1"/>
                <a:ea typeface="Segoe UI 1"/>
                <a:cs typeface="Segoe UI 1"/>
                <a:sym typeface="Segoe UI 1"/>
              </a:rPr>
              <a:t>94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472386" y="4813232"/>
            <a:ext cx="1011682" cy="442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49"/>
              </a:lnSpc>
              <a:spcBef>
                <a:spcPct val="0"/>
              </a:spcBef>
            </a:pPr>
            <a:r>
              <a:rPr lang="en-US" sz="2958">
                <a:solidFill>
                  <a:srgbClr val="FFFFFF"/>
                </a:solidFill>
                <a:latin typeface="Segoe UI 1"/>
                <a:ea typeface="Segoe UI 1"/>
                <a:cs typeface="Segoe UI 1"/>
                <a:sym typeface="Segoe UI 1"/>
              </a:rPr>
              <a:t>87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484068" y="5149265"/>
            <a:ext cx="1011682" cy="442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49"/>
              </a:lnSpc>
              <a:spcBef>
                <a:spcPct val="0"/>
              </a:spcBef>
            </a:pPr>
            <a:r>
              <a:rPr lang="en-US" sz="2958">
                <a:solidFill>
                  <a:srgbClr val="FFFFFF"/>
                </a:solidFill>
                <a:latin typeface="Segoe UI 1"/>
                <a:ea typeface="Segoe UI 1"/>
                <a:cs typeface="Segoe UI 1"/>
                <a:sym typeface="Segoe UI 1"/>
              </a:rPr>
              <a:t>72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495751" y="5149265"/>
            <a:ext cx="1011682" cy="442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49"/>
              </a:lnSpc>
              <a:spcBef>
                <a:spcPct val="0"/>
              </a:spcBef>
            </a:pPr>
            <a:r>
              <a:rPr lang="en-US" sz="2958">
                <a:solidFill>
                  <a:srgbClr val="FFFFFF"/>
                </a:solidFill>
                <a:latin typeface="Segoe UI 1"/>
                <a:ea typeface="Segoe UI 1"/>
                <a:cs typeface="Segoe UI 1"/>
                <a:sym typeface="Segoe UI 1"/>
              </a:rPr>
              <a:t>71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507433" y="5149265"/>
            <a:ext cx="1011682" cy="442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49"/>
              </a:lnSpc>
              <a:spcBef>
                <a:spcPct val="0"/>
              </a:spcBef>
            </a:pPr>
            <a:r>
              <a:rPr lang="en-US" sz="2958">
                <a:solidFill>
                  <a:srgbClr val="FFFFFF"/>
                </a:solidFill>
                <a:latin typeface="Segoe UI 1"/>
                <a:ea typeface="Segoe UI 1"/>
                <a:cs typeface="Segoe UI 1"/>
                <a:sym typeface="Segoe UI 1"/>
              </a:rPr>
              <a:t>66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519116" y="5149265"/>
            <a:ext cx="1011682" cy="442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49"/>
              </a:lnSpc>
              <a:spcBef>
                <a:spcPct val="0"/>
              </a:spcBef>
            </a:pPr>
            <a:r>
              <a:rPr lang="en-US" sz="2958">
                <a:solidFill>
                  <a:srgbClr val="FFFFFF"/>
                </a:solidFill>
                <a:latin typeface="Segoe UI 1"/>
                <a:ea typeface="Segoe UI 1"/>
                <a:cs typeface="Segoe UI 1"/>
                <a:sym typeface="Segoe UI 1"/>
              </a:rPr>
              <a:t>66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528766" y="5255986"/>
            <a:ext cx="1011682" cy="442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49"/>
              </a:lnSpc>
              <a:spcBef>
                <a:spcPct val="0"/>
              </a:spcBef>
            </a:pPr>
            <a:r>
              <a:rPr lang="en-US" sz="2958">
                <a:solidFill>
                  <a:srgbClr val="FFFFFF"/>
                </a:solidFill>
                <a:latin typeface="Segoe UI 1"/>
                <a:ea typeface="Segoe UI 1"/>
                <a:cs typeface="Segoe UI 1"/>
                <a:sym typeface="Segoe UI 1"/>
              </a:rPr>
              <a:t>59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5540448" y="5370642"/>
            <a:ext cx="1011682" cy="442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49"/>
              </a:lnSpc>
              <a:spcBef>
                <a:spcPct val="0"/>
              </a:spcBef>
            </a:pPr>
            <a:r>
              <a:rPr lang="en-US" sz="2958">
                <a:solidFill>
                  <a:srgbClr val="FFFFFF"/>
                </a:solidFill>
                <a:latin typeface="Segoe UI 1"/>
                <a:ea typeface="Segoe UI 1"/>
                <a:cs typeface="Segoe UI 1"/>
                <a:sym typeface="Segoe UI 1"/>
              </a:rPr>
              <a:t>55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6552131" y="5477363"/>
            <a:ext cx="1011682" cy="442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49"/>
              </a:lnSpc>
              <a:spcBef>
                <a:spcPct val="0"/>
              </a:spcBef>
            </a:pPr>
            <a:r>
              <a:rPr lang="en-US" sz="2958">
                <a:solidFill>
                  <a:srgbClr val="FFFFFF"/>
                </a:solidFill>
                <a:latin typeface="Segoe UI 1"/>
                <a:ea typeface="Segoe UI 1"/>
                <a:cs typeface="Segoe UI 1"/>
                <a:sym typeface="Segoe UI 1"/>
              </a:rPr>
              <a:t>48</a:t>
            </a:r>
          </a:p>
        </p:txBody>
      </p:sp>
      <p:sp>
        <p:nvSpPr>
          <p:cNvPr id="23" name="AutoShape 23"/>
          <p:cNvSpPr/>
          <p:nvPr/>
        </p:nvSpPr>
        <p:spPr>
          <a:xfrm>
            <a:off x="14024957" y="4310102"/>
            <a:ext cx="0" cy="839163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4" name="Group 24"/>
          <p:cNvGrpSpPr/>
          <p:nvPr/>
        </p:nvGrpSpPr>
        <p:grpSpPr>
          <a:xfrm>
            <a:off x="13684400" y="5785638"/>
            <a:ext cx="768928" cy="946970"/>
            <a:chOff x="0" y="0"/>
            <a:chExt cx="202516" cy="249408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02516" cy="249408"/>
            </a:xfrm>
            <a:custGeom>
              <a:avLst/>
              <a:gdLst/>
              <a:ahLst/>
              <a:cxnLst/>
              <a:rect l="l" t="t" r="r" b="b"/>
              <a:pathLst>
                <a:path w="202516" h="249408">
                  <a:moveTo>
                    <a:pt x="0" y="0"/>
                  </a:moveTo>
                  <a:lnTo>
                    <a:pt x="202516" y="0"/>
                  </a:lnTo>
                  <a:lnTo>
                    <a:pt x="202516" y="249408"/>
                  </a:lnTo>
                  <a:lnTo>
                    <a:pt x="0" y="249408"/>
                  </a:lnTo>
                  <a:close/>
                </a:path>
              </a:pathLst>
            </a:custGeom>
            <a:solidFill>
              <a:srgbClr val="F2673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0"/>
              <a:ext cx="202516" cy="2494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4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8268" y="751628"/>
            <a:ext cx="19763611" cy="1045268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117712" y="4505998"/>
            <a:ext cx="738264" cy="2030455"/>
            <a:chOff x="0" y="0"/>
            <a:chExt cx="194440" cy="5347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4440" cy="534770"/>
            </a:xfrm>
            <a:custGeom>
              <a:avLst/>
              <a:gdLst/>
              <a:ahLst/>
              <a:cxnLst/>
              <a:rect l="l" t="t" r="r" b="b"/>
              <a:pathLst>
                <a:path w="194440" h="534770">
                  <a:moveTo>
                    <a:pt x="0" y="0"/>
                  </a:moveTo>
                  <a:lnTo>
                    <a:pt x="194440" y="0"/>
                  </a:lnTo>
                  <a:lnTo>
                    <a:pt x="194440" y="534770"/>
                  </a:lnTo>
                  <a:lnTo>
                    <a:pt x="0" y="534770"/>
                  </a:lnTo>
                  <a:close/>
                </a:path>
              </a:pathLst>
            </a:custGeom>
            <a:solidFill>
              <a:srgbClr val="F2673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194440" cy="5347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110461" y="571500"/>
            <a:ext cx="15414047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  <a:spcBef>
                <a:spcPct val="0"/>
              </a:spcBef>
            </a:pPr>
            <a:r>
              <a:rPr lang="en-US" sz="6000">
                <a:solidFill>
                  <a:srgbClr val="FFFFFF"/>
                </a:solidFill>
                <a:latin typeface="Segoe UI 1"/>
                <a:ea typeface="Segoe UI 1"/>
                <a:cs typeface="Segoe UI 1"/>
                <a:sym typeface="Segoe UI 1"/>
              </a:rPr>
              <a:t>Price per Square Foot - Industrial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876501" y="4212669"/>
            <a:ext cx="1011682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  <a:spcBef>
                <a:spcPct val="0"/>
              </a:spcBef>
            </a:pPr>
            <a:r>
              <a:rPr lang="en-US" sz="1800">
                <a:solidFill>
                  <a:srgbClr val="FFFFFF"/>
                </a:solidFill>
                <a:latin typeface="Segoe UI 1"/>
                <a:ea typeface="Segoe UI 1"/>
                <a:cs typeface="Segoe UI 1"/>
                <a:sym typeface="Segoe UI 1"/>
              </a:rPr>
              <a:t>$10.84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985458" y="4212669"/>
            <a:ext cx="881393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  <a:spcBef>
                <a:spcPct val="0"/>
              </a:spcBef>
            </a:pPr>
            <a:r>
              <a:rPr lang="en-US" sz="1800">
                <a:solidFill>
                  <a:srgbClr val="FFFFFF"/>
                </a:solidFill>
                <a:latin typeface="Segoe UI 1"/>
                <a:ea typeface="Segoe UI 1"/>
                <a:cs typeface="Segoe UI 1"/>
                <a:sym typeface="Segoe UI 1"/>
              </a:rPr>
              <a:t>$10.96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977679" y="4105948"/>
            <a:ext cx="1036228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  <a:spcBef>
                <a:spcPct val="0"/>
              </a:spcBef>
            </a:pPr>
            <a:r>
              <a:rPr lang="en-US" sz="1800">
                <a:solidFill>
                  <a:srgbClr val="FFFFFF"/>
                </a:solidFill>
                <a:latin typeface="Segoe UI 1"/>
                <a:ea typeface="Segoe UI 1"/>
                <a:cs typeface="Segoe UI 1"/>
                <a:sym typeface="Segoe UI 1"/>
              </a:rPr>
              <a:t>$11.79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063366" y="3663194"/>
            <a:ext cx="1166444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  <a:spcBef>
                <a:spcPct val="0"/>
              </a:spcBef>
            </a:pPr>
            <a:r>
              <a:rPr lang="en-US" sz="1800">
                <a:solidFill>
                  <a:srgbClr val="FFFFFF"/>
                </a:solidFill>
                <a:latin typeface="Segoe UI 1"/>
                <a:ea typeface="Segoe UI 1"/>
                <a:cs typeface="Segoe UI 1"/>
                <a:sym typeface="Segoe UI 1"/>
              </a:rPr>
              <a:t>$14.22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036615" y="3796544"/>
            <a:ext cx="1166444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  <a:spcBef>
                <a:spcPct val="0"/>
              </a:spcBef>
            </a:pPr>
            <a:r>
              <a:rPr lang="en-US" sz="1800">
                <a:solidFill>
                  <a:srgbClr val="FFFFFF"/>
                </a:solidFill>
                <a:latin typeface="Segoe UI 1"/>
                <a:ea typeface="Segoe UI 1"/>
                <a:cs typeface="Segoe UI 1"/>
                <a:sym typeface="Segoe UI 1"/>
              </a:rPr>
              <a:t>$13.67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989866" y="4063244"/>
            <a:ext cx="1064761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  <a:spcBef>
                <a:spcPct val="0"/>
              </a:spcBef>
            </a:pPr>
            <a:r>
              <a:rPr lang="en-US" sz="1800">
                <a:solidFill>
                  <a:srgbClr val="FFFFFF"/>
                </a:solidFill>
                <a:latin typeface="Segoe UI 1"/>
                <a:ea typeface="Segoe UI 1"/>
                <a:cs typeface="Segoe UI 1"/>
                <a:sym typeface="Segoe UI 1"/>
              </a:rPr>
              <a:t>$12.34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922651" y="4206119"/>
            <a:ext cx="1036228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  <a:spcBef>
                <a:spcPct val="0"/>
              </a:spcBef>
            </a:pPr>
            <a:r>
              <a:rPr lang="en-US" sz="1800">
                <a:solidFill>
                  <a:srgbClr val="FFFFFF"/>
                </a:solidFill>
                <a:latin typeface="Segoe UI 1"/>
                <a:ea typeface="Segoe UI 1"/>
                <a:cs typeface="Segoe UI 1"/>
                <a:sym typeface="Segoe UI 1"/>
              </a:rPr>
              <a:t>$11.41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934925" y="4212669"/>
            <a:ext cx="977213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  <a:spcBef>
                <a:spcPct val="0"/>
              </a:spcBef>
            </a:pPr>
            <a:r>
              <a:rPr lang="en-US" sz="1800">
                <a:solidFill>
                  <a:srgbClr val="FFFFFF"/>
                </a:solidFill>
                <a:latin typeface="Segoe UI 1"/>
                <a:ea typeface="Segoe UI 1"/>
                <a:cs typeface="Segoe UI 1"/>
                <a:sym typeface="Segoe UI 1"/>
              </a:rPr>
              <a:t>$10.90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883688" y="4206119"/>
            <a:ext cx="1011682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  <a:spcBef>
                <a:spcPct val="0"/>
              </a:spcBef>
            </a:pPr>
            <a:r>
              <a:rPr lang="en-US" sz="1800">
                <a:solidFill>
                  <a:srgbClr val="FFFFFF"/>
                </a:solidFill>
                <a:latin typeface="Segoe UI 1"/>
                <a:ea typeface="Segoe UI 1"/>
                <a:cs typeface="Segoe UI 1"/>
                <a:sym typeface="Segoe UI 1"/>
              </a:rPr>
              <a:t>$10.70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859733" y="4372648"/>
            <a:ext cx="1011682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  <a:spcBef>
                <a:spcPct val="0"/>
              </a:spcBef>
            </a:pPr>
            <a:r>
              <a:rPr lang="en-US" sz="1800">
                <a:solidFill>
                  <a:srgbClr val="FFFFFF"/>
                </a:solidFill>
                <a:latin typeface="Segoe UI 1"/>
                <a:ea typeface="Segoe UI 1"/>
                <a:cs typeface="Segoe UI 1"/>
                <a:sym typeface="Segoe UI 1"/>
              </a:rPr>
              <a:t>$10.43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758230" y="4479369"/>
            <a:ext cx="1011682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  <a:spcBef>
                <a:spcPct val="0"/>
              </a:spcBef>
            </a:pPr>
            <a:r>
              <a:rPr lang="en-US" sz="1800">
                <a:solidFill>
                  <a:srgbClr val="FFFFFF"/>
                </a:solidFill>
                <a:latin typeface="Segoe UI 1"/>
                <a:ea typeface="Segoe UI 1"/>
                <a:cs typeface="Segoe UI 1"/>
                <a:sym typeface="Segoe UI 1"/>
              </a:rPr>
              <a:t>$9.76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769912" y="4612719"/>
            <a:ext cx="1011682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  <a:spcBef>
                <a:spcPct val="0"/>
              </a:spcBef>
            </a:pPr>
            <a:r>
              <a:rPr lang="en-US" sz="1800">
                <a:solidFill>
                  <a:srgbClr val="FFFFFF"/>
                </a:solidFill>
                <a:latin typeface="Segoe UI 1"/>
                <a:ea typeface="Segoe UI 1"/>
                <a:cs typeface="Segoe UI 1"/>
                <a:sym typeface="Segoe UI 1"/>
              </a:rPr>
              <a:t>$9.19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781595" y="4639348"/>
            <a:ext cx="1011682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  <a:spcBef>
                <a:spcPct val="0"/>
              </a:spcBef>
            </a:pPr>
            <a:r>
              <a:rPr lang="en-US" sz="1800">
                <a:solidFill>
                  <a:srgbClr val="FFFFFF"/>
                </a:solidFill>
                <a:latin typeface="Segoe UI 1"/>
                <a:ea typeface="Segoe UI 1"/>
                <a:cs typeface="Segoe UI 1"/>
                <a:sym typeface="Segoe UI 1"/>
              </a:rPr>
              <a:t>$8.89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699254" y="4639348"/>
            <a:ext cx="1011682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  <a:spcBef>
                <a:spcPct val="0"/>
              </a:spcBef>
            </a:pPr>
            <a:r>
              <a:rPr lang="en-US" sz="1800">
                <a:solidFill>
                  <a:srgbClr val="FFFFFF"/>
                </a:solidFill>
                <a:latin typeface="Segoe UI 1"/>
                <a:ea typeface="Segoe UI 1"/>
                <a:cs typeface="Segoe UI 1"/>
                <a:sym typeface="Segoe UI 1"/>
              </a:rPr>
              <a:t>$8.29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5710936" y="4639348"/>
            <a:ext cx="1011682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  <a:spcBef>
                <a:spcPct val="0"/>
              </a:spcBef>
            </a:pPr>
            <a:r>
              <a:rPr lang="en-US" sz="1800">
                <a:solidFill>
                  <a:srgbClr val="FFFFFF"/>
                </a:solidFill>
                <a:latin typeface="Segoe UI 1"/>
                <a:ea typeface="Segoe UI 1"/>
                <a:cs typeface="Segoe UI 1"/>
                <a:sym typeface="Segoe UI 1"/>
              </a:rPr>
              <a:t>$8.22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6630628" y="4906048"/>
            <a:ext cx="1011682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  <a:spcBef>
                <a:spcPct val="0"/>
              </a:spcBef>
            </a:pPr>
            <a:r>
              <a:rPr lang="en-US" sz="1800">
                <a:solidFill>
                  <a:srgbClr val="FFFFFF"/>
                </a:solidFill>
                <a:latin typeface="Segoe UI 1"/>
                <a:ea typeface="Segoe UI 1"/>
                <a:cs typeface="Segoe UI 1"/>
                <a:sym typeface="Segoe UI 1"/>
              </a:rPr>
              <a:t>$6.95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10461" y="1684221"/>
            <a:ext cx="15414047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799">
                <a:solidFill>
                  <a:srgbClr val="FFFFFF"/>
                </a:solidFill>
                <a:latin typeface="Segoe UI 1"/>
                <a:ea typeface="Segoe UI 1"/>
                <a:cs typeface="Segoe UI 1"/>
                <a:sym typeface="Segoe UI 1"/>
              </a:rPr>
              <a:t>YTD Q3 2024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4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16123237" y="8994594"/>
            <a:ext cx="2536794" cy="2180058"/>
            <a:chOff x="0" y="0"/>
            <a:chExt cx="812800" cy="698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2673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14300" y="-9525"/>
              <a:ext cx="584200" cy="708025"/>
            </a:xfrm>
            <a:prstGeom prst="rect">
              <a:avLst/>
            </a:prstGeom>
          </p:spPr>
          <p:txBody>
            <a:bodyPr lIns="19050" tIns="19050" rIns="19050" bIns="19050" rtlCol="0" anchor="ctr"/>
            <a:lstStyle/>
            <a:p>
              <a:pPr algn="ctr">
                <a:lnSpc>
                  <a:spcPts val="99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17213266" y="6969904"/>
            <a:ext cx="2536794" cy="2180058"/>
            <a:chOff x="0" y="0"/>
            <a:chExt cx="812800" cy="6985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0C2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14300" y="-9525"/>
              <a:ext cx="584200" cy="708025"/>
            </a:xfrm>
            <a:prstGeom prst="rect">
              <a:avLst/>
            </a:prstGeom>
          </p:spPr>
          <p:txBody>
            <a:bodyPr lIns="19050" tIns="19050" rIns="19050" bIns="19050" rtlCol="0" anchor="ctr"/>
            <a:lstStyle/>
            <a:p>
              <a:pPr algn="ctr">
                <a:lnSpc>
                  <a:spcPts val="99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5400000">
            <a:off x="13816568" y="8994594"/>
            <a:ext cx="2536794" cy="2180058"/>
            <a:chOff x="0" y="0"/>
            <a:chExt cx="812800" cy="6985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14300" y="-9525"/>
              <a:ext cx="584200" cy="708025"/>
            </a:xfrm>
            <a:prstGeom prst="rect">
              <a:avLst/>
            </a:prstGeom>
          </p:spPr>
          <p:txBody>
            <a:bodyPr lIns="19050" tIns="19050" rIns="19050" bIns="19050" rtlCol="0" anchor="ctr"/>
            <a:lstStyle/>
            <a:p>
              <a:pPr algn="ctr">
                <a:lnSpc>
                  <a:spcPts val="99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5400000">
            <a:off x="14969903" y="6969904"/>
            <a:ext cx="2536794" cy="2180058"/>
            <a:chOff x="0" y="0"/>
            <a:chExt cx="812800" cy="6985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2CAAE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14300" y="-9525"/>
              <a:ext cx="584200" cy="708025"/>
            </a:xfrm>
            <a:prstGeom prst="rect">
              <a:avLst/>
            </a:prstGeom>
          </p:spPr>
          <p:txBody>
            <a:bodyPr lIns="19050" tIns="19050" rIns="19050" bIns="19050" rtlCol="0" anchor="ctr"/>
            <a:lstStyle/>
            <a:p>
              <a:pPr algn="ctr">
                <a:lnSpc>
                  <a:spcPts val="99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5400000">
            <a:off x="16123237" y="5014030"/>
            <a:ext cx="2536794" cy="2180058"/>
            <a:chOff x="0" y="0"/>
            <a:chExt cx="812800" cy="6985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0547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4300" y="-9525"/>
              <a:ext cx="584200" cy="708025"/>
            </a:xfrm>
            <a:prstGeom prst="rect">
              <a:avLst/>
            </a:prstGeom>
          </p:spPr>
          <p:txBody>
            <a:bodyPr lIns="19050" tIns="19050" rIns="19050" bIns="19050" rtlCol="0" anchor="ctr"/>
            <a:lstStyle/>
            <a:p>
              <a:pPr algn="ctr">
                <a:lnSpc>
                  <a:spcPts val="997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Freeform 17" descr="Logo  Description automatically generated"/>
          <p:cNvSpPr/>
          <p:nvPr/>
        </p:nvSpPr>
        <p:spPr>
          <a:xfrm>
            <a:off x="9105900" y="384222"/>
            <a:ext cx="9669471" cy="9518556"/>
          </a:xfrm>
          <a:custGeom>
            <a:avLst/>
            <a:gdLst/>
            <a:ahLst/>
            <a:cxnLst/>
            <a:rect l="l" t="t" r="r" b="b"/>
            <a:pathLst>
              <a:path w="9669471" h="9518556">
                <a:moveTo>
                  <a:pt x="0" y="0"/>
                </a:moveTo>
                <a:lnTo>
                  <a:pt x="9669471" y="0"/>
                </a:lnTo>
                <a:lnTo>
                  <a:pt x="9669471" y="9518556"/>
                </a:lnTo>
                <a:lnTo>
                  <a:pt x="0" y="95185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805463" y="1744439"/>
            <a:ext cx="16453837" cy="7904826"/>
          </a:xfrm>
          <a:custGeom>
            <a:avLst/>
            <a:gdLst/>
            <a:ahLst/>
            <a:cxnLst/>
            <a:rect l="l" t="t" r="r" b="b"/>
            <a:pathLst>
              <a:path w="16453837" h="7904826">
                <a:moveTo>
                  <a:pt x="0" y="0"/>
                </a:moveTo>
                <a:lnTo>
                  <a:pt x="16453837" y="0"/>
                </a:lnTo>
                <a:lnTo>
                  <a:pt x="16453837" y="7904826"/>
                </a:lnTo>
                <a:lnTo>
                  <a:pt x="0" y="79048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662" r="-2105" b="-210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865707" y="604838"/>
            <a:ext cx="11451951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>
                <a:solidFill>
                  <a:srgbClr val="FFFFFF"/>
                </a:solidFill>
                <a:latin typeface="Segoe UI 1"/>
                <a:ea typeface="Segoe UI 1"/>
                <a:cs typeface="Segoe UI 1"/>
                <a:sym typeface="Segoe UI 1"/>
              </a:rPr>
              <a:t>Max/Mins of Key Site Criteria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1407</Words>
  <Application>Microsoft Office PowerPoint</Application>
  <PresentationFormat>Custom</PresentationFormat>
  <Paragraphs>231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Segoe UI 2</vt:lpstr>
      <vt:lpstr>Canva Sans Bold</vt:lpstr>
      <vt:lpstr>Canva Sans</vt:lpstr>
      <vt:lpstr>Proxima Nova Heavy</vt:lpstr>
      <vt:lpstr>Segoe UI 3</vt:lpstr>
      <vt:lpstr>Arial</vt:lpstr>
      <vt:lpstr>Segoe UI 1</vt:lpstr>
      <vt:lpstr>Calibri</vt:lpstr>
      <vt:lpstr>Proxima Nova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9.20.24 ULI Update</dc:title>
  <cp:lastModifiedBy>Danielle Casey</cp:lastModifiedBy>
  <cp:revision>1</cp:revision>
  <dcterms:created xsi:type="dcterms:W3CDTF">2006-08-16T00:00:00Z</dcterms:created>
  <dcterms:modified xsi:type="dcterms:W3CDTF">2024-09-19T23:12:48Z</dcterms:modified>
  <dc:identifier>DAGRPg5me48</dc:identifier>
</cp:coreProperties>
</file>