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4"/>
  </p:sldMasterIdLst>
  <p:notesMasterIdLst>
    <p:notesMasterId r:id="rId19"/>
  </p:notesMasterIdLst>
  <p:handoutMasterIdLst>
    <p:handoutMasterId r:id="rId20"/>
  </p:handoutMasterIdLst>
  <p:sldIdLst>
    <p:sldId id="256" r:id="rId5"/>
    <p:sldId id="323" r:id="rId6"/>
    <p:sldId id="333" r:id="rId7"/>
    <p:sldId id="347" r:id="rId8"/>
    <p:sldId id="348" r:id="rId9"/>
    <p:sldId id="324" r:id="rId10"/>
    <p:sldId id="350" r:id="rId11"/>
    <p:sldId id="349" r:id="rId12"/>
    <p:sldId id="331" r:id="rId13"/>
    <p:sldId id="325" r:id="rId14"/>
    <p:sldId id="326" r:id="rId15"/>
    <p:sldId id="346" r:id="rId16"/>
    <p:sldId id="341" r:id="rId17"/>
    <p:sldId id="322" r:id="rId18"/>
  </p:sldIdLst>
  <p:sldSz cx="12188825"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8"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FECA"/>
    <a:srgbClr val="FF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706" autoAdjust="0"/>
  </p:normalViewPr>
  <p:slideViewPr>
    <p:cSldViewPr showGuides="1">
      <p:cViewPr varScale="1">
        <p:scale>
          <a:sx n="86" d="100"/>
          <a:sy n="86" d="100"/>
        </p:scale>
        <p:origin x="318" y="84"/>
      </p:cViewPr>
      <p:guideLst>
        <p:guide orient="horz" pos="2160"/>
        <p:guide pos="3839"/>
      </p:guideLst>
    </p:cSldViewPr>
  </p:slideViewPr>
  <p:notesTextViewPr>
    <p:cViewPr>
      <p:scale>
        <a:sx n="1" d="1"/>
        <a:sy n="1" d="1"/>
      </p:scale>
      <p:origin x="0" y="0"/>
    </p:cViewPr>
  </p:notesTextViewPr>
  <p:notesViewPr>
    <p:cSldViewPr showGuides="1">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dirty="0">
                <a:solidFill>
                  <a:schemeClr val="tx1"/>
                </a:solidFill>
              </a:rPr>
              <a:t>2024 General Fund and Other State Funds Appropriations</a:t>
            </a:r>
            <a:r>
              <a:rPr lang="en-US" b="1" dirty="0">
                <a:solidFill>
                  <a:schemeClr val="tx1"/>
                </a:solidFill>
              </a:rPr>
              <a:t> </a:t>
            </a:r>
          </a:p>
          <a:p>
            <a:pPr>
              <a:defRPr/>
            </a:pPr>
            <a:r>
              <a:rPr lang="en-US" sz="1600" b="0" dirty="0">
                <a:solidFill>
                  <a:schemeClr val="tx1"/>
                </a:solidFill>
              </a:rPr>
              <a:t>(in millions)</a:t>
            </a:r>
            <a:endParaRPr lang="en-US" b="0"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2024 General Fund and Other State Funds Appropriations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4E2-40BC-BBBA-209BB7231D3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4E2-40BC-BBBA-209BB7231D3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4E2-40BC-BBBA-209BB7231D3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4E2-40BC-BBBA-209BB7231D3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Statewide Framework</c:v>
                </c:pt>
                <c:pt idx="1">
                  <c:v>House</c:v>
                </c:pt>
                <c:pt idx="2">
                  <c:v>Senate</c:v>
                </c:pt>
                <c:pt idx="3">
                  <c:v>Governor</c:v>
                </c:pt>
              </c:strCache>
            </c:strRef>
          </c:cat>
          <c:val>
            <c:numRef>
              <c:f>Sheet1!$B$2:$B$5</c:f>
              <c:numCache>
                <c:formatCode>"$"#,##0.0</c:formatCode>
                <c:ptCount val="4"/>
                <c:pt idx="0">
                  <c:v>479.7</c:v>
                </c:pt>
                <c:pt idx="1">
                  <c:v>175.14</c:v>
                </c:pt>
                <c:pt idx="2">
                  <c:v>175</c:v>
                </c:pt>
                <c:pt idx="3">
                  <c:v>175</c:v>
                </c:pt>
              </c:numCache>
            </c:numRef>
          </c:val>
          <c:extLst>
            <c:ext xmlns:c16="http://schemas.microsoft.com/office/drawing/2014/chart" uri="{C3380CC4-5D6E-409C-BE32-E72D297353CC}">
              <c16:uniqueId val="{00000000-1C3F-410F-B286-7B37B549F177}"/>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9050">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ysClr val="windowText" lastClr="000000"/>
                </a:solidFill>
                <a:latin typeface="Arial" panose="020B0604020202020204" pitchFamily="34" charset="0"/>
                <a:ea typeface="+mn-ea"/>
                <a:cs typeface="+mn-cs"/>
              </a:defRPr>
            </a:pPr>
            <a:r>
              <a:rPr lang="en-US" sz="1600" b="1" baseline="0" dirty="0"/>
              <a:t>Large</a:t>
            </a:r>
            <a:r>
              <a:rPr lang="en-US" sz="1600" b="1" dirty="0"/>
              <a:t> Appropriation</a:t>
            </a:r>
            <a:r>
              <a:rPr lang="en-US" sz="1600" b="1" baseline="0" dirty="0"/>
              <a:t>s Packages Contribute to Growing Balances </a:t>
            </a:r>
          </a:p>
          <a:p>
            <a:pPr>
              <a:defRPr/>
            </a:pPr>
            <a:r>
              <a:rPr lang="en-US" sz="1000" b="0" baseline="0" dirty="0"/>
              <a:t>(in thousands)</a:t>
            </a:r>
            <a:endParaRPr lang="en-US" sz="1000" b="0" dirty="0"/>
          </a:p>
        </c:rich>
      </c:tx>
      <c:layout>
        <c:manualLayout>
          <c:xMode val="edge"/>
          <c:yMode val="edge"/>
          <c:x val="0.18192614081134595"/>
          <c:y val="3.2894736842105261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ysClr val="windowText" lastClr="000000"/>
              </a:solidFill>
              <a:latin typeface="Arial" panose="020B0604020202020204" pitchFamily="34" charset="0"/>
              <a:ea typeface="+mn-ea"/>
              <a:cs typeface="+mn-cs"/>
            </a:defRPr>
          </a:pPr>
          <a:endParaRPr lang="en-US"/>
        </a:p>
      </c:txPr>
    </c:title>
    <c:autoTitleDeleted val="0"/>
    <c:plotArea>
      <c:layout/>
      <c:barChart>
        <c:barDir val="col"/>
        <c:grouping val="stacked"/>
        <c:varyColors val="0"/>
        <c:ser>
          <c:idx val="0"/>
          <c:order val="0"/>
          <c:tx>
            <c:strRef>
              <c:f>Sheet1!$B$33</c:f>
              <c:strCache>
                <c:ptCount val="1"/>
                <c:pt idx="0">
                  <c:v>Balance</c:v>
                </c:pt>
              </c:strCache>
            </c:strRef>
          </c:tx>
          <c:spPr>
            <a:solidFill>
              <a:schemeClr val="accent2"/>
            </a:solidFill>
            <a:ln>
              <a:noFill/>
            </a:ln>
            <a:effectLst/>
          </c:spPr>
          <c:invertIfNegative val="0"/>
          <c:cat>
            <c:strRef>
              <c:f>Sheet1!$A$34:$A$38</c:f>
              <c:strCache>
                <c:ptCount val="5"/>
                <c:pt idx="0">
                  <c:v>2020</c:v>
                </c:pt>
                <c:pt idx="1">
                  <c:v>2021</c:v>
                </c:pt>
                <c:pt idx="2">
                  <c:v>2022</c:v>
                </c:pt>
                <c:pt idx="3">
                  <c:v>2023</c:v>
                </c:pt>
                <c:pt idx="4">
                  <c:v>2024</c:v>
                </c:pt>
              </c:strCache>
            </c:strRef>
          </c:cat>
          <c:val>
            <c:numRef>
              <c:f>Sheet1!$B$34:$B$38</c:f>
              <c:numCache>
                <c:formatCode>_("$"* #,##0_);_("$"* \(#,##0\);_("$"* "-"??_);_(@_)</c:formatCode>
                <c:ptCount val="5"/>
                <c:pt idx="0">
                  <c:v>76572</c:v>
                </c:pt>
                <c:pt idx="1">
                  <c:v>177425</c:v>
                </c:pt>
                <c:pt idx="2">
                  <c:v>713154</c:v>
                </c:pt>
                <c:pt idx="3">
                  <c:v>1100473</c:v>
                </c:pt>
                <c:pt idx="4">
                  <c:v>1607618</c:v>
                </c:pt>
              </c:numCache>
            </c:numRef>
          </c:val>
          <c:extLst>
            <c:ext xmlns:c16="http://schemas.microsoft.com/office/drawing/2014/chart" uri="{C3380CC4-5D6E-409C-BE32-E72D297353CC}">
              <c16:uniqueId val="{00000000-C3D8-4917-A297-CBB1FA844A0B}"/>
            </c:ext>
          </c:extLst>
        </c:ser>
        <c:ser>
          <c:idx val="1"/>
          <c:order val="1"/>
          <c:tx>
            <c:strRef>
              <c:f>Sheet1!$C$33</c:f>
              <c:strCache>
                <c:ptCount val="1"/>
                <c:pt idx="0">
                  <c:v>Project Expenditures</c:v>
                </c:pt>
              </c:strCache>
            </c:strRef>
          </c:tx>
          <c:spPr>
            <a:solidFill>
              <a:schemeClr val="accent1"/>
            </a:solidFill>
            <a:ln>
              <a:noFill/>
            </a:ln>
            <a:effectLst/>
          </c:spPr>
          <c:invertIfNegative val="0"/>
          <c:cat>
            <c:strRef>
              <c:f>Sheet1!$A$34:$A$38</c:f>
              <c:strCache>
                <c:ptCount val="5"/>
                <c:pt idx="0">
                  <c:v>2020</c:v>
                </c:pt>
                <c:pt idx="1">
                  <c:v>2021</c:v>
                </c:pt>
                <c:pt idx="2">
                  <c:v>2022</c:v>
                </c:pt>
                <c:pt idx="3">
                  <c:v>2023</c:v>
                </c:pt>
                <c:pt idx="4">
                  <c:v>2024</c:v>
                </c:pt>
              </c:strCache>
            </c:strRef>
          </c:cat>
          <c:val>
            <c:numRef>
              <c:f>Sheet1!$C$34:$C$38</c:f>
              <c:numCache>
                <c:formatCode>_("$"* #,##0_);_("$"* \(#,##0\);_("$"* "-"??_);_(@_)</c:formatCode>
                <c:ptCount val="5"/>
                <c:pt idx="0">
                  <c:v>479972</c:v>
                </c:pt>
                <c:pt idx="1">
                  <c:v>300497</c:v>
                </c:pt>
                <c:pt idx="2">
                  <c:v>418922</c:v>
                </c:pt>
                <c:pt idx="3">
                  <c:v>268459</c:v>
                </c:pt>
                <c:pt idx="4">
                  <c:v>1217</c:v>
                </c:pt>
              </c:numCache>
            </c:numRef>
          </c:val>
          <c:extLst>
            <c:ext xmlns:c16="http://schemas.microsoft.com/office/drawing/2014/chart" uri="{C3380CC4-5D6E-409C-BE32-E72D297353CC}">
              <c16:uniqueId val="{00000001-C3D8-4917-A297-CBB1FA844A0B}"/>
            </c:ext>
          </c:extLst>
        </c:ser>
        <c:dLbls>
          <c:showLegendKey val="0"/>
          <c:showVal val="0"/>
          <c:showCatName val="0"/>
          <c:showSerName val="0"/>
          <c:showPercent val="0"/>
          <c:showBubbleSize val="0"/>
        </c:dLbls>
        <c:gapWidth val="150"/>
        <c:overlap val="100"/>
        <c:axId val="1209370544"/>
        <c:axId val="1209351344"/>
      </c:barChart>
      <c:catAx>
        <c:axId val="120937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mn-cs"/>
              </a:defRPr>
            </a:pPr>
            <a:endParaRPr lang="en-US"/>
          </a:p>
        </c:txPr>
        <c:crossAx val="1209351344"/>
        <c:crosses val="autoZero"/>
        <c:auto val="1"/>
        <c:lblAlgn val="ctr"/>
        <c:lblOffset val="100"/>
        <c:noMultiLvlLbl val="0"/>
      </c:catAx>
      <c:valAx>
        <c:axId val="1209351344"/>
        <c:scaling>
          <c:orientation val="minMax"/>
          <c:max val="1600000"/>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mn-cs"/>
              </a:defRPr>
            </a:pPr>
            <a:endParaRPr lang="en-US"/>
          </a:p>
        </c:txPr>
        <c:crossAx val="1209370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mn-cs"/>
            </a:defRPr>
          </a:pPr>
          <a:endParaRPr lang="en-US"/>
        </a:p>
      </c:txPr>
    </c:legend>
    <c:plotVisOnly val="1"/>
    <c:dispBlanksAs val="gap"/>
    <c:showDLblsOverMax val="0"/>
  </c:chart>
  <c:spPr>
    <a:solidFill>
      <a:schemeClr val="bg1"/>
    </a:solidFill>
    <a:ln w="19050" cap="flat" cmpd="sng" algn="ctr">
      <a:solidFill>
        <a:schemeClr val="tx1"/>
      </a:solidFill>
      <a:round/>
    </a:ln>
    <a:effectLst/>
  </c:spPr>
  <c:txPr>
    <a:bodyPr/>
    <a:lstStyle/>
    <a:p>
      <a:pPr>
        <a:defRPr sz="900" baseline="0">
          <a:solidFill>
            <a:sysClr val="windowText" lastClr="000000"/>
          </a:solidFill>
          <a:latin typeface="Arial" panose="020B0604020202020204" pitchFamily="34" charset="0"/>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1" i="0" u="none" strike="noStrike" kern="1200" spc="0" baseline="0">
                <a:solidFill>
                  <a:sysClr val="windowText" lastClr="000000"/>
                </a:solidFill>
                <a:latin typeface="Arial" panose="020B0604020202020204" pitchFamily="34" charset="0"/>
                <a:ea typeface="+mn-ea"/>
                <a:cs typeface="+mn-cs"/>
              </a:defRPr>
            </a:pPr>
            <a:r>
              <a:rPr lang="en-US" sz="1800" b="1" dirty="0"/>
              <a:t>Capital Balances by Category </a:t>
            </a:r>
          </a:p>
          <a:p>
            <a:pPr>
              <a:defRPr b="1"/>
            </a:pPr>
            <a:r>
              <a:rPr lang="en-US" sz="1800" b="0" dirty="0"/>
              <a:t>(in thousands)</a:t>
            </a:r>
          </a:p>
        </c:rich>
      </c:tx>
      <c:layout>
        <c:manualLayout>
          <c:xMode val="edge"/>
          <c:yMode val="edge"/>
          <c:x val="0.26538378536016333"/>
          <c:y val="5.2495804924493992E-3"/>
        </c:manualLayout>
      </c:layout>
      <c:overlay val="0"/>
      <c:spPr>
        <a:noFill/>
        <a:ln>
          <a:noFill/>
        </a:ln>
        <a:effectLst/>
      </c:spPr>
      <c:txPr>
        <a:bodyPr rot="0" spcFirstLastPara="1" vertOverflow="ellipsis" vert="horz" wrap="square" anchor="ctr" anchorCtr="1"/>
        <a:lstStyle/>
        <a:p>
          <a:pPr>
            <a:defRPr sz="1080" b="1" i="0" u="none" strike="noStrike" kern="1200" spc="0" baseline="0">
              <a:solidFill>
                <a:sysClr val="windowText" lastClr="000000"/>
              </a:solidFill>
              <a:latin typeface="Arial" panose="020B0604020202020204" pitchFamily="34" charset="0"/>
              <a:ea typeface="+mn-ea"/>
              <a:cs typeface="+mn-cs"/>
            </a:defRPr>
          </a:pPr>
          <a:endParaRPr lang="en-US"/>
        </a:p>
      </c:txPr>
    </c:title>
    <c:autoTitleDeleted val="0"/>
    <c:plotArea>
      <c:layout>
        <c:manualLayout>
          <c:layoutTarget val="inner"/>
          <c:xMode val="edge"/>
          <c:yMode val="edge"/>
          <c:x val="0.23471220138103724"/>
          <c:y val="0.17314629675016924"/>
          <c:w val="0.68224968446442025"/>
          <c:h val="0.65872937221373284"/>
        </c:manualLayout>
      </c:layout>
      <c:barChart>
        <c:barDir val="col"/>
        <c:grouping val="clustered"/>
        <c:varyColors val="0"/>
        <c:ser>
          <c:idx val="0"/>
          <c:order val="0"/>
          <c:tx>
            <c:strRef>
              <c:f>Sheet2!$A$1</c:f>
              <c:strCache>
                <c:ptCount val="1"/>
                <c:pt idx="0">
                  <c:v>Local</c:v>
                </c:pt>
              </c:strCache>
            </c:strRef>
          </c:tx>
          <c:spPr>
            <a:solidFill>
              <a:schemeClr val="accent1"/>
            </a:solidFill>
            <a:ln>
              <a:noFill/>
            </a:ln>
            <a:effectLst/>
          </c:spPr>
          <c:invertIfNegative val="0"/>
          <c:val>
            <c:numRef>
              <c:f>Sheet2!$B$1</c:f>
              <c:numCache>
                <c:formatCode>_("$"* #,##0_);_("$"* \(#,##0\);_("$"* "-"??_);_(@_)</c:formatCode>
                <c:ptCount val="1"/>
                <c:pt idx="0">
                  <c:v>1553174</c:v>
                </c:pt>
              </c:numCache>
            </c:numRef>
          </c:val>
          <c:extLst>
            <c:ext xmlns:c16="http://schemas.microsoft.com/office/drawing/2014/chart" uri="{C3380CC4-5D6E-409C-BE32-E72D297353CC}">
              <c16:uniqueId val="{00000000-C81E-48D3-9396-2EEEB32CB58C}"/>
            </c:ext>
          </c:extLst>
        </c:ser>
        <c:ser>
          <c:idx val="1"/>
          <c:order val="1"/>
          <c:tx>
            <c:strRef>
              <c:f>Sheet2!$A$2</c:f>
              <c:strCache>
                <c:ptCount val="1"/>
                <c:pt idx="0">
                  <c:v>Statewide</c:v>
                </c:pt>
              </c:strCache>
            </c:strRef>
          </c:tx>
          <c:spPr>
            <a:solidFill>
              <a:schemeClr val="accent2"/>
            </a:solidFill>
            <a:ln>
              <a:noFill/>
            </a:ln>
            <a:effectLst/>
          </c:spPr>
          <c:invertIfNegative val="0"/>
          <c:val>
            <c:numRef>
              <c:f>Sheet2!$B$2</c:f>
              <c:numCache>
                <c:formatCode>_("$"* #,##0_);_("$"* \(#,##0\);_("$"* "-"??_);_(@_)</c:formatCode>
                <c:ptCount val="1"/>
                <c:pt idx="0">
                  <c:v>1034737</c:v>
                </c:pt>
              </c:numCache>
            </c:numRef>
          </c:val>
          <c:extLst>
            <c:ext xmlns:c16="http://schemas.microsoft.com/office/drawing/2014/chart" uri="{C3380CC4-5D6E-409C-BE32-E72D297353CC}">
              <c16:uniqueId val="{00000001-C81E-48D3-9396-2EEEB32CB58C}"/>
            </c:ext>
          </c:extLst>
        </c:ser>
        <c:ser>
          <c:idx val="2"/>
          <c:order val="2"/>
          <c:tx>
            <c:strRef>
              <c:f>Sheet2!$A$3</c:f>
              <c:strCache>
                <c:ptCount val="1"/>
                <c:pt idx="0">
                  <c:v>Higher Education</c:v>
                </c:pt>
              </c:strCache>
            </c:strRef>
          </c:tx>
          <c:spPr>
            <a:solidFill>
              <a:schemeClr val="accent3"/>
            </a:solidFill>
            <a:ln>
              <a:noFill/>
            </a:ln>
            <a:effectLst/>
          </c:spPr>
          <c:invertIfNegative val="0"/>
          <c:val>
            <c:numRef>
              <c:f>Sheet2!$B$3</c:f>
              <c:numCache>
                <c:formatCode>_("$"* #,##0_);_("$"* \(#,##0\);_("$"* "-"??_);_(@_)</c:formatCode>
                <c:ptCount val="1"/>
                <c:pt idx="0">
                  <c:v>516015</c:v>
                </c:pt>
              </c:numCache>
            </c:numRef>
          </c:val>
          <c:extLst>
            <c:ext xmlns:c16="http://schemas.microsoft.com/office/drawing/2014/chart" uri="{C3380CC4-5D6E-409C-BE32-E72D297353CC}">
              <c16:uniqueId val="{00000002-C81E-48D3-9396-2EEEB32CB58C}"/>
            </c:ext>
          </c:extLst>
        </c:ser>
        <c:ser>
          <c:idx val="3"/>
          <c:order val="3"/>
          <c:tx>
            <c:strRef>
              <c:f>Sheet2!$A$4</c:f>
              <c:strCache>
                <c:ptCount val="1"/>
                <c:pt idx="0">
                  <c:v>Reauthorized</c:v>
                </c:pt>
              </c:strCache>
            </c:strRef>
          </c:tx>
          <c:spPr>
            <a:solidFill>
              <a:schemeClr val="accent4"/>
            </a:solidFill>
            <a:ln>
              <a:noFill/>
            </a:ln>
            <a:effectLst/>
          </c:spPr>
          <c:invertIfNegative val="0"/>
          <c:val>
            <c:numRef>
              <c:f>Sheet2!$B$4</c:f>
              <c:numCache>
                <c:formatCode>_("$"* #,##0_);_("$"* \(#,##0\);_("$"* "-"??_);_(@_)</c:formatCode>
                <c:ptCount val="1"/>
                <c:pt idx="0">
                  <c:v>221315</c:v>
                </c:pt>
              </c:numCache>
            </c:numRef>
          </c:val>
          <c:extLst>
            <c:ext xmlns:c16="http://schemas.microsoft.com/office/drawing/2014/chart" uri="{C3380CC4-5D6E-409C-BE32-E72D297353CC}">
              <c16:uniqueId val="{00000003-C81E-48D3-9396-2EEEB32CB58C}"/>
            </c:ext>
          </c:extLst>
        </c:ser>
        <c:dLbls>
          <c:showLegendKey val="0"/>
          <c:showVal val="0"/>
          <c:showCatName val="0"/>
          <c:showSerName val="0"/>
          <c:showPercent val="0"/>
          <c:showBubbleSize val="0"/>
        </c:dLbls>
        <c:gapWidth val="219"/>
        <c:overlap val="-27"/>
        <c:axId val="1209385904"/>
        <c:axId val="1209377744"/>
      </c:barChart>
      <c:catAx>
        <c:axId val="1209385904"/>
        <c:scaling>
          <c:orientation val="minMax"/>
        </c:scaling>
        <c:delete val="1"/>
        <c:axPos val="b"/>
        <c:numFmt formatCode="General" sourceLinked="1"/>
        <c:majorTickMark val="none"/>
        <c:minorTickMark val="none"/>
        <c:tickLblPos val="nextTo"/>
        <c:crossAx val="1209377744"/>
        <c:crosses val="autoZero"/>
        <c:auto val="1"/>
        <c:lblAlgn val="ctr"/>
        <c:lblOffset val="100"/>
        <c:noMultiLvlLbl val="0"/>
      </c:catAx>
      <c:valAx>
        <c:axId val="1209377744"/>
        <c:scaling>
          <c:orientation val="minMax"/>
          <c:max val="1600000"/>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mn-cs"/>
              </a:defRPr>
            </a:pPr>
            <a:endParaRPr lang="en-US"/>
          </a:p>
        </c:txPr>
        <c:crossAx val="1209385904"/>
        <c:crosses val="autoZero"/>
        <c:crossBetween val="between"/>
      </c:valAx>
      <c:spPr>
        <a:noFill/>
        <a:ln>
          <a:noFill/>
        </a:ln>
        <a:effectLst/>
      </c:spPr>
    </c:plotArea>
    <c:legend>
      <c:legendPos val="b"/>
      <c:layout>
        <c:manualLayout>
          <c:xMode val="edge"/>
          <c:yMode val="edge"/>
          <c:x val="2.0812427846899385E-2"/>
          <c:y val="0.86885177344025422"/>
          <c:w val="0.90735046885659132"/>
          <c:h val="0.1113885419494977"/>
        </c:manualLayout>
      </c:layout>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mn-cs"/>
            </a:defRPr>
          </a:pPr>
          <a:endParaRPr lang="en-US"/>
        </a:p>
      </c:txPr>
    </c:legend>
    <c:plotVisOnly val="1"/>
    <c:dispBlanksAs val="gap"/>
    <c:showDLblsOverMax val="0"/>
  </c:chart>
  <c:spPr>
    <a:solidFill>
      <a:schemeClr val="bg1"/>
    </a:solidFill>
    <a:ln w="19050" cap="flat" cmpd="sng" algn="ctr">
      <a:solidFill>
        <a:schemeClr val="tx1"/>
      </a:solidFill>
      <a:round/>
    </a:ln>
    <a:effectLst/>
  </c:spPr>
  <c:txPr>
    <a:bodyPr/>
    <a:lstStyle/>
    <a:p>
      <a:pPr>
        <a:defRPr sz="900" baseline="0">
          <a:solidFill>
            <a:sysClr val="windowText" lastClr="000000"/>
          </a:solidFill>
          <a:latin typeface="Arial" panose="020B0604020202020204" pitchFamily="34" charset="0"/>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chemeClr val="tx1"/>
                </a:solidFill>
              </a:rPr>
              <a:t>2024</a:t>
            </a:r>
            <a:r>
              <a:rPr lang="en-US" sz="1400" baseline="0" dirty="0">
                <a:solidFill>
                  <a:schemeClr val="tx1"/>
                </a:solidFill>
              </a:rPr>
              <a:t> Capital Outlay Requests Far Exceeded Available Funding</a:t>
            </a:r>
            <a:endParaRPr lang="en-US" sz="1400"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State Agencies &amp; Higher Ed</c:v>
                </c:pt>
              </c:strCache>
            </c:strRef>
          </c:tx>
          <c:spPr>
            <a:solidFill>
              <a:schemeClr val="accent1">
                <a:shade val="65000"/>
              </a:schemeClr>
            </a:solidFill>
            <a:ln>
              <a:noFill/>
            </a:ln>
            <a:effectLst/>
          </c:spPr>
          <c:invertIfNegative val="0"/>
          <c:cat>
            <c:strRef>
              <c:f>Sheet1!$A$2:$A$3</c:f>
              <c:strCache>
                <c:ptCount val="2"/>
                <c:pt idx="0">
                  <c:v>Capital Outlay Requests</c:v>
                </c:pt>
                <c:pt idx="1">
                  <c:v>Funded Projects</c:v>
                </c:pt>
              </c:strCache>
            </c:strRef>
          </c:cat>
          <c:val>
            <c:numRef>
              <c:f>Sheet1!$B$2:$B$3</c:f>
              <c:numCache>
                <c:formatCode>General</c:formatCode>
                <c:ptCount val="2"/>
                <c:pt idx="0">
                  <c:v>1800</c:v>
                </c:pt>
                <c:pt idx="1">
                  <c:v>480</c:v>
                </c:pt>
              </c:numCache>
            </c:numRef>
          </c:val>
          <c:extLst>
            <c:ext xmlns:c16="http://schemas.microsoft.com/office/drawing/2014/chart" uri="{C3380CC4-5D6E-409C-BE32-E72D297353CC}">
              <c16:uniqueId val="{00000000-28AF-4678-A5B2-D1B8B7D394D8}"/>
            </c:ext>
          </c:extLst>
        </c:ser>
        <c:ser>
          <c:idx val="1"/>
          <c:order val="1"/>
          <c:tx>
            <c:strRef>
              <c:f>Sheet1!#REF!</c:f>
              <c:strCache>
                <c:ptCount val="1"/>
                <c:pt idx="0">
                  <c:v>#REF!</c:v>
                </c:pt>
              </c:strCache>
            </c:strRef>
          </c:tx>
          <c:spPr>
            <a:solidFill>
              <a:schemeClr val="accent1"/>
            </a:solidFill>
            <a:ln>
              <a:noFill/>
            </a:ln>
            <a:effectLst/>
          </c:spPr>
          <c:invertIfNegative val="0"/>
          <c:cat>
            <c:strRef>
              <c:f>Sheet1!$A$2:$A$3</c:f>
              <c:strCache>
                <c:ptCount val="2"/>
                <c:pt idx="0">
                  <c:v>Capital Outlay Requests</c:v>
                </c:pt>
                <c:pt idx="1">
                  <c:v>Funded Projects</c:v>
                </c:pt>
              </c:strCache>
            </c:strRef>
          </c:cat>
          <c:val>
            <c:numRef>
              <c:f>Sheet1!#REF!</c:f>
              <c:numCache>
                <c:formatCode>General</c:formatCode>
                <c:ptCount val="1"/>
                <c:pt idx="0">
                  <c:v>1</c:v>
                </c:pt>
              </c:numCache>
            </c:numRef>
          </c:val>
          <c:extLst>
            <c:ext xmlns:c16="http://schemas.microsoft.com/office/drawing/2014/chart" uri="{C3380CC4-5D6E-409C-BE32-E72D297353CC}">
              <c16:uniqueId val="{00000001-28AF-4678-A5B2-D1B8B7D394D8}"/>
            </c:ext>
          </c:extLst>
        </c:ser>
        <c:ser>
          <c:idx val="2"/>
          <c:order val="2"/>
          <c:tx>
            <c:strRef>
              <c:f>Sheet1!$C$1</c:f>
              <c:strCache>
                <c:ptCount val="1"/>
                <c:pt idx="0">
                  <c:v>Local Entities</c:v>
                </c:pt>
              </c:strCache>
            </c:strRef>
          </c:tx>
          <c:spPr>
            <a:solidFill>
              <a:schemeClr val="accent1">
                <a:tint val="65000"/>
              </a:schemeClr>
            </a:solidFill>
            <a:ln>
              <a:noFill/>
            </a:ln>
            <a:effectLst/>
          </c:spPr>
          <c:invertIfNegative val="0"/>
          <c:cat>
            <c:strRef>
              <c:f>Sheet1!$A$2:$A$3</c:f>
              <c:strCache>
                <c:ptCount val="2"/>
                <c:pt idx="0">
                  <c:v>Capital Outlay Requests</c:v>
                </c:pt>
                <c:pt idx="1">
                  <c:v>Funded Projects</c:v>
                </c:pt>
              </c:strCache>
            </c:strRef>
          </c:cat>
          <c:val>
            <c:numRef>
              <c:f>Sheet1!$C$2:$C$3</c:f>
              <c:numCache>
                <c:formatCode>General</c:formatCode>
                <c:ptCount val="2"/>
                <c:pt idx="0">
                  <c:v>3600</c:v>
                </c:pt>
                <c:pt idx="1">
                  <c:v>525</c:v>
                </c:pt>
              </c:numCache>
            </c:numRef>
          </c:val>
          <c:extLst>
            <c:ext xmlns:c16="http://schemas.microsoft.com/office/drawing/2014/chart" uri="{C3380CC4-5D6E-409C-BE32-E72D297353CC}">
              <c16:uniqueId val="{00000002-28AF-4678-A5B2-D1B8B7D394D8}"/>
            </c:ext>
          </c:extLst>
        </c:ser>
        <c:dLbls>
          <c:showLegendKey val="0"/>
          <c:showVal val="0"/>
          <c:showCatName val="0"/>
          <c:showSerName val="0"/>
          <c:showPercent val="0"/>
          <c:showBubbleSize val="0"/>
        </c:dLbls>
        <c:gapWidth val="150"/>
        <c:overlap val="100"/>
        <c:axId val="20194527"/>
        <c:axId val="20188287"/>
      </c:barChart>
      <c:catAx>
        <c:axId val="20194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20188287"/>
        <c:crosses val="autoZero"/>
        <c:auto val="1"/>
        <c:lblAlgn val="ctr"/>
        <c:lblOffset val="100"/>
        <c:noMultiLvlLbl val="0"/>
      </c:catAx>
      <c:valAx>
        <c:axId val="201882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sz="900" baseline="0" dirty="0">
                    <a:solidFill>
                      <a:schemeClr val="tx1"/>
                    </a:solidFill>
                  </a:rPr>
                  <a:t>in millions</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0194527"/>
        <c:crosses val="autoZero"/>
        <c:crossBetween val="between"/>
      </c:valAx>
      <c:spPr>
        <a:noFill/>
        <a:ln>
          <a:noFill/>
        </a:ln>
        <a:effectLst/>
      </c:spPr>
    </c:plotArea>
    <c:legend>
      <c:legendPos val="b"/>
      <c:legendEntry>
        <c:idx val="1"/>
        <c:delete val="1"/>
      </c:legendEntry>
      <c:layout>
        <c:manualLayout>
          <c:xMode val="edge"/>
          <c:yMode val="edge"/>
          <c:x val="0.13487709469008682"/>
          <c:y val="0.89402062499835167"/>
          <c:w val="0.79114324651726231"/>
          <c:h val="0.1059793750016483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0.75208</cdr:x>
      <cdr:y>0.9184</cdr:y>
    </cdr:from>
    <cdr:to>
      <cdr:x>0.98958</cdr:x>
      <cdr:y>1</cdr:y>
    </cdr:to>
    <cdr:sp macro="" textlink="">
      <cdr:nvSpPr>
        <cdr:cNvPr id="2" name="TextBox 1">
          <a:extLst xmlns:a="http://schemas.openxmlformats.org/drawingml/2006/main">
            <a:ext uri="{FF2B5EF4-FFF2-40B4-BE49-F238E27FC236}">
              <a16:creationId xmlns:a16="http://schemas.microsoft.com/office/drawing/2014/main" id="{B793F4A3-5883-A634-02E7-2E832C7DA2E4}"/>
            </a:ext>
          </a:extLst>
        </cdr:cNvPr>
        <cdr:cNvSpPr txBox="1"/>
      </cdr:nvSpPr>
      <cdr:spPr>
        <a:xfrm xmlns:a="http://schemas.openxmlformats.org/drawingml/2006/main">
          <a:off x="3438525" y="2519363"/>
          <a:ext cx="1085850" cy="2238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r"/>
          <a:r>
            <a:rPr lang="en-US" sz="700">
              <a:latin typeface="Arial" panose="020B0604020202020204" pitchFamily="34" charset="0"/>
              <a:cs typeface="Arial" panose="020B0604020202020204" pitchFamily="34" charset="0"/>
            </a:rPr>
            <a:t>Source:</a:t>
          </a:r>
          <a:r>
            <a:rPr lang="en-US" sz="700" baseline="0">
              <a:latin typeface="Arial" panose="020B0604020202020204" pitchFamily="34" charset="0"/>
              <a:cs typeface="Arial" panose="020B0604020202020204" pitchFamily="34" charset="0"/>
            </a:rPr>
            <a:t> CPMS</a:t>
          </a:r>
          <a:endParaRPr lang="en-US" sz="70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0.84444</cdr:x>
      <cdr:y>0.90799</cdr:y>
    </cdr:from>
    <cdr:to>
      <cdr:x>1</cdr:x>
      <cdr:y>1</cdr:y>
    </cdr:to>
    <cdr:sp macro="" textlink="">
      <cdr:nvSpPr>
        <cdr:cNvPr id="2" name="TextBox 1">
          <a:extLst xmlns:a="http://schemas.openxmlformats.org/drawingml/2006/main">
            <a:ext uri="{FF2B5EF4-FFF2-40B4-BE49-F238E27FC236}">
              <a16:creationId xmlns:a16="http://schemas.microsoft.com/office/drawing/2014/main" id="{CE2B613E-019E-F0DC-D82A-25FE2F24B264}"/>
            </a:ext>
          </a:extLst>
        </cdr:cNvPr>
        <cdr:cNvSpPr txBox="1"/>
      </cdr:nvSpPr>
      <cdr:spPr>
        <a:xfrm xmlns:a="http://schemas.openxmlformats.org/drawingml/2006/main">
          <a:off x="5791200" y="3383528"/>
          <a:ext cx="1066799" cy="34286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r"/>
          <a:r>
            <a:rPr lang="en-US" sz="900" dirty="0">
              <a:latin typeface="Arial" panose="020B0604020202020204" pitchFamily="34" charset="0"/>
              <a:cs typeface="Arial" panose="020B0604020202020204" pitchFamily="34" charset="0"/>
            </a:rPr>
            <a:t>Source: CPMS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4" cy="467071"/>
          </a:xfrm>
          <a:prstGeom prst="rect">
            <a:avLst/>
          </a:prstGeom>
        </p:spPr>
        <p:txBody>
          <a:bodyPr vert="horz" lIns="93283" tIns="46641" rIns="93283" bIns="46641" rtlCol="0"/>
          <a:lstStyle>
            <a:lvl1pPr algn="l">
              <a:defRPr sz="1200"/>
            </a:lvl1pPr>
          </a:lstStyle>
          <a:p>
            <a:endParaRPr dirty="0"/>
          </a:p>
        </p:txBody>
      </p:sp>
      <p:sp>
        <p:nvSpPr>
          <p:cNvPr id="3" name="Date Placeholder 2"/>
          <p:cNvSpPr>
            <a:spLocks noGrp="1"/>
          </p:cNvSpPr>
          <p:nvPr>
            <p:ph type="dt" sz="quarter" idx="1"/>
          </p:nvPr>
        </p:nvSpPr>
        <p:spPr>
          <a:xfrm>
            <a:off x="3978132" y="0"/>
            <a:ext cx="3043344" cy="467071"/>
          </a:xfrm>
          <a:prstGeom prst="rect">
            <a:avLst/>
          </a:prstGeom>
        </p:spPr>
        <p:txBody>
          <a:bodyPr vert="horz" lIns="93283" tIns="46641" rIns="93283" bIns="46641" rtlCol="0"/>
          <a:lstStyle>
            <a:lvl1pPr algn="r">
              <a:defRPr sz="1200"/>
            </a:lvl1pPr>
          </a:lstStyle>
          <a:p>
            <a:fld id="{24CE221E-83ED-4F6C-BA5F-3F9E6FDB6953}" type="datetimeFigureOut">
              <a:rPr lang="en-US"/>
              <a:t>9/19/2024</a:t>
            </a:fld>
            <a:endParaRPr dirty="0"/>
          </a:p>
        </p:txBody>
      </p:sp>
      <p:sp>
        <p:nvSpPr>
          <p:cNvPr id="4" name="Footer Placeholder 3"/>
          <p:cNvSpPr>
            <a:spLocks noGrp="1"/>
          </p:cNvSpPr>
          <p:nvPr>
            <p:ph type="ftr" sz="quarter" idx="2"/>
          </p:nvPr>
        </p:nvSpPr>
        <p:spPr>
          <a:xfrm>
            <a:off x="1" y="8842033"/>
            <a:ext cx="3043344" cy="467070"/>
          </a:xfrm>
          <a:prstGeom prst="rect">
            <a:avLst/>
          </a:prstGeom>
        </p:spPr>
        <p:txBody>
          <a:bodyPr vert="horz" lIns="93283" tIns="46641" rIns="93283" bIns="46641" rtlCol="0" anchor="b"/>
          <a:lstStyle>
            <a:lvl1pPr algn="l">
              <a:defRPr sz="1200"/>
            </a:lvl1pPr>
          </a:lstStyle>
          <a:p>
            <a:endParaRPr dirty="0"/>
          </a:p>
        </p:txBody>
      </p:sp>
      <p:sp>
        <p:nvSpPr>
          <p:cNvPr id="5" name="Slide Number Placeholder 4"/>
          <p:cNvSpPr>
            <a:spLocks noGrp="1"/>
          </p:cNvSpPr>
          <p:nvPr>
            <p:ph type="sldNum" sz="quarter" idx="3"/>
          </p:nvPr>
        </p:nvSpPr>
        <p:spPr>
          <a:xfrm>
            <a:off x="3978132" y="8842033"/>
            <a:ext cx="3043344" cy="467070"/>
          </a:xfrm>
          <a:prstGeom prst="rect">
            <a:avLst/>
          </a:prstGeom>
        </p:spPr>
        <p:txBody>
          <a:bodyPr vert="horz" lIns="93283" tIns="46641" rIns="93283" bIns="46641" rtlCol="0" anchor="b"/>
          <a:lstStyle>
            <a:lvl1pPr algn="r">
              <a:defRPr sz="1200"/>
            </a:lvl1pPr>
          </a:lstStyle>
          <a:p>
            <a:fld id="{CA4CBEF8-5CDE-472B-839B-B8BB0C881006}" type="slidenum">
              <a:rPr/>
              <a:t>‹#›</a:t>
            </a:fld>
            <a:endParaRP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4" cy="465455"/>
          </a:xfrm>
          <a:prstGeom prst="rect">
            <a:avLst/>
          </a:prstGeom>
        </p:spPr>
        <p:txBody>
          <a:bodyPr vert="horz" lIns="93283" tIns="46641" rIns="93283" bIns="46641" rtlCol="0"/>
          <a:lstStyle>
            <a:lvl1pPr algn="l">
              <a:defRPr sz="1200"/>
            </a:lvl1pPr>
          </a:lstStyle>
          <a:p>
            <a:endParaRPr dirty="0"/>
          </a:p>
        </p:txBody>
      </p:sp>
      <p:sp>
        <p:nvSpPr>
          <p:cNvPr id="3" name="Date Placeholder 2"/>
          <p:cNvSpPr>
            <a:spLocks noGrp="1"/>
          </p:cNvSpPr>
          <p:nvPr>
            <p:ph type="dt" idx="1"/>
          </p:nvPr>
        </p:nvSpPr>
        <p:spPr>
          <a:xfrm>
            <a:off x="3978132" y="0"/>
            <a:ext cx="3043344" cy="465455"/>
          </a:xfrm>
          <a:prstGeom prst="rect">
            <a:avLst/>
          </a:prstGeom>
        </p:spPr>
        <p:txBody>
          <a:bodyPr vert="horz" lIns="93283" tIns="46641" rIns="93283" bIns="46641" rtlCol="0"/>
          <a:lstStyle>
            <a:lvl1pPr algn="r">
              <a:defRPr sz="1200"/>
            </a:lvl1pPr>
          </a:lstStyle>
          <a:p>
            <a:fld id="{97853E5F-CE67-483C-A264-F17AC70E9CA2}" type="datetimeFigureOut">
              <a:rPr lang="en-US"/>
              <a:t>9/19/2024</a:t>
            </a:fld>
            <a:endParaRPr dirty="0"/>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283" tIns="46641" rIns="93283" bIns="46641" rtlCol="0" anchor="ctr"/>
          <a:lstStyle/>
          <a:p>
            <a:endParaRPr dirty="0"/>
          </a:p>
        </p:txBody>
      </p:sp>
      <p:sp>
        <p:nvSpPr>
          <p:cNvPr id="5" name="Notes Placeholder 4"/>
          <p:cNvSpPr>
            <a:spLocks noGrp="1"/>
          </p:cNvSpPr>
          <p:nvPr>
            <p:ph type="body" sz="quarter" idx="3"/>
          </p:nvPr>
        </p:nvSpPr>
        <p:spPr>
          <a:xfrm>
            <a:off x="702311" y="4421823"/>
            <a:ext cx="5618480" cy="4189095"/>
          </a:xfrm>
          <a:prstGeom prst="rect">
            <a:avLst/>
          </a:prstGeom>
        </p:spPr>
        <p:txBody>
          <a:bodyPr vert="horz" lIns="93283" tIns="46641" rIns="93283" bIns="4664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1" y="8842030"/>
            <a:ext cx="3043344" cy="465455"/>
          </a:xfrm>
          <a:prstGeom prst="rect">
            <a:avLst/>
          </a:prstGeom>
        </p:spPr>
        <p:txBody>
          <a:bodyPr vert="horz" lIns="93283" tIns="46641" rIns="93283" bIns="46641" rtlCol="0" anchor="b"/>
          <a:lstStyle>
            <a:lvl1pPr algn="l">
              <a:defRPr sz="1200"/>
            </a:lvl1pPr>
          </a:lstStyle>
          <a:p>
            <a:endParaRPr dirty="0"/>
          </a:p>
        </p:txBody>
      </p:sp>
      <p:sp>
        <p:nvSpPr>
          <p:cNvPr id="7" name="Slide Number Placeholder 6"/>
          <p:cNvSpPr>
            <a:spLocks noGrp="1"/>
          </p:cNvSpPr>
          <p:nvPr>
            <p:ph type="sldNum" sz="quarter" idx="5"/>
          </p:nvPr>
        </p:nvSpPr>
        <p:spPr>
          <a:xfrm>
            <a:off x="3978132" y="8842030"/>
            <a:ext cx="3043344" cy="465455"/>
          </a:xfrm>
          <a:prstGeom prst="rect">
            <a:avLst/>
          </a:prstGeom>
        </p:spPr>
        <p:txBody>
          <a:bodyPr vert="horz" lIns="93283" tIns="46641" rIns="93283" bIns="46641" rtlCol="0" anchor="b"/>
          <a:lstStyle>
            <a:lvl1pPr algn="r">
              <a:defRPr sz="1200"/>
            </a:lvl1pPr>
          </a:lstStyle>
          <a:p>
            <a:fld id="{6BB98AFB-CB0D-4DFE-87B9-B4B0D0DE73CD}" type="slidenum">
              <a:r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BB98AFB-CB0D-4DFE-87B9-B4B0D0DE73CD}" type="slidenum">
              <a:rPr lang="en-US" smtClean="0"/>
              <a:t>1</a:t>
            </a:fld>
            <a:endParaRPr lang="en-US" dirty="0"/>
          </a:p>
        </p:txBody>
      </p:sp>
    </p:spTree>
    <p:extLst>
      <p:ext uri="{BB962C8B-B14F-4D97-AF65-F5344CB8AC3E}">
        <p14:creationId xmlns:p14="http://schemas.microsoft.com/office/powerpoint/2010/main" val="3442986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Piecemeal funding is a major challenge for local capital projects. </a:t>
            </a:r>
          </a:p>
          <a:p>
            <a:endParaRPr lang="en-US" dirty="0"/>
          </a:p>
          <a:p>
            <a:r>
              <a:rPr lang="en-US" dirty="0"/>
              <a:t>But there are others and this slide lists some of the most common that we see. </a:t>
            </a:r>
          </a:p>
        </p:txBody>
      </p:sp>
      <p:sp>
        <p:nvSpPr>
          <p:cNvPr id="4" name="Slide Number Placeholder 3"/>
          <p:cNvSpPr>
            <a:spLocks noGrp="1"/>
          </p:cNvSpPr>
          <p:nvPr>
            <p:ph type="sldNum" sz="quarter" idx="5"/>
          </p:nvPr>
        </p:nvSpPr>
        <p:spPr/>
        <p:txBody>
          <a:bodyPr/>
          <a:lstStyle/>
          <a:p>
            <a:fld id="{6BB98AFB-CB0D-4DFE-87B9-B4B0D0DE73CD}" type="slidenum">
              <a:rPr lang="en-US" smtClean="0"/>
              <a:t>13</a:t>
            </a:fld>
            <a:endParaRPr lang="en-US" dirty="0"/>
          </a:p>
        </p:txBody>
      </p:sp>
    </p:spTree>
    <p:extLst>
      <p:ext uri="{BB962C8B-B14F-4D97-AF65-F5344CB8AC3E}">
        <p14:creationId xmlns:p14="http://schemas.microsoft.com/office/powerpoint/2010/main" val="3695382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BB98AFB-CB0D-4DFE-87B9-B4B0D0DE73CD}" type="slidenum">
              <a:rPr lang="en-US" smtClean="0"/>
              <a:t>14</a:t>
            </a:fld>
            <a:endParaRPr lang="en-US" dirty="0"/>
          </a:p>
        </p:txBody>
      </p:sp>
    </p:spTree>
    <p:extLst>
      <p:ext uri="{BB962C8B-B14F-4D97-AF65-F5344CB8AC3E}">
        <p14:creationId xmlns:p14="http://schemas.microsoft.com/office/powerpoint/2010/main" val="1913749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LFC’s capital outlay analyst, which means my job is to help the committee develop a capital budget every year. </a:t>
            </a:r>
          </a:p>
          <a:p>
            <a:endParaRPr lang="en-US" dirty="0"/>
          </a:p>
          <a:p>
            <a:r>
              <a:rPr lang="en-US" dirty="0"/>
              <a:t>We primarily focus on what we call the “statewide” portion of the capital bill, which is the portion that funds state-owned projects – so projects for state agencies and higher education institutions. </a:t>
            </a:r>
          </a:p>
          <a:p>
            <a:endParaRPr lang="en-US" dirty="0"/>
          </a:p>
          <a:p>
            <a:r>
              <a:rPr lang="en-US" dirty="0"/>
              <a:t>Both state agencies and higher ed institutions have a formal capital request and hearing process they go through in the summer and fall, and we spend that time vetting and analyzing those requests and bringing recommendations to the committee about how to prioritize them and what level to fund them at. </a:t>
            </a:r>
          </a:p>
          <a:p>
            <a:endParaRPr lang="en-US" dirty="0"/>
          </a:p>
          <a:p>
            <a:r>
              <a:rPr lang="en-US" dirty="0"/>
              <a:t>Those recommendations often change a bit with input from the committee over the fall and then in December we bring a final recommendation to the committee, which they adopt. </a:t>
            </a:r>
          </a:p>
          <a:p>
            <a:endParaRPr lang="en-US" dirty="0"/>
          </a:p>
          <a:p>
            <a:r>
              <a:rPr lang="en-US" dirty="0"/>
              <a:t>That becomes the foundation of the introduced version of the capital bill. </a:t>
            </a:r>
          </a:p>
          <a:p>
            <a:endParaRPr lang="en-US" dirty="0"/>
          </a:p>
          <a:p>
            <a:r>
              <a:rPr lang="en-US" dirty="0"/>
              <a:t>Our other job during the interim is to do oversight of funded projects, and I’ll talk about that more at the end. </a:t>
            </a:r>
          </a:p>
        </p:txBody>
      </p:sp>
      <p:sp>
        <p:nvSpPr>
          <p:cNvPr id="4" name="Slide Number Placeholder 3"/>
          <p:cNvSpPr>
            <a:spLocks noGrp="1"/>
          </p:cNvSpPr>
          <p:nvPr>
            <p:ph type="sldNum" sz="quarter" idx="5"/>
          </p:nvPr>
        </p:nvSpPr>
        <p:spPr/>
        <p:txBody>
          <a:bodyPr/>
          <a:lstStyle/>
          <a:p>
            <a:fld id="{6BB98AFB-CB0D-4DFE-87B9-B4B0D0DE73CD}" type="slidenum">
              <a:rPr lang="en-US" smtClean="0"/>
              <a:t>2</a:t>
            </a:fld>
            <a:endParaRPr lang="en-US" dirty="0"/>
          </a:p>
        </p:txBody>
      </p:sp>
    </p:spTree>
    <p:extLst>
      <p:ext uri="{BB962C8B-B14F-4D97-AF65-F5344CB8AC3E}">
        <p14:creationId xmlns:p14="http://schemas.microsoft.com/office/powerpoint/2010/main" val="1239581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listing some other sources of funding. </a:t>
            </a:r>
          </a:p>
        </p:txBody>
      </p:sp>
      <p:sp>
        <p:nvSpPr>
          <p:cNvPr id="4" name="Slide Number Placeholder 3"/>
          <p:cNvSpPr>
            <a:spLocks noGrp="1"/>
          </p:cNvSpPr>
          <p:nvPr>
            <p:ph type="sldNum" sz="quarter" idx="5"/>
          </p:nvPr>
        </p:nvSpPr>
        <p:spPr/>
        <p:txBody>
          <a:bodyPr/>
          <a:lstStyle/>
          <a:p>
            <a:fld id="{6BB98AFB-CB0D-4DFE-87B9-B4B0D0DE73CD}" type="slidenum">
              <a:rPr lang="en-US" smtClean="0"/>
              <a:t>3</a:t>
            </a:fld>
            <a:endParaRPr lang="en-US" dirty="0"/>
          </a:p>
        </p:txBody>
      </p:sp>
    </p:spTree>
    <p:extLst>
      <p:ext uri="{BB962C8B-B14F-4D97-AF65-F5344CB8AC3E}">
        <p14:creationId xmlns:p14="http://schemas.microsoft.com/office/powerpoint/2010/main" val="2782397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1" y="4421822"/>
            <a:ext cx="5618480" cy="4499399"/>
          </a:xfrm>
        </p:spPr>
        <p:txBody>
          <a:bodyPr/>
          <a:lstStyle/>
          <a:p>
            <a:r>
              <a:rPr lang="en-US" dirty="0"/>
              <a:t>So the state-owned portion of the capital bill that I just talked about usually accounts for about half of the total bill. </a:t>
            </a:r>
          </a:p>
          <a:p>
            <a:endParaRPr lang="en-US" dirty="0"/>
          </a:p>
          <a:p>
            <a:r>
              <a:rPr lang="en-US" dirty="0"/>
              <a:t>The other half is for local projects. </a:t>
            </a:r>
          </a:p>
          <a:p>
            <a:endParaRPr lang="en-US" dirty="0"/>
          </a:p>
          <a:p>
            <a:r>
              <a:rPr lang="en-US" dirty="0"/>
              <a:t>These appropriations are made at the discretion of individual legislators and the governor. </a:t>
            </a:r>
          </a:p>
          <a:p>
            <a:endParaRPr lang="en-US" dirty="0"/>
          </a:p>
          <a:p>
            <a:r>
              <a:rPr lang="en-US" dirty="0"/>
              <a:t>The total amount available each year depends on bonding capacity or nonrecurring general fund levels and is determined through a negotiation between the Legislature and the governor on the size of the statewide package and the overall spending target for capital that year. </a:t>
            </a:r>
          </a:p>
          <a:p>
            <a:endParaRPr lang="en-US" dirty="0"/>
          </a:p>
          <a:p>
            <a:r>
              <a:rPr lang="en-US" dirty="0"/>
              <a:t>This year about $626 million was available for local projects. </a:t>
            </a:r>
          </a:p>
          <a:p>
            <a:endParaRPr lang="en-US" dirty="0"/>
          </a:p>
          <a:p>
            <a:r>
              <a:rPr lang="en-US" dirty="0"/>
              <a:t>Distribution of this funding is driven by the requests local governments submit as well as legislators’ own priorities. </a:t>
            </a:r>
          </a:p>
          <a:p>
            <a:endParaRPr lang="en-US" dirty="0"/>
          </a:p>
          <a:p>
            <a:r>
              <a:rPr lang="en-US" dirty="0"/>
              <a:t>Some legislators with shared districts collaborate in order to make larger appropriations to significant projects. </a:t>
            </a:r>
          </a:p>
        </p:txBody>
      </p:sp>
      <p:sp>
        <p:nvSpPr>
          <p:cNvPr id="4" name="Slide Number Placeholder 3"/>
          <p:cNvSpPr>
            <a:spLocks noGrp="1"/>
          </p:cNvSpPr>
          <p:nvPr>
            <p:ph type="sldNum" sz="quarter" idx="5"/>
          </p:nvPr>
        </p:nvSpPr>
        <p:spPr/>
        <p:txBody>
          <a:bodyPr/>
          <a:lstStyle/>
          <a:p>
            <a:fld id="{6BB98AFB-CB0D-4DFE-87B9-B4B0D0DE73CD}" type="slidenum">
              <a:rPr lang="en-US" smtClean="0"/>
              <a:t>6</a:t>
            </a:fld>
            <a:endParaRPr lang="en-US" dirty="0"/>
          </a:p>
        </p:txBody>
      </p:sp>
    </p:spTree>
    <p:extLst>
      <p:ext uri="{BB962C8B-B14F-4D97-AF65-F5344CB8AC3E}">
        <p14:creationId xmlns:p14="http://schemas.microsoft.com/office/powerpoint/2010/main" val="4014306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1" y="4421822"/>
            <a:ext cx="5618480" cy="4499399"/>
          </a:xfrm>
        </p:spPr>
        <p:txBody>
          <a:bodyPr/>
          <a:lstStyle/>
          <a:p>
            <a:r>
              <a:rPr lang="en-US" dirty="0"/>
              <a:t>So the state-owned portion of the capital bill that I just talked about usually accounts for about half of the total bill. </a:t>
            </a:r>
          </a:p>
          <a:p>
            <a:endParaRPr lang="en-US" dirty="0"/>
          </a:p>
          <a:p>
            <a:r>
              <a:rPr lang="en-US" dirty="0"/>
              <a:t>The other half is for local projects. </a:t>
            </a:r>
          </a:p>
          <a:p>
            <a:endParaRPr lang="en-US" dirty="0"/>
          </a:p>
          <a:p>
            <a:r>
              <a:rPr lang="en-US" dirty="0"/>
              <a:t>These appropriations are made at the discretion of individual legislators and the governor. </a:t>
            </a:r>
          </a:p>
          <a:p>
            <a:endParaRPr lang="en-US" dirty="0"/>
          </a:p>
          <a:p>
            <a:r>
              <a:rPr lang="en-US" dirty="0"/>
              <a:t>The total amount available each year depends on bonding capacity or nonrecurring general fund levels and is determined through a negotiation between the Legislature and the governor on the size of the statewide package and the overall spending target for capital that year. </a:t>
            </a:r>
          </a:p>
          <a:p>
            <a:endParaRPr lang="en-US" dirty="0"/>
          </a:p>
          <a:p>
            <a:r>
              <a:rPr lang="en-US" dirty="0"/>
              <a:t>This year about $626 million was available for local projects. </a:t>
            </a:r>
          </a:p>
          <a:p>
            <a:endParaRPr lang="en-US" dirty="0"/>
          </a:p>
          <a:p>
            <a:r>
              <a:rPr lang="en-US" dirty="0"/>
              <a:t>Distribution of this funding is driven by the requests local governments submit as well as legislators’ own priorities. </a:t>
            </a:r>
          </a:p>
          <a:p>
            <a:endParaRPr lang="en-US" dirty="0"/>
          </a:p>
          <a:p>
            <a:r>
              <a:rPr lang="en-US" dirty="0"/>
              <a:t>Some legislators with shared districts collaborate in order to make larger appropriations to significant projects. </a:t>
            </a:r>
          </a:p>
        </p:txBody>
      </p:sp>
      <p:sp>
        <p:nvSpPr>
          <p:cNvPr id="4" name="Slide Number Placeholder 3"/>
          <p:cNvSpPr>
            <a:spLocks noGrp="1"/>
          </p:cNvSpPr>
          <p:nvPr>
            <p:ph type="sldNum" sz="quarter" idx="5"/>
          </p:nvPr>
        </p:nvSpPr>
        <p:spPr/>
        <p:txBody>
          <a:bodyPr/>
          <a:lstStyle/>
          <a:p>
            <a:fld id="{6BB98AFB-CB0D-4DFE-87B9-B4B0D0DE73CD}" type="slidenum">
              <a:rPr lang="en-US" smtClean="0"/>
              <a:t>8</a:t>
            </a:fld>
            <a:endParaRPr lang="en-US" dirty="0"/>
          </a:p>
        </p:txBody>
      </p:sp>
    </p:spTree>
    <p:extLst>
      <p:ext uri="{BB962C8B-B14F-4D97-AF65-F5344CB8AC3E}">
        <p14:creationId xmlns:p14="http://schemas.microsoft.com/office/powerpoint/2010/main" val="2356876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capital outlay a valuable source of funding? </a:t>
            </a:r>
          </a:p>
          <a:p>
            <a:endParaRPr lang="en-US" dirty="0"/>
          </a:p>
          <a:p>
            <a:r>
              <a:rPr lang="en-US" dirty="0"/>
              <a:t>One – because it’s free. 100% grant. </a:t>
            </a:r>
          </a:p>
          <a:p>
            <a:endParaRPr lang="en-US" dirty="0"/>
          </a:p>
          <a:p>
            <a:r>
              <a:rPr lang="en-US" dirty="0"/>
              <a:t>It’s easy to apply for and relatively easy to spend – at least compared to federal money. </a:t>
            </a:r>
          </a:p>
          <a:p>
            <a:endParaRPr lang="en-US" dirty="0"/>
          </a:p>
          <a:p>
            <a:r>
              <a:rPr lang="en-US" dirty="0"/>
              <a:t>Ideally, it’s used to fund essential public services and projects that will improve quality of life for New Mexicans. And for projects that would be hard to finance through other sources or with local revenues alone. </a:t>
            </a:r>
          </a:p>
          <a:p>
            <a:endParaRPr lang="en-US" dirty="0"/>
          </a:p>
          <a:p>
            <a:r>
              <a:rPr lang="en-US" dirty="0"/>
              <a:t>But it’s also challenging to realize these ideal scenarios. </a:t>
            </a:r>
          </a:p>
          <a:p>
            <a:endParaRPr lang="en-US" dirty="0"/>
          </a:p>
          <a:p>
            <a:r>
              <a:rPr lang="en-US" dirty="0"/>
              <a:t>The big reason for that is the practice of divvying available funding up equally among legislators means each member has a relatively small total sum to distribute and A LOT of demand for it. </a:t>
            </a:r>
          </a:p>
        </p:txBody>
      </p:sp>
      <p:sp>
        <p:nvSpPr>
          <p:cNvPr id="4" name="Slide Number Placeholder 3"/>
          <p:cNvSpPr>
            <a:spLocks noGrp="1"/>
          </p:cNvSpPr>
          <p:nvPr>
            <p:ph type="sldNum" sz="quarter" idx="5"/>
          </p:nvPr>
        </p:nvSpPr>
        <p:spPr/>
        <p:txBody>
          <a:bodyPr/>
          <a:lstStyle/>
          <a:p>
            <a:fld id="{6BB98AFB-CB0D-4DFE-87B9-B4B0D0DE73CD}" type="slidenum">
              <a:rPr lang="en-US" smtClean="0"/>
              <a:t>9</a:t>
            </a:fld>
            <a:endParaRPr lang="en-US" dirty="0"/>
          </a:p>
        </p:txBody>
      </p:sp>
    </p:spTree>
    <p:extLst>
      <p:ext uri="{BB962C8B-B14F-4D97-AF65-F5344CB8AC3E}">
        <p14:creationId xmlns:p14="http://schemas.microsoft.com/office/powerpoint/2010/main" val="2011810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showing you just how much demand exceeds available funding – even in a year like this one where state revenues were very strong and legislators got more money than ever before for local projects. </a:t>
            </a:r>
          </a:p>
          <a:p>
            <a:endParaRPr lang="en-US" dirty="0"/>
          </a:p>
          <a:p>
            <a:r>
              <a:rPr lang="en-US" dirty="0"/>
              <a:t>You can see total requests in the bar on the left, which included $3.7 billion in requests from local entities. </a:t>
            </a:r>
          </a:p>
          <a:p>
            <a:endParaRPr lang="en-US" dirty="0"/>
          </a:p>
          <a:p>
            <a:r>
              <a:rPr lang="en-US" dirty="0"/>
              <a:t>And then on the right is what was actually funded. For local projects, it was about 17 percent of the requests. </a:t>
            </a:r>
          </a:p>
          <a:p>
            <a:endParaRPr lang="en-US" dirty="0"/>
          </a:p>
          <a:p>
            <a:r>
              <a:rPr lang="en-US" dirty="0"/>
              <a:t>Why is this a problem? </a:t>
            </a:r>
          </a:p>
          <a:p>
            <a:endParaRPr lang="en-US" dirty="0"/>
          </a:p>
          <a:p>
            <a:r>
              <a:rPr lang="en-US" dirty="0"/>
              <a:t>Well one of the common outcomes we see is that projects are funded in a piecemeal way. In other words, they receive a smaller amount than they requested and not enough to complete the project or possibly even to complete a functional phase of the project. </a:t>
            </a:r>
          </a:p>
          <a:p>
            <a:endParaRPr lang="en-US" dirty="0"/>
          </a:p>
          <a:p>
            <a:r>
              <a:rPr lang="en-US" dirty="0"/>
              <a:t>That means projects stall and get more expensive. And it takes longer for the public to actually see the benefits this funding is intended to produce. </a:t>
            </a:r>
          </a:p>
          <a:p>
            <a:endParaRPr lang="en-US" dirty="0"/>
          </a:p>
          <a:p>
            <a:r>
              <a:rPr lang="en-US" dirty="0"/>
              <a:t>This year, almost 40 percent of the local projects that were funded received 50 percent or less of the funding they requested. </a:t>
            </a:r>
          </a:p>
        </p:txBody>
      </p:sp>
      <p:sp>
        <p:nvSpPr>
          <p:cNvPr id="4" name="Slide Number Placeholder 3"/>
          <p:cNvSpPr>
            <a:spLocks noGrp="1"/>
          </p:cNvSpPr>
          <p:nvPr>
            <p:ph type="sldNum" sz="quarter" idx="5"/>
          </p:nvPr>
        </p:nvSpPr>
        <p:spPr/>
        <p:txBody>
          <a:bodyPr/>
          <a:lstStyle/>
          <a:p>
            <a:fld id="{6BB98AFB-CB0D-4DFE-87B9-B4B0D0DE73CD}" type="slidenum">
              <a:rPr lang="en-US" smtClean="0"/>
              <a:t>10</a:t>
            </a:fld>
            <a:endParaRPr lang="en-US" dirty="0"/>
          </a:p>
        </p:txBody>
      </p:sp>
    </p:spTree>
    <p:extLst>
      <p:ext uri="{BB962C8B-B14F-4D97-AF65-F5344CB8AC3E}">
        <p14:creationId xmlns:p14="http://schemas.microsoft.com/office/powerpoint/2010/main" val="1538326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do we address this challenge? </a:t>
            </a:r>
          </a:p>
          <a:p>
            <a:endParaRPr lang="en-US" dirty="0"/>
          </a:p>
          <a:p>
            <a:r>
              <a:rPr lang="en-US" dirty="0"/>
              <a:t>Both legislators the local entities requesting funds have a role in addressing it. </a:t>
            </a:r>
          </a:p>
          <a:p>
            <a:endParaRPr lang="en-US" dirty="0"/>
          </a:p>
          <a:p>
            <a:r>
              <a:rPr lang="en-US" dirty="0"/>
              <a:t>This slide is showing you criteria we encourage legislators to use to prioritize their requests. </a:t>
            </a:r>
          </a:p>
          <a:p>
            <a:endParaRPr lang="en-US" dirty="0"/>
          </a:p>
          <a:p>
            <a:r>
              <a:rPr lang="en-US" dirty="0"/>
              <a:t>The top three in particular are relevant to the piecemeal funding problem. </a:t>
            </a:r>
          </a:p>
          <a:p>
            <a:endParaRPr lang="en-US" dirty="0"/>
          </a:p>
          <a:p>
            <a:r>
              <a:rPr lang="en-US" dirty="0"/>
              <a:t>And then we also encourage them to think about readiness – and to prioritize projects that are planned, have realistic cost estimates, and are high priorities on local governments ICIPs. </a:t>
            </a:r>
          </a:p>
        </p:txBody>
      </p:sp>
      <p:sp>
        <p:nvSpPr>
          <p:cNvPr id="4" name="Slide Number Placeholder 3"/>
          <p:cNvSpPr>
            <a:spLocks noGrp="1"/>
          </p:cNvSpPr>
          <p:nvPr>
            <p:ph type="sldNum" sz="quarter" idx="5"/>
          </p:nvPr>
        </p:nvSpPr>
        <p:spPr/>
        <p:txBody>
          <a:bodyPr/>
          <a:lstStyle/>
          <a:p>
            <a:fld id="{6BB98AFB-CB0D-4DFE-87B9-B4B0D0DE73CD}" type="slidenum">
              <a:rPr lang="en-US" smtClean="0"/>
              <a:t>11</a:t>
            </a:fld>
            <a:endParaRPr lang="en-US" dirty="0"/>
          </a:p>
        </p:txBody>
      </p:sp>
    </p:spTree>
    <p:extLst>
      <p:ext uri="{BB962C8B-B14F-4D97-AF65-F5344CB8AC3E}">
        <p14:creationId xmlns:p14="http://schemas.microsoft.com/office/powerpoint/2010/main" val="1968417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Local governments can help set projects up for success by using capital outlay as a source of funding not the only source of funding. </a:t>
            </a:r>
          </a:p>
          <a:p>
            <a:endParaRPr lang="en-US" dirty="0"/>
          </a:p>
          <a:p>
            <a:r>
              <a:rPr lang="en-US" dirty="0"/>
              <a:t>So respond to the piecemeal funding problem not by coming back for capital outlay to fully fund a project over say 5 to 10 years with small appropriations each time but using a capital appropriation as a piece of a larger puzzle and tapping other available funding sources to fully fund projects as quickly as possible and ultimately to get them done. </a:t>
            </a:r>
          </a:p>
          <a:p>
            <a:endParaRPr lang="en-US" dirty="0"/>
          </a:p>
          <a:p>
            <a:r>
              <a:rPr lang="en-US" dirty="0"/>
              <a:t>If you approach it that way, you can request capital outlay in amounts necessary to provide complete funding for a project. </a:t>
            </a:r>
          </a:p>
          <a:p>
            <a:endParaRPr lang="en-US" dirty="0"/>
          </a:p>
          <a:p>
            <a:r>
              <a:rPr lang="en-US" dirty="0"/>
              <a:t>We also see that projects tend to be more successful when some local revenue is committed to them. Tends to increase local investment in completing the project – both literally and figuratively. </a:t>
            </a:r>
          </a:p>
        </p:txBody>
      </p:sp>
      <p:sp>
        <p:nvSpPr>
          <p:cNvPr id="4" name="Slide Number Placeholder 3"/>
          <p:cNvSpPr>
            <a:spLocks noGrp="1"/>
          </p:cNvSpPr>
          <p:nvPr>
            <p:ph type="sldNum" sz="quarter" idx="5"/>
          </p:nvPr>
        </p:nvSpPr>
        <p:spPr/>
        <p:txBody>
          <a:bodyPr/>
          <a:lstStyle/>
          <a:p>
            <a:fld id="{6BB98AFB-CB0D-4DFE-87B9-B4B0D0DE73CD}" type="slidenum">
              <a:rPr lang="en-US" smtClean="0"/>
              <a:t>12</a:t>
            </a:fld>
            <a:endParaRPr lang="en-US" dirty="0"/>
          </a:p>
        </p:txBody>
      </p:sp>
    </p:spTree>
    <p:extLst>
      <p:ext uri="{BB962C8B-B14F-4D97-AF65-F5344CB8AC3E}">
        <p14:creationId xmlns:p14="http://schemas.microsoft.com/office/powerpoint/2010/main" val="39420339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533400"/>
            <a:ext cx="5029200" cy="2514601"/>
          </a:xfrm>
        </p:spPr>
        <p:txBody>
          <a:bodyPr>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065212" y="3403600"/>
            <a:ext cx="5029201" cy="1397000"/>
          </a:xfrm>
        </p:spPr>
        <p:txBody>
          <a:bodyPr>
            <a:normAutofit/>
          </a:bodyPr>
          <a:lstStyle>
            <a:lvl1pPr marL="0" indent="0" algn="l">
              <a:spcBef>
                <a:spcPts val="600"/>
              </a:spcBef>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5" name="Footer Placeholder 4"/>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4" name="Date Placeholder 3"/>
          <p:cNvSpPr>
            <a:spLocks noGrp="1"/>
          </p:cNvSpPr>
          <p:nvPr>
            <p:ph type="dt" sz="half" idx="10"/>
          </p:nvPr>
        </p:nvSpPr>
        <p:spPr/>
        <p:txBody>
          <a:bodyPr/>
          <a:lstStyle/>
          <a:p>
            <a:r>
              <a:rPr lang="en-US" dirty="0"/>
              <a:t>October 7, 2020</a:t>
            </a:r>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66475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4" name="Date Placeholder 3"/>
          <p:cNvSpPr>
            <a:spLocks noGrp="1"/>
          </p:cNvSpPr>
          <p:nvPr>
            <p:ph type="dt" sz="half" idx="10"/>
          </p:nvPr>
        </p:nvSpPr>
        <p:spPr/>
        <p:txBody>
          <a:bodyPr/>
          <a:lstStyle/>
          <a:p>
            <a:r>
              <a:rPr lang="en-US" dirty="0"/>
              <a:t>October 7, 2020</a:t>
            </a:r>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66809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1412" y="533400"/>
            <a:ext cx="2362201"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065213" y="533400"/>
            <a:ext cx="7467599"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4" name="Date Placeholder 3"/>
          <p:cNvSpPr>
            <a:spLocks noGrp="1"/>
          </p:cNvSpPr>
          <p:nvPr>
            <p:ph type="dt" sz="half" idx="10"/>
          </p:nvPr>
        </p:nvSpPr>
        <p:spPr/>
        <p:txBody>
          <a:bodyPr/>
          <a:lstStyle/>
          <a:p>
            <a:r>
              <a:rPr lang="en-US" dirty="0"/>
              <a:t>October 7, 2020</a:t>
            </a:r>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18824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4" name="Date Placeholder 3"/>
          <p:cNvSpPr>
            <a:spLocks noGrp="1"/>
          </p:cNvSpPr>
          <p:nvPr>
            <p:ph type="dt" sz="half" idx="10"/>
          </p:nvPr>
        </p:nvSpPr>
        <p:spPr/>
        <p:txBody>
          <a:bodyPr/>
          <a:lstStyle/>
          <a:p>
            <a:r>
              <a:rPr lang="en-US" dirty="0"/>
              <a:t>October 7, 2020</a:t>
            </a:r>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42915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2286000"/>
          </a:xfrm>
        </p:spPr>
        <p:txBody>
          <a:bodyPr anchor="b">
            <a:normAutofit/>
          </a:bodyPr>
          <a:lstStyle>
            <a:lvl1pPr algn="l">
              <a:defRPr sz="5400" b="1" cap="none" baseline="0"/>
            </a:lvl1pPr>
          </a:lstStyle>
          <a:p>
            <a:r>
              <a:rPr lang="en-US"/>
              <a:t>Click to edit Master title style</a:t>
            </a:r>
            <a:endParaRPr/>
          </a:p>
        </p:txBody>
      </p:sp>
      <p:sp>
        <p:nvSpPr>
          <p:cNvPr id="3" name="Text Placeholder 2"/>
          <p:cNvSpPr>
            <a:spLocks noGrp="1"/>
          </p:cNvSpPr>
          <p:nvPr>
            <p:ph type="body" idx="1"/>
          </p:nvPr>
        </p:nvSpPr>
        <p:spPr>
          <a:xfrm>
            <a:off x="1065214" y="3124200"/>
            <a:ext cx="8686800" cy="1371600"/>
          </a:xfrm>
        </p:spPr>
        <p:txBody>
          <a:bodyPr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4" name="Date Placeholder 3"/>
          <p:cNvSpPr>
            <a:spLocks noGrp="1"/>
          </p:cNvSpPr>
          <p:nvPr>
            <p:ph type="dt" sz="half" idx="10"/>
          </p:nvPr>
        </p:nvSpPr>
        <p:spPr/>
        <p:txBody>
          <a:bodyPr/>
          <a:lstStyle/>
          <a:p>
            <a:r>
              <a:rPr lang="en-US" dirty="0"/>
              <a:t>October 7, 2020</a:t>
            </a:r>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3701331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065212"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464598"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5" name="Date Placeholder 4"/>
          <p:cNvSpPr>
            <a:spLocks noGrp="1"/>
          </p:cNvSpPr>
          <p:nvPr>
            <p:ph type="dt" sz="half" idx="10"/>
          </p:nvPr>
        </p:nvSpPr>
        <p:spPr/>
        <p:txBody>
          <a:bodyPr/>
          <a:lstStyle/>
          <a:p>
            <a:r>
              <a:rPr lang="en-US" dirty="0"/>
              <a:t>October 7, 2020</a:t>
            </a:r>
            <a:endParaRPr dirty="0"/>
          </a:p>
        </p:txBody>
      </p:sp>
      <p:sp>
        <p:nvSpPr>
          <p:cNvPr id="7" name="Slide Number Placeholder 6"/>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341370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06521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521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50005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0005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7" name="Date Placeholder 6"/>
          <p:cNvSpPr>
            <a:spLocks noGrp="1"/>
          </p:cNvSpPr>
          <p:nvPr>
            <p:ph type="dt" sz="half" idx="10"/>
          </p:nvPr>
        </p:nvSpPr>
        <p:spPr/>
        <p:txBody>
          <a:bodyPr/>
          <a:lstStyle/>
          <a:p>
            <a:r>
              <a:rPr lang="en-US" dirty="0"/>
              <a:t>October 7, 2020</a:t>
            </a:r>
            <a:endParaRPr dirty="0"/>
          </a:p>
        </p:txBody>
      </p:sp>
      <p:sp>
        <p:nvSpPr>
          <p:cNvPr id="9" name="Slide Number Placeholder 8"/>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000784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3" name="Date Placeholder 2"/>
          <p:cNvSpPr>
            <a:spLocks noGrp="1"/>
          </p:cNvSpPr>
          <p:nvPr>
            <p:ph type="dt" sz="half" idx="10"/>
          </p:nvPr>
        </p:nvSpPr>
        <p:spPr/>
        <p:txBody>
          <a:bodyPr/>
          <a:lstStyle/>
          <a:p>
            <a:r>
              <a:rPr lang="en-US" dirty="0"/>
              <a:t>October 7, 2020</a:t>
            </a:r>
            <a:endParaRPr dirty="0"/>
          </a:p>
        </p:txBody>
      </p:sp>
      <p:sp>
        <p:nvSpPr>
          <p:cNvPr id="5" name="Slide Number Placeholder 4"/>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907158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2" name="Date Placeholder 1"/>
          <p:cNvSpPr>
            <a:spLocks noGrp="1"/>
          </p:cNvSpPr>
          <p:nvPr>
            <p:ph type="dt" sz="half" idx="10"/>
          </p:nvPr>
        </p:nvSpPr>
        <p:spPr/>
        <p:txBody>
          <a:bodyPr/>
          <a:lstStyle/>
          <a:p>
            <a:r>
              <a:rPr lang="en-US" dirty="0"/>
              <a:t>October 7, 2020</a:t>
            </a:r>
            <a:endParaRPr dirty="0"/>
          </a:p>
        </p:txBody>
      </p:sp>
      <p:sp>
        <p:nvSpPr>
          <p:cNvPr id="4" name="Slide Number Placeholder 3"/>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441531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rmAutofit/>
          </a:bodyPr>
          <a:lstStyle>
            <a:lvl1pPr algn="l">
              <a:defRPr sz="3600" b="1"/>
            </a:lvl1pPr>
          </a:lstStyle>
          <a:p>
            <a:r>
              <a:rPr lang="en-US"/>
              <a:t>Click to edit Master title style</a:t>
            </a:r>
            <a:endParaRPr/>
          </a:p>
        </p:txBody>
      </p:sp>
      <p:sp>
        <p:nvSpPr>
          <p:cNvPr id="3" name="Content Placeholder 2"/>
          <p:cNvSpPr>
            <a:spLocks noGrp="1"/>
          </p:cNvSpPr>
          <p:nvPr>
            <p:ph idx="1"/>
          </p:nvPr>
        </p:nvSpPr>
        <p:spPr>
          <a:xfrm>
            <a:off x="5865813" y="533400"/>
            <a:ext cx="586740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Understanding the Legislative Process: An Overview of Capital Appropriations</a:t>
            </a:r>
            <a:endParaRPr dirty="0"/>
          </a:p>
        </p:txBody>
      </p:sp>
      <p:sp>
        <p:nvSpPr>
          <p:cNvPr id="5" name="Date Placeholder 4"/>
          <p:cNvSpPr>
            <a:spLocks noGrp="1"/>
          </p:cNvSpPr>
          <p:nvPr>
            <p:ph type="dt" sz="half" idx="10"/>
          </p:nvPr>
        </p:nvSpPr>
        <p:spPr/>
        <p:txBody>
          <a:bodyPr/>
          <a:lstStyle/>
          <a:p>
            <a:r>
              <a:rPr lang="en-US" dirty="0"/>
              <a:t>October 7, 2020</a:t>
            </a:r>
            <a:endParaRPr dirty="0"/>
          </a:p>
        </p:txBody>
      </p:sp>
      <p:sp>
        <p:nvSpPr>
          <p:cNvPr id="7" name="Slide Number Placeholder 6"/>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10171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Autofit/>
          </a:bodyPr>
          <a:lstStyle>
            <a:lvl1pPr algn="l">
              <a:defRPr sz="3600" b="1"/>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2" y="533400"/>
            <a:ext cx="5780173" cy="5791200"/>
          </a:xfrm>
          <a:ln w="50800">
            <a:solidFill>
              <a:schemeClr val="tx1">
                <a:lumMod val="65000"/>
                <a:lumOff val="35000"/>
              </a:schemeClr>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41960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5212" y="533400"/>
            <a:ext cx="8686801" cy="1066800"/>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dirty="0"/>
              <a:t>Understanding the Legislative Process: An Overview of Capital Appropriations</a:t>
            </a:r>
          </a:p>
        </p:txBody>
      </p:sp>
      <p:sp>
        <p:nvSpPr>
          <p:cNvPr id="4" name="Date Placeholder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r>
              <a:rPr lang="en-US" dirty="0"/>
              <a:t>October 7, 2020</a:t>
            </a:r>
          </a:p>
        </p:txBody>
      </p:sp>
      <p:sp>
        <p:nvSpPr>
          <p:cNvPr id="6" name="Slide Number Placeholder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159705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80000"/>
        </a:lnSpc>
        <a:spcBef>
          <a:spcPct val="0"/>
        </a:spcBef>
        <a:buNone/>
        <a:defRPr sz="3600" b="1" kern="1200">
          <a:solidFill>
            <a:schemeClr val="accent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cally.carswell@nmlegis.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ally.Carswell@nmlegis.gov"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533400"/>
            <a:ext cx="7467598" cy="2514601"/>
          </a:xfrm>
        </p:spPr>
        <p:txBody>
          <a:bodyPr/>
          <a:lstStyle/>
          <a:p>
            <a:r>
              <a:rPr lang="en-US" dirty="0"/>
              <a:t>ULI – Unlocking Infrastructure in New Mexico</a:t>
            </a:r>
          </a:p>
        </p:txBody>
      </p:sp>
      <p:sp>
        <p:nvSpPr>
          <p:cNvPr id="3" name="Subtitle 2"/>
          <p:cNvSpPr>
            <a:spLocks noGrp="1"/>
          </p:cNvSpPr>
          <p:nvPr>
            <p:ph type="subTitle" idx="1"/>
          </p:nvPr>
        </p:nvSpPr>
        <p:spPr>
          <a:xfrm>
            <a:off x="1065212" y="3403600"/>
            <a:ext cx="7924800" cy="3149600"/>
          </a:xfrm>
        </p:spPr>
        <p:txBody>
          <a:bodyPr>
            <a:normAutofit/>
          </a:bodyPr>
          <a:lstStyle/>
          <a:p>
            <a:r>
              <a:rPr lang="en-US" dirty="0">
                <a:solidFill>
                  <a:schemeClr val="tx1"/>
                </a:solidFill>
              </a:rPr>
              <a:t>Understanding the Legislative Process: </a:t>
            </a:r>
          </a:p>
          <a:p>
            <a:r>
              <a:rPr lang="en-US" dirty="0">
                <a:solidFill>
                  <a:schemeClr val="tx1"/>
                </a:solidFill>
              </a:rPr>
              <a:t>An Overview of Capital Outlay</a:t>
            </a:r>
          </a:p>
          <a:p>
            <a:endParaRPr lang="en-US" dirty="0">
              <a:solidFill>
                <a:schemeClr val="tx1"/>
              </a:solidFill>
            </a:endParaRPr>
          </a:p>
          <a:p>
            <a:r>
              <a:rPr lang="en-US" sz="2000" dirty="0">
                <a:solidFill>
                  <a:schemeClr val="tx1"/>
                </a:solidFill>
              </a:rPr>
              <a:t>Cally Carswell</a:t>
            </a:r>
          </a:p>
          <a:p>
            <a:r>
              <a:rPr lang="en-US" sz="2000" dirty="0">
                <a:solidFill>
                  <a:schemeClr val="tx1"/>
                </a:solidFill>
              </a:rPr>
              <a:t>Principal Analyst, Capital Outlay, Legislative Finance Committee</a:t>
            </a:r>
          </a:p>
          <a:p>
            <a:r>
              <a:rPr lang="en-US" sz="2000" dirty="0">
                <a:solidFill>
                  <a:schemeClr val="tx1"/>
                </a:solidFill>
                <a:hlinkClick r:id="rId3">
                  <a:extLst>
                    <a:ext uri="{A12FA001-AC4F-418D-AE19-62706E023703}">
                      <ahyp:hlinkClr xmlns:ahyp="http://schemas.microsoft.com/office/drawing/2018/hyperlinkcolor" val="tx"/>
                    </a:ext>
                  </a:extLst>
                </a:hlinkClick>
              </a:rPr>
              <a:t>cally.carswell@nmlegis.gov</a:t>
            </a:r>
            <a:endParaRPr lang="en-US" sz="2000" dirty="0">
              <a:solidFill>
                <a:schemeClr val="tx1"/>
              </a:solidFill>
            </a:endParaRPr>
          </a:p>
          <a:p>
            <a:r>
              <a:rPr lang="en-US" sz="1800" dirty="0">
                <a:solidFill>
                  <a:schemeClr val="tx1"/>
                </a:solidFill>
              </a:rPr>
              <a:t>505-986-4569</a:t>
            </a:r>
          </a:p>
          <a:p>
            <a:endParaRPr lang="en-US" dirty="0">
              <a:solidFill>
                <a:schemeClr val="tx1"/>
              </a:solidFill>
            </a:endParaRPr>
          </a:p>
        </p:txBody>
      </p:sp>
    </p:spTree>
    <p:extLst>
      <p:ext uri="{BB962C8B-B14F-4D97-AF65-F5344CB8AC3E}">
        <p14:creationId xmlns:p14="http://schemas.microsoft.com/office/powerpoint/2010/main" val="14932598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4929" y="149970"/>
            <a:ext cx="8686801" cy="1066800"/>
          </a:xfrm>
        </p:spPr>
        <p:txBody>
          <a:bodyPr/>
          <a:lstStyle/>
          <a:p>
            <a:r>
              <a:rPr lang="en-US" dirty="0"/>
              <a:t>The Capital Challenge: Never Enough Funding</a:t>
            </a:r>
          </a:p>
        </p:txBody>
      </p:sp>
      <p:sp>
        <p:nvSpPr>
          <p:cNvPr id="5" name="TextBox 4"/>
          <p:cNvSpPr txBox="1"/>
          <p:nvPr/>
        </p:nvSpPr>
        <p:spPr>
          <a:xfrm>
            <a:off x="1045369" y="1389446"/>
            <a:ext cx="6210952" cy="4302716"/>
          </a:xfrm>
          <a:prstGeom prst="rect">
            <a:avLst/>
          </a:prstGeom>
          <a:noFill/>
        </p:spPr>
        <p:txBody>
          <a:bodyPr wrap="square" rtlCol="0">
            <a:spAutoFit/>
          </a:bodyPr>
          <a:lstStyle/>
          <a:p>
            <a:pPr marL="285750" indent="-285750">
              <a:lnSpc>
                <a:spcPct val="80000"/>
              </a:lnSpc>
              <a:buFont typeface="Arial" panose="020B0604020202020204" pitchFamily="34" charset="0"/>
              <a:buChar char="•"/>
            </a:pPr>
            <a:r>
              <a:rPr lang="en-US" dirty="0"/>
              <a:t>Requests for direct appropriations from legislators and the governor </a:t>
            </a:r>
            <a:r>
              <a:rPr lang="en-US" b="1" i="1" u="sng" dirty="0"/>
              <a:t>far</a:t>
            </a:r>
            <a:r>
              <a:rPr lang="en-US" dirty="0"/>
              <a:t> exceed available funding</a:t>
            </a:r>
          </a:p>
          <a:p>
            <a:pPr>
              <a:lnSpc>
                <a:spcPct val="80000"/>
              </a:lnSpc>
            </a:pPr>
            <a:endParaRPr lang="en-US" dirty="0"/>
          </a:p>
          <a:p>
            <a:pPr marL="285750" indent="-285750">
              <a:lnSpc>
                <a:spcPct val="80000"/>
              </a:lnSpc>
              <a:buFont typeface="Arial" panose="020B0604020202020204" pitchFamily="34" charset="0"/>
              <a:buChar char="•"/>
            </a:pPr>
            <a:r>
              <a:rPr lang="en-US" dirty="0"/>
              <a:t>That has remained true as state revenues have surged</a:t>
            </a:r>
          </a:p>
          <a:p>
            <a:pPr marL="285750" indent="-285750">
              <a:lnSpc>
                <a:spcPct val="80000"/>
              </a:lnSpc>
              <a:buFont typeface="Arial" panose="020B0604020202020204" pitchFamily="34" charset="0"/>
              <a:buChar char="•"/>
            </a:pPr>
            <a:endParaRPr lang="en-US" dirty="0"/>
          </a:p>
          <a:p>
            <a:pPr marL="285750" indent="-285750">
              <a:lnSpc>
                <a:spcPct val="80000"/>
              </a:lnSpc>
              <a:buFont typeface="Arial" panose="020B0604020202020204" pitchFamily="34" charset="0"/>
              <a:buChar char="•"/>
            </a:pPr>
            <a:r>
              <a:rPr lang="en-US" dirty="0"/>
              <a:t>In the 2024 Session: </a:t>
            </a:r>
          </a:p>
          <a:p>
            <a:pPr>
              <a:lnSpc>
                <a:spcPct val="80000"/>
              </a:lnSpc>
            </a:pPr>
            <a:endParaRPr lang="en-US" dirty="0">
              <a:solidFill>
                <a:srgbClr val="FF0000"/>
              </a:solidFill>
            </a:endParaRPr>
          </a:p>
          <a:p>
            <a:pPr marL="742950" lvl="1" indent="-285750">
              <a:lnSpc>
                <a:spcPct val="80000"/>
              </a:lnSpc>
              <a:buFont typeface="Arial" panose="020B0604020202020204" pitchFamily="34" charset="0"/>
              <a:buChar char="•"/>
            </a:pPr>
            <a:r>
              <a:rPr lang="en-US" dirty="0"/>
              <a:t>Local entities requested $3.6 billion in direct appropriations from House and Senate members.</a:t>
            </a:r>
          </a:p>
          <a:p>
            <a:pPr lvl="1">
              <a:lnSpc>
                <a:spcPct val="80000"/>
              </a:lnSpc>
            </a:pPr>
            <a:endParaRPr lang="en-US" dirty="0"/>
          </a:p>
          <a:p>
            <a:pPr marL="742950" lvl="1" indent="-285750">
              <a:lnSpc>
                <a:spcPct val="80000"/>
              </a:lnSpc>
              <a:buFont typeface="Arial" panose="020B0604020202020204" pitchFamily="34" charset="0"/>
              <a:buChar char="•"/>
            </a:pPr>
            <a:r>
              <a:rPr lang="en-US" dirty="0"/>
              <a:t>Available funding for local requests from the House, Senate, and Governor was about $525 million – or just 15 percent of the funding requested. </a:t>
            </a:r>
          </a:p>
          <a:p>
            <a:pPr marL="742950" lvl="1" indent="-285750">
              <a:lnSpc>
                <a:spcPct val="80000"/>
              </a:lnSpc>
              <a:buFont typeface="Arial" panose="020B0604020202020204" pitchFamily="34" charset="0"/>
              <a:buChar char="•"/>
            </a:pPr>
            <a:endParaRPr lang="en-US" dirty="0"/>
          </a:p>
          <a:p>
            <a:pPr marL="285750" indent="-285750">
              <a:lnSpc>
                <a:spcPct val="80000"/>
              </a:lnSpc>
              <a:buFont typeface="Arial" panose="020B0604020202020204" pitchFamily="34" charset="0"/>
              <a:buChar char="•"/>
            </a:pPr>
            <a:r>
              <a:rPr lang="en-US" dirty="0"/>
              <a:t>The result? Piecemeal funding. </a:t>
            </a:r>
          </a:p>
          <a:p>
            <a:pPr>
              <a:lnSpc>
                <a:spcPct val="80000"/>
              </a:lnSpc>
            </a:pPr>
            <a:endParaRPr lang="en-US" dirty="0"/>
          </a:p>
          <a:p>
            <a:pPr marL="742950" lvl="1" indent="-285750">
              <a:lnSpc>
                <a:spcPct val="80000"/>
              </a:lnSpc>
              <a:buFont typeface="Arial" panose="020B0604020202020204" pitchFamily="34" charset="0"/>
              <a:buChar char="•"/>
            </a:pPr>
            <a:r>
              <a:rPr lang="en-US" dirty="0"/>
              <a:t>Approximately 45 percent of projects in the 2024 capital bill received 50 percent or less of requested funding. </a:t>
            </a:r>
          </a:p>
        </p:txBody>
      </p:sp>
      <p:sp>
        <p:nvSpPr>
          <p:cNvPr id="8" name="Slide Number Placeholder 7"/>
          <p:cNvSpPr>
            <a:spLocks noGrp="1"/>
          </p:cNvSpPr>
          <p:nvPr>
            <p:ph type="sldNum" sz="quarter" idx="12"/>
          </p:nvPr>
        </p:nvSpPr>
        <p:spPr/>
        <p:txBody>
          <a:bodyPr/>
          <a:lstStyle/>
          <a:p>
            <a:fld id="{AAEAE4A8-A6E5-453E-B946-FB774B73F48C}" type="slidenum">
              <a:rPr lang="en-US" smtClean="0"/>
              <a:t>10</a:t>
            </a:fld>
            <a:endParaRPr lang="en-US" dirty="0"/>
          </a:p>
        </p:txBody>
      </p:sp>
      <p:graphicFrame>
        <p:nvGraphicFramePr>
          <p:cNvPr id="18" name="Chart 17">
            <a:extLst>
              <a:ext uri="{FF2B5EF4-FFF2-40B4-BE49-F238E27FC236}">
                <a16:creationId xmlns:a16="http://schemas.microsoft.com/office/drawing/2014/main" id="{292FF7C0-C8E7-B432-CC79-2A7654B12A76}"/>
              </a:ext>
            </a:extLst>
          </p:cNvPr>
          <p:cNvGraphicFramePr/>
          <p:nvPr>
            <p:extLst>
              <p:ext uri="{D42A27DB-BD31-4B8C-83A1-F6EECF244321}">
                <p14:modId xmlns:p14="http://schemas.microsoft.com/office/powerpoint/2010/main" val="748812799"/>
              </p:ext>
            </p:extLst>
          </p:nvPr>
        </p:nvGraphicFramePr>
        <p:xfrm>
          <a:off x="7466012" y="1226005"/>
          <a:ext cx="3962400" cy="4929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391611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0"/>
            <a:ext cx="8686801" cy="1066800"/>
          </a:xfrm>
        </p:spPr>
        <p:txBody>
          <a:bodyPr/>
          <a:lstStyle/>
          <a:p>
            <a:r>
              <a:rPr lang="en-US" dirty="0"/>
              <a:t>How do we address this challenge?</a:t>
            </a:r>
          </a:p>
        </p:txBody>
      </p:sp>
      <p:sp>
        <p:nvSpPr>
          <p:cNvPr id="5" name="TextBox 4"/>
          <p:cNvSpPr txBox="1"/>
          <p:nvPr/>
        </p:nvSpPr>
        <p:spPr>
          <a:xfrm>
            <a:off x="1217612" y="1238318"/>
            <a:ext cx="8695142" cy="5032147"/>
          </a:xfrm>
          <a:prstGeom prst="rect">
            <a:avLst/>
          </a:prstGeom>
          <a:noFill/>
        </p:spPr>
        <p:txBody>
          <a:bodyPr wrap="square" rtlCol="0">
            <a:spAutoFit/>
          </a:bodyPr>
          <a:lstStyle/>
          <a:p>
            <a:r>
              <a:rPr lang="en-US" b="1" dirty="0"/>
              <a:t>LFC staff encourage legislators to prioritize the requests they receive using the following criteria: </a:t>
            </a:r>
            <a:endParaRPr lang="en-US" altLang="en-US" dirty="0"/>
          </a:p>
          <a:p>
            <a:pPr marL="274320" indent="-228600">
              <a:lnSpc>
                <a:spcPct val="90000"/>
              </a:lnSpc>
              <a:spcBef>
                <a:spcPts val="1800"/>
              </a:spcBef>
              <a:buClr>
                <a:srgbClr val="000000">
                  <a:lumMod val="65000"/>
                  <a:lumOff val="35000"/>
                </a:srgbClr>
              </a:buClr>
              <a:buSzPct val="80000"/>
              <a:buFont typeface="Arial" pitchFamily="34" charset="0"/>
              <a:buChar char="•"/>
            </a:pPr>
            <a:r>
              <a:rPr lang="en-US" altLang="en-US" dirty="0"/>
              <a:t>Request fully funds the project or a functional phase</a:t>
            </a:r>
          </a:p>
          <a:p>
            <a:pPr marL="274320" indent="-228600">
              <a:lnSpc>
                <a:spcPct val="90000"/>
              </a:lnSpc>
              <a:spcBef>
                <a:spcPts val="1800"/>
              </a:spcBef>
              <a:buClr>
                <a:srgbClr val="000000">
                  <a:lumMod val="65000"/>
                  <a:lumOff val="35000"/>
                </a:srgbClr>
              </a:buClr>
              <a:buSzPct val="80000"/>
              <a:buFont typeface="Arial" pitchFamily="34" charset="0"/>
              <a:buChar char="•"/>
            </a:pPr>
            <a:r>
              <a:rPr lang="en-US" altLang="en-US" dirty="0"/>
              <a:t>Funding requested could not be secured through other sources</a:t>
            </a:r>
          </a:p>
          <a:p>
            <a:pPr marL="274320" indent="-228600">
              <a:lnSpc>
                <a:spcPct val="90000"/>
              </a:lnSpc>
              <a:spcBef>
                <a:spcPts val="1800"/>
              </a:spcBef>
              <a:buClr>
                <a:srgbClr val="000000">
                  <a:lumMod val="65000"/>
                  <a:lumOff val="35000"/>
                </a:srgbClr>
              </a:buClr>
              <a:buSzPct val="80000"/>
              <a:buFont typeface="Arial" pitchFamily="34" charset="0"/>
              <a:buChar char="•"/>
            </a:pPr>
            <a:r>
              <a:rPr lang="en-US" altLang="en-US" dirty="0"/>
              <a:t>Entity has committed some local revenues to the project and/or secured funding needed to complete project through other sources</a:t>
            </a:r>
          </a:p>
          <a:p>
            <a:pPr marL="274320" indent="-228600">
              <a:lnSpc>
                <a:spcPct val="90000"/>
              </a:lnSpc>
              <a:spcBef>
                <a:spcPts val="1800"/>
              </a:spcBef>
              <a:buClr>
                <a:srgbClr val="000000">
                  <a:lumMod val="65000"/>
                  <a:lumOff val="35000"/>
                </a:srgbClr>
              </a:buClr>
              <a:buSzPct val="80000"/>
              <a:buFont typeface="Arial" pitchFamily="34" charset="0"/>
              <a:buChar char="•"/>
            </a:pPr>
            <a:r>
              <a:rPr lang="en-US" altLang="en-US" dirty="0"/>
              <a:t>Total project cost is based on estimates provided by a qualified professional</a:t>
            </a:r>
          </a:p>
          <a:p>
            <a:pPr marL="274320" indent="-228600">
              <a:lnSpc>
                <a:spcPct val="90000"/>
              </a:lnSpc>
              <a:spcBef>
                <a:spcPts val="1800"/>
              </a:spcBef>
              <a:buClr>
                <a:srgbClr val="000000">
                  <a:lumMod val="65000"/>
                  <a:lumOff val="35000"/>
                </a:srgbClr>
              </a:buClr>
              <a:buSzPct val="80000"/>
              <a:buFont typeface="Arial" pitchFamily="34" charset="0"/>
              <a:buChar char="•"/>
            </a:pPr>
            <a:r>
              <a:rPr lang="en-US" altLang="en-US" dirty="0"/>
              <a:t>Project reduces health and safety hazards or provides key infrastructure for economic development</a:t>
            </a:r>
          </a:p>
          <a:p>
            <a:pPr marL="274320" indent="-228600">
              <a:lnSpc>
                <a:spcPct val="90000"/>
              </a:lnSpc>
              <a:spcBef>
                <a:spcPts val="1800"/>
              </a:spcBef>
              <a:buClr>
                <a:srgbClr val="000000">
                  <a:lumMod val="65000"/>
                  <a:lumOff val="35000"/>
                </a:srgbClr>
              </a:buClr>
              <a:buSzPct val="80000"/>
              <a:buFont typeface="Arial" pitchFamily="34" charset="0"/>
              <a:buChar char="•"/>
            </a:pPr>
            <a:r>
              <a:rPr lang="en-US" altLang="en-US" dirty="0"/>
              <a:t>Project is a top-three priority on a public entity’s ICIP</a:t>
            </a:r>
          </a:p>
          <a:p>
            <a:pPr marL="274320" indent="-228600">
              <a:lnSpc>
                <a:spcPct val="90000"/>
              </a:lnSpc>
              <a:spcBef>
                <a:spcPts val="1800"/>
              </a:spcBef>
              <a:buClr>
                <a:srgbClr val="000000">
                  <a:lumMod val="65000"/>
                  <a:lumOff val="35000"/>
                </a:srgbClr>
              </a:buClr>
              <a:buSzPct val="80000"/>
              <a:buFont typeface="Arial" pitchFamily="34" charset="0"/>
              <a:buChar char="•"/>
            </a:pPr>
            <a:r>
              <a:rPr lang="en-US" altLang="en-US" dirty="0"/>
              <a:t>Land, property, rights or way, or easements required to begin construction have been acquired</a:t>
            </a:r>
          </a:p>
          <a:p>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11</a:t>
            </a:fld>
            <a:endParaRPr lang="en-US" dirty="0"/>
          </a:p>
        </p:txBody>
      </p:sp>
    </p:spTree>
    <p:extLst>
      <p:ext uri="{BB962C8B-B14F-4D97-AF65-F5344CB8AC3E}">
        <p14:creationId xmlns:p14="http://schemas.microsoft.com/office/powerpoint/2010/main" val="11907953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Local entities can help by … </a:t>
            </a:r>
          </a:p>
        </p:txBody>
      </p:sp>
      <p:sp>
        <p:nvSpPr>
          <p:cNvPr id="3" name="Content Placeholder 2"/>
          <p:cNvSpPr>
            <a:spLocks noGrp="1"/>
          </p:cNvSpPr>
          <p:nvPr>
            <p:ph idx="1"/>
          </p:nvPr>
        </p:nvSpPr>
        <p:spPr>
          <a:xfrm>
            <a:off x="1065212" y="1828800"/>
            <a:ext cx="9753600" cy="4191000"/>
          </a:xfrm>
        </p:spPr>
        <p:txBody>
          <a:bodyPr>
            <a:noAutofit/>
          </a:bodyPr>
          <a:lstStyle/>
          <a:p>
            <a:pPr>
              <a:spcBef>
                <a:spcPts val="600"/>
              </a:spcBef>
            </a:pPr>
            <a:r>
              <a:rPr lang="en-US" sz="2400" dirty="0">
                <a:solidFill>
                  <a:schemeClr val="tx1"/>
                </a:solidFill>
              </a:rPr>
              <a:t>Using capital outlay as </a:t>
            </a:r>
            <a:r>
              <a:rPr lang="en-US" sz="2400" i="1" u="sng" dirty="0">
                <a:solidFill>
                  <a:schemeClr val="tx1"/>
                </a:solidFill>
              </a:rPr>
              <a:t>a</a:t>
            </a:r>
            <a:r>
              <a:rPr lang="en-US" sz="2400" dirty="0">
                <a:solidFill>
                  <a:schemeClr val="tx1"/>
                </a:solidFill>
              </a:rPr>
              <a:t> source of funding not </a:t>
            </a:r>
            <a:r>
              <a:rPr lang="en-US" sz="2400" i="1" u="sng" dirty="0">
                <a:solidFill>
                  <a:schemeClr val="tx1"/>
                </a:solidFill>
              </a:rPr>
              <a:t>the</a:t>
            </a:r>
            <a:r>
              <a:rPr lang="en-US" sz="2400" dirty="0">
                <a:solidFill>
                  <a:schemeClr val="tx1"/>
                </a:solidFill>
              </a:rPr>
              <a:t> source of funding for high-priority projects</a:t>
            </a:r>
          </a:p>
          <a:p>
            <a:pPr marL="45720" indent="0">
              <a:spcBef>
                <a:spcPts val="600"/>
              </a:spcBef>
              <a:buNone/>
            </a:pPr>
            <a:endParaRPr lang="en-US" sz="2400" dirty="0">
              <a:solidFill>
                <a:schemeClr val="tx1"/>
              </a:solidFill>
            </a:endParaRPr>
          </a:p>
          <a:p>
            <a:pPr>
              <a:spcBef>
                <a:spcPts val="600"/>
              </a:spcBef>
            </a:pPr>
            <a:r>
              <a:rPr lang="en-US" sz="2400" dirty="0">
                <a:solidFill>
                  <a:schemeClr val="tx1"/>
                </a:solidFill>
              </a:rPr>
              <a:t>Requesting capital outlay to complete funding for functional phases of projects or entire projects</a:t>
            </a:r>
          </a:p>
          <a:p>
            <a:pPr>
              <a:spcBef>
                <a:spcPts val="600"/>
              </a:spcBef>
            </a:pPr>
            <a:endParaRPr lang="en-US" sz="2400" dirty="0">
              <a:solidFill>
                <a:schemeClr val="tx1"/>
              </a:solidFill>
            </a:endParaRPr>
          </a:p>
          <a:p>
            <a:pPr>
              <a:spcBef>
                <a:spcPts val="600"/>
              </a:spcBef>
            </a:pPr>
            <a:r>
              <a:rPr lang="en-US" sz="2400" dirty="0">
                <a:solidFill>
                  <a:schemeClr val="tx1"/>
                </a:solidFill>
              </a:rPr>
              <a:t>Contributing local revenues to projects</a:t>
            </a:r>
          </a:p>
          <a:p>
            <a:pPr>
              <a:spcBef>
                <a:spcPts val="600"/>
              </a:spcBef>
            </a:pPr>
            <a:endParaRPr lang="en-US" sz="2400" dirty="0">
              <a:solidFill>
                <a:schemeClr val="tx1"/>
              </a:solidFill>
            </a:endParaRPr>
          </a:p>
          <a:p>
            <a:pPr>
              <a:spcBef>
                <a:spcPts val="600"/>
              </a:spcBef>
            </a:pPr>
            <a:r>
              <a:rPr lang="en-US" sz="2400" dirty="0">
                <a:solidFill>
                  <a:schemeClr val="tx1"/>
                </a:solidFill>
              </a:rPr>
              <a:t>Taking advantage of other state and federal funding sources, especially for critical infrastructure like water and wastewater systems and roads</a:t>
            </a:r>
          </a:p>
        </p:txBody>
      </p:sp>
      <p:sp>
        <p:nvSpPr>
          <p:cNvPr id="6" name="Slide Number Placeholder 5"/>
          <p:cNvSpPr>
            <a:spLocks noGrp="1"/>
          </p:cNvSpPr>
          <p:nvPr>
            <p:ph type="sldNum" sz="quarter" idx="12"/>
          </p:nvPr>
        </p:nvSpPr>
        <p:spPr/>
        <p:txBody>
          <a:bodyPr/>
          <a:lstStyle/>
          <a:p>
            <a:fld id="{AAEAE4A8-A6E5-453E-B946-FB774B73F48C}" type="slidenum">
              <a:rPr lang="en-US" smtClean="0"/>
              <a:t>12</a:t>
            </a:fld>
            <a:endParaRPr lang="en-US" dirty="0"/>
          </a:p>
        </p:txBody>
      </p:sp>
    </p:spTree>
    <p:extLst>
      <p:ext uri="{BB962C8B-B14F-4D97-AF65-F5344CB8AC3E}">
        <p14:creationId xmlns:p14="http://schemas.microsoft.com/office/powerpoint/2010/main" val="2303618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Strategies to Consider</a:t>
            </a:r>
          </a:p>
        </p:txBody>
      </p:sp>
      <p:sp>
        <p:nvSpPr>
          <p:cNvPr id="3" name="Content Placeholder 2"/>
          <p:cNvSpPr>
            <a:spLocks noGrp="1"/>
          </p:cNvSpPr>
          <p:nvPr>
            <p:ph idx="1"/>
          </p:nvPr>
        </p:nvSpPr>
        <p:spPr>
          <a:xfrm>
            <a:off x="1065212" y="1828800"/>
            <a:ext cx="9220200" cy="4599516"/>
          </a:xfrm>
        </p:spPr>
        <p:txBody>
          <a:bodyPr>
            <a:normAutofit fontScale="92500" lnSpcReduction="20000"/>
          </a:bodyPr>
          <a:lstStyle/>
          <a:p>
            <a:r>
              <a:rPr lang="en-US" sz="2600" dirty="0">
                <a:solidFill>
                  <a:schemeClr val="tx1"/>
                </a:solidFill>
              </a:rPr>
              <a:t>Expand special grant programs for priority investment areas</a:t>
            </a:r>
          </a:p>
          <a:p>
            <a:r>
              <a:rPr lang="en-US" sz="2600" dirty="0">
                <a:solidFill>
                  <a:schemeClr val="tx1"/>
                </a:solidFill>
              </a:rPr>
              <a:t>New DFA Infrastructure Division is charged with improving support for local entities from planning to project delivery and with better coordinating funding sources</a:t>
            </a:r>
          </a:p>
          <a:p>
            <a:r>
              <a:rPr lang="en-US" sz="2600" dirty="0">
                <a:solidFill>
                  <a:schemeClr val="tx1"/>
                </a:solidFill>
              </a:rPr>
              <a:t>Implement some level of vetting and prioritization for legislative appropriations, especially for critical infrastructure</a:t>
            </a:r>
          </a:p>
          <a:p>
            <a:r>
              <a:rPr lang="en-US" sz="2600" dirty="0">
                <a:solidFill>
                  <a:schemeClr val="tx1"/>
                </a:solidFill>
              </a:rPr>
              <a:t>Adopt a phased approach to funding and increase capacity for Legislature to evaluate opportunities to use capital outlay for gap funding</a:t>
            </a:r>
          </a:p>
          <a:p>
            <a:r>
              <a:rPr lang="en-US" sz="2600" dirty="0">
                <a:solidFill>
                  <a:schemeClr val="tx1"/>
                </a:solidFill>
              </a:rPr>
              <a:t>Create a mechanism for identifying, vetting, and prioritizing larger projects not owned by state but with significant potential to support statewide policy priorities and economic development</a:t>
            </a:r>
          </a:p>
          <a:p>
            <a:r>
              <a:rPr lang="en-US" sz="2600" dirty="0">
                <a:solidFill>
                  <a:schemeClr val="tx1"/>
                </a:solidFill>
              </a:rPr>
              <a:t>More wholesale changes have been proposed</a:t>
            </a:r>
          </a:p>
        </p:txBody>
      </p:sp>
      <p:sp>
        <p:nvSpPr>
          <p:cNvPr id="4" name="Slide Number Placeholder 3"/>
          <p:cNvSpPr>
            <a:spLocks noGrp="1"/>
          </p:cNvSpPr>
          <p:nvPr>
            <p:ph type="sldNum" sz="quarter" idx="12"/>
          </p:nvPr>
        </p:nvSpPr>
        <p:spPr/>
        <p:txBody>
          <a:bodyPr/>
          <a:lstStyle/>
          <a:p>
            <a:fld id="{AAEAE4A8-A6E5-453E-B946-FB774B73F48C}" type="slidenum">
              <a:rPr lang="en-US" smtClean="0"/>
              <a:t>13</a:t>
            </a:fld>
            <a:endParaRPr lang="en-US" dirty="0"/>
          </a:p>
        </p:txBody>
      </p:sp>
    </p:spTree>
    <p:extLst>
      <p:ext uri="{BB962C8B-B14F-4D97-AF65-F5344CB8AC3E}">
        <p14:creationId xmlns:p14="http://schemas.microsoft.com/office/powerpoint/2010/main" val="15126246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5212" y="0"/>
            <a:ext cx="5029200" cy="2514601"/>
          </a:xfrm>
        </p:spPr>
        <p:txBody>
          <a:bodyPr/>
          <a:lstStyle/>
          <a:p>
            <a:r>
              <a:rPr lang="en-US" dirty="0"/>
              <a:t>Thank you!</a:t>
            </a:r>
          </a:p>
        </p:txBody>
      </p:sp>
      <p:sp>
        <p:nvSpPr>
          <p:cNvPr id="3" name="Subtitle 2"/>
          <p:cNvSpPr>
            <a:spLocks noGrp="1"/>
          </p:cNvSpPr>
          <p:nvPr>
            <p:ph type="subTitle" idx="1"/>
          </p:nvPr>
        </p:nvSpPr>
        <p:spPr>
          <a:xfrm>
            <a:off x="1065210" y="2870200"/>
            <a:ext cx="5029201" cy="1397000"/>
          </a:xfrm>
        </p:spPr>
        <p:txBody>
          <a:bodyPr>
            <a:noAutofit/>
          </a:bodyPr>
          <a:lstStyle/>
          <a:p>
            <a:r>
              <a:rPr lang="en-US" sz="2000" dirty="0">
                <a:solidFill>
                  <a:schemeClr val="tx1"/>
                </a:solidFill>
              </a:rPr>
              <a:t>Cally Carswell</a:t>
            </a:r>
          </a:p>
          <a:p>
            <a:r>
              <a:rPr lang="en-US" sz="2000" dirty="0">
                <a:solidFill>
                  <a:schemeClr val="tx1"/>
                </a:solidFill>
              </a:rPr>
              <a:t>Legislative Finance Committee</a:t>
            </a:r>
          </a:p>
          <a:p>
            <a:r>
              <a:rPr lang="en-US" sz="2000" dirty="0">
                <a:solidFill>
                  <a:schemeClr val="tx1"/>
                </a:solidFill>
              </a:rPr>
              <a:t>Capital Outlay Analyst</a:t>
            </a:r>
          </a:p>
          <a:p>
            <a:r>
              <a:rPr lang="en-US" sz="2000" dirty="0">
                <a:solidFill>
                  <a:schemeClr val="tx1"/>
                </a:solidFill>
              </a:rPr>
              <a:t>505-986-4569</a:t>
            </a:r>
          </a:p>
          <a:p>
            <a:r>
              <a:rPr lang="en-US" sz="2000" dirty="0">
                <a:solidFill>
                  <a:schemeClr val="tx1"/>
                </a:solidFill>
                <a:hlinkClick r:id="rId3"/>
              </a:rPr>
              <a:t>cally.carswell@nmlegis.gov</a:t>
            </a:r>
            <a:endParaRPr lang="en-US" sz="2000" dirty="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39938405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0"/>
            <a:ext cx="8686801" cy="1066800"/>
          </a:xfrm>
        </p:spPr>
        <p:txBody>
          <a:bodyPr/>
          <a:lstStyle/>
          <a:p>
            <a:r>
              <a:rPr lang="en-US" dirty="0"/>
              <a:t>What is capital outlay?</a:t>
            </a:r>
          </a:p>
        </p:txBody>
      </p:sp>
      <p:sp>
        <p:nvSpPr>
          <p:cNvPr id="5" name="TextBox 4"/>
          <p:cNvSpPr txBox="1"/>
          <p:nvPr/>
        </p:nvSpPr>
        <p:spPr>
          <a:xfrm>
            <a:off x="1217612" y="1143000"/>
            <a:ext cx="9296400" cy="5386090"/>
          </a:xfrm>
          <a:prstGeom prst="rect">
            <a:avLst/>
          </a:prstGeom>
          <a:noFill/>
        </p:spPr>
        <p:txBody>
          <a:bodyPr wrap="square" rtlCol="0">
            <a:spAutoFit/>
          </a:bodyPr>
          <a:lstStyle/>
          <a:p>
            <a:pPr marL="285750" indent="-285750">
              <a:buFont typeface="Arial" panose="020B0604020202020204" pitchFamily="34" charset="0"/>
              <a:buChar char="•"/>
            </a:pPr>
            <a:r>
              <a:rPr lang="en-US" dirty="0"/>
              <a:t>In New Mexico, “capital outlay” refers to the annual appropriations bills passed by the Legislature to fund capital projects and infrastructure for the benefit of state agencies, higher education institutions, and local governments. </a:t>
            </a:r>
          </a:p>
          <a:p>
            <a:endParaRPr lang="en-US" dirty="0"/>
          </a:p>
          <a:p>
            <a:pPr marL="285750" indent="-285750">
              <a:buFont typeface="Arial" panose="020B0604020202020204" pitchFamily="34" charset="0"/>
              <a:buChar char="•"/>
            </a:pPr>
            <a:r>
              <a:rPr lang="en-US" dirty="0"/>
              <a:t>The state’s capital program also includes programs that receive earmarks on dedicated revenues for capital outlay – severance taxes on oil and gas. These programs fund public school construction, water projects, and projects in tribal and colonias communities.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Unlike legislative capital outlay, earmark program funding is awarded to projects through standards- and application-based programs outside of the legislative session.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capital appropriations bills include three major categories of projects: </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“Statewide” projects – investments in infrastructure and assets owned by the State of New Mexico</a:t>
            </a:r>
          </a:p>
          <a:p>
            <a:pPr marL="742950" lvl="1" indent="-285750">
              <a:buFont typeface="Arial" panose="020B0604020202020204" pitchFamily="34" charset="0"/>
              <a:buChar char="•"/>
            </a:pPr>
            <a:endParaRPr lang="en-US" sz="1000" dirty="0"/>
          </a:p>
          <a:p>
            <a:pPr marL="742950" lvl="1" indent="-285750">
              <a:buFont typeface="Arial" panose="020B0604020202020204" pitchFamily="34" charset="0"/>
              <a:buChar char="•"/>
            </a:pPr>
            <a:r>
              <a:rPr lang="en-US" dirty="0"/>
              <a:t>Higher education projects</a:t>
            </a:r>
          </a:p>
          <a:p>
            <a:pPr marL="742950" lvl="1" indent="-285750">
              <a:buFont typeface="Arial" panose="020B0604020202020204" pitchFamily="34" charset="0"/>
              <a:buChar char="•"/>
            </a:pPr>
            <a:endParaRPr lang="en-US" sz="1000" dirty="0"/>
          </a:p>
          <a:p>
            <a:pPr marL="742950" lvl="1" indent="-285750">
              <a:buFont typeface="Arial" panose="020B0604020202020204" pitchFamily="34" charset="0"/>
              <a:buChar char="•"/>
            </a:pPr>
            <a:r>
              <a:rPr lang="en-US" dirty="0"/>
              <a:t>Local projects – investments in infrastructure and assets owned by local government or political subdivisions</a:t>
            </a:r>
          </a:p>
        </p:txBody>
      </p:sp>
      <p:sp>
        <p:nvSpPr>
          <p:cNvPr id="7" name="Slide Number Placeholder 6"/>
          <p:cNvSpPr>
            <a:spLocks noGrp="1"/>
          </p:cNvSpPr>
          <p:nvPr>
            <p:ph type="sldNum" sz="quarter" idx="12"/>
          </p:nvPr>
        </p:nvSpPr>
        <p:spPr/>
        <p:txBody>
          <a:bodyPr/>
          <a:lstStyle/>
          <a:p>
            <a:fld id="{AAEAE4A8-A6E5-453E-B946-FB774B73F48C}" type="slidenum">
              <a:rPr lang="en-US" smtClean="0"/>
              <a:t>2</a:t>
            </a:fld>
            <a:endParaRPr lang="en-US" dirty="0"/>
          </a:p>
        </p:txBody>
      </p:sp>
    </p:spTree>
    <p:extLst>
      <p:ext uri="{BB962C8B-B14F-4D97-AF65-F5344CB8AC3E}">
        <p14:creationId xmlns:p14="http://schemas.microsoft.com/office/powerpoint/2010/main" val="16756352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1" y="299771"/>
            <a:ext cx="8686801" cy="843823"/>
          </a:xfrm>
        </p:spPr>
        <p:txBody>
          <a:bodyPr>
            <a:normAutofit fontScale="90000"/>
          </a:bodyPr>
          <a:lstStyle/>
          <a:p>
            <a:r>
              <a:rPr lang="en-US" dirty="0"/>
              <a:t>Capital Outlay is Only One Component of the Infrastructure Finance Landscape in NM</a:t>
            </a:r>
          </a:p>
        </p:txBody>
      </p:sp>
      <p:sp>
        <p:nvSpPr>
          <p:cNvPr id="11" name="TextBox 10"/>
          <p:cNvSpPr txBox="1"/>
          <p:nvPr/>
        </p:nvSpPr>
        <p:spPr>
          <a:xfrm>
            <a:off x="2284412" y="1143594"/>
            <a:ext cx="7315200" cy="5216813"/>
          </a:xfrm>
          <a:prstGeom prst="rect">
            <a:avLst/>
          </a:prstGeom>
          <a:solidFill>
            <a:schemeClr val="bg1"/>
          </a:solidFill>
        </p:spPr>
        <p:txBody>
          <a:bodyPr wrap="square" rtlCol="0">
            <a:spAutoFit/>
          </a:bodyPr>
          <a:lstStyle/>
          <a:p>
            <a:pPr>
              <a:lnSpc>
                <a:spcPct val="90000"/>
              </a:lnSpc>
            </a:pPr>
            <a:endParaRPr lang="en-US" dirty="0"/>
          </a:p>
          <a:p>
            <a:pPr marL="742950" lvl="1" indent="-285750">
              <a:lnSpc>
                <a:spcPct val="80000"/>
              </a:lnSpc>
              <a:buFont typeface="Arial" panose="020B0604020202020204" pitchFamily="34" charset="0"/>
              <a:buChar char="•"/>
            </a:pPr>
            <a:r>
              <a:rPr lang="en-US" dirty="0"/>
              <a:t>New Mexico Finance Authority</a:t>
            </a:r>
          </a:p>
          <a:p>
            <a:pPr marL="1200150" lvl="2" indent="-285750">
              <a:lnSpc>
                <a:spcPct val="80000"/>
              </a:lnSpc>
              <a:buFont typeface="Arial" panose="020B0604020202020204" pitchFamily="34" charset="0"/>
              <a:buChar char="•"/>
            </a:pPr>
            <a:r>
              <a:rPr lang="en-US" dirty="0"/>
              <a:t>Public Project Revolving Fund</a:t>
            </a:r>
          </a:p>
          <a:p>
            <a:pPr marL="1200150" lvl="2" indent="-285750">
              <a:lnSpc>
                <a:spcPct val="80000"/>
              </a:lnSpc>
              <a:buFont typeface="Arial" panose="020B0604020202020204" pitchFamily="34" charset="0"/>
              <a:buChar char="•"/>
            </a:pPr>
            <a:r>
              <a:rPr lang="en-US" dirty="0"/>
              <a:t>Water Trust Board</a:t>
            </a:r>
          </a:p>
          <a:p>
            <a:pPr marL="1200150" lvl="2" indent="-285750">
              <a:lnSpc>
                <a:spcPct val="80000"/>
              </a:lnSpc>
              <a:buFont typeface="Arial" panose="020B0604020202020204" pitchFamily="34" charset="0"/>
              <a:buChar char="•"/>
            </a:pPr>
            <a:r>
              <a:rPr lang="en-US" dirty="0"/>
              <a:t>Drinking Water State Revolving Fund</a:t>
            </a:r>
          </a:p>
          <a:p>
            <a:pPr marL="1200150" lvl="2" indent="-285750">
              <a:lnSpc>
                <a:spcPct val="80000"/>
              </a:lnSpc>
              <a:buFont typeface="Arial" panose="020B0604020202020204" pitchFamily="34" charset="0"/>
              <a:buChar char="•"/>
            </a:pPr>
            <a:r>
              <a:rPr lang="en-US" dirty="0"/>
              <a:t>Colonias Infrastructure Fund</a:t>
            </a:r>
          </a:p>
          <a:p>
            <a:pPr marL="1200150" lvl="2" indent="-285750">
              <a:lnSpc>
                <a:spcPct val="80000"/>
              </a:lnSpc>
              <a:buFont typeface="Arial" panose="020B0604020202020204" pitchFamily="34" charset="0"/>
              <a:buChar char="•"/>
            </a:pPr>
            <a:r>
              <a:rPr lang="en-US" dirty="0"/>
              <a:t>Local Government Planning Fund</a:t>
            </a:r>
          </a:p>
          <a:p>
            <a:pPr marL="1200150" lvl="2" indent="-285750">
              <a:lnSpc>
                <a:spcPct val="80000"/>
              </a:lnSpc>
              <a:buFont typeface="Arial" panose="020B0604020202020204" pitchFamily="34" charset="0"/>
              <a:buChar char="•"/>
            </a:pPr>
            <a:r>
              <a:rPr lang="en-US" dirty="0"/>
              <a:t>Opportunity Enterprise Revolving Fund</a:t>
            </a:r>
          </a:p>
          <a:p>
            <a:pPr lvl="2">
              <a:lnSpc>
                <a:spcPct val="80000"/>
              </a:lnSpc>
            </a:pPr>
            <a:endParaRPr lang="en-US" dirty="0"/>
          </a:p>
          <a:p>
            <a:pPr marL="742950" lvl="1" indent="-285750">
              <a:lnSpc>
                <a:spcPct val="80000"/>
              </a:lnSpc>
              <a:buFont typeface="Arial" panose="020B0604020202020204" pitchFamily="34" charset="0"/>
              <a:buChar char="•"/>
            </a:pPr>
            <a:r>
              <a:rPr lang="en-US" altLang="en-US" dirty="0"/>
              <a:t>NM Indian Affairs Department </a:t>
            </a:r>
          </a:p>
          <a:p>
            <a:pPr marL="1200150" lvl="2" indent="-285750">
              <a:lnSpc>
                <a:spcPct val="80000"/>
              </a:lnSpc>
              <a:buFont typeface="Arial" panose="020B0604020202020204" pitchFamily="34" charset="0"/>
              <a:buChar char="•"/>
            </a:pPr>
            <a:r>
              <a:rPr lang="en-US" altLang="en-US" dirty="0"/>
              <a:t>Tribal Infrastructure Fund</a:t>
            </a:r>
          </a:p>
          <a:p>
            <a:pPr marL="1200150" lvl="2" indent="-285750">
              <a:lnSpc>
                <a:spcPct val="80000"/>
              </a:lnSpc>
              <a:buFont typeface="Arial" panose="020B0604020202020204" pitchFamily="34" charset="0"/>
              <a:buChar char="•"/>
            </a:pPr>
            <a:endParaRPr lang="en-US" altLang="en-US" dirty="0"/>
          </a:p>
          <a:p>
            <a:pPr marL="742950" lvl="1" indent="-285750">
              <a:lnSpc>
                <a:spcPct val="80000"/>
              </a:lnSpc>
              <a:buFont typeface="Arial" panose="020B0604020202020204" pitchFamily="34" charset="0"/>
              <a:buChar char="•"/>
            </a:pPr>
            <a:r>
              <a:rPr lang="en-US" altLang="en-US" dirty="0"/>
              <a:t>NM Environment Department</a:t>
            </a:r>
          </a:p>
          <a:p>
            <a:pPr marL="1200150" lvl="2" indent="-285750">
              <a:lnSpc>
                <a:spcPct val="80000"/>
              </a:lnSpc>
              <a:buFont typeface="Arial" panose="020B0604020202020204" pitchFamily="34" charset="0"/>
              <a:buChar char="•"/>
            </a:pPr>
            <a:r>
              <a:rPr lang="en-US" altLang="en-US" dirty="0"/>
              <a:t>Clean Water State Revolving Fund</a:t>
            </a:r>
          </a:p>
          <a:p>
            <a:pPr marL="1200150" lvl="2" indent="-285750">
              <a:lnSpc>
                <a:spcPct val="80000"/>
              </a:lnSpc>
              <a:buFont typeface="Arial" panose="020B0604020202020204" pitchFamily="34" charset="0"/>
              <a:buChar char="•"/>
            </a:pPr>
            <a:r>
              <a:rPr lang="en-US" altLang="en-US" dirty="0"/>
              <a:t>Rural Infrastructure Program</a:t>
            </a:r>
          </a:p>
          <a:p>
            <a:pPr marL="1200150" lvl="2" indent="-285750">
              <a:lnSpc>
                <a:spcPct val="80000"/>
              </a:lnSpc>
              <a:buFont typeface="Arial" panose="020B0604020202020204" pitchFamily="34" charset="0"/>
              <a:buChar char="•"/>
            </a:pPr>
            <a:endParaRPr lang="en-US" altLang="en-US" dirty="0"/>
          </a:p>
          <a:p>
            <a:pPr marL="742950" lvl="1" indent="-285750">
              <a:lnSpc>
                <a:spcPct val="80000"/>
              </a:lnSpc>
              <a:buFont typeface="Arial" panose="020B0604020202020204" pitchFamily="34" charset="0"/>
              <a:buChar char="•"/>
            </a:pPr>
            <a:r>
              <a:rPr lang="en-US" altLang="en-US" dirty="0"/>
              <a:t>Economic Development Department</a:t>
            </a:r>
          </a:p>
          <a:p>
            <a:pPr marL="1200150" lvl="2" indent="-285750">
              <a:lnSpc>
                <a:spcPct val="80000"/>
              </a:lnSpc>
              <a:buFont typeface="Arial" panose="020B0604020202020204" pitchFamily="34" charset="0"/>
              <a:buChar char="•"/>
            </a:pPr>
            <a:r>
              <a:rPr lang="en-US" altLang="en-US" dirty="0"/>
              <a:t>MainStreet Capital Outlay Program</a:t>
            </a:r>
          </a:p>
          <a:p>
            <a:pPr marL="1200150" lvl="2" indent="-285750">
              <a:lnSpc>
                <a:spcPct val="80000"/>
              </a:lnSpc>
              <a:buFont typeface="Arial" panose="020B0604020202020204" pitchFamily="34" charset="0"/>
              <a:buChar char="•"/>
            </a:pPr>
            <a:r>
              <a:rPr lang="en-US" altLang="en-US" dirty="0"/>
              <a:t>Trails+ Outdoor Recreation Grants</a:t>
            </a:r>
          </a:p>
          <a:p>
            <a:pPr lvl="2">
              <a:lnSpc>
                <a:spcPct val="80000"/>
              </a:lnSpc>
            </a:pPr>
            <a:endParaRPr lang="en-US" altLang="en-US" dirty="0"/>
          </a:p>
          <a:p>
            <a:pPr marL="742950" lvl="1" indent="-285750">
              <a:lnSpc>
                <a:spcPct val="80000"/>
              </a:lnSpc>
              <a:buFont typeface="Arial" panose="020B0604020202020204" pitchFamily="34" charset="0"/>
              <a:buChar char="•"/>
            </a:pPr>
            <a:r>
              <a:rPr lang="en-US" altLang="en-US" dirty="0"/>
              <a:t>Department of Transportation</a:t>
            </a:r>
          </a:p>
          <a:p>
            <a:pPr marL="1200150" lvl="2" indent="-285750">
              <a:lnSpc>
                <a:spcPct val="80000"/>
              </a:lnSpc>
              <a:buFont typeface="Arial" panose="020B0604020202020204" pitchFamily="34" charset="0"/>
              <a:buChar char="•"/>
            </a:pPr>
            <a:r>
              <a:rPr lang="en-US" altLang="en-US" dirty="0"/>
              <a:t>Transportation Project Fund</a:t>
            </a:r>
          </a:p>
          <a:p>
            <a:pPr marL="1200150" lvl="2" indent="-285750">
              <a:lnSpc>
                <a:spcPct val="80000"/>
              </a:lnSpc>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a:xfrm>
            <a:off x="8532811" y="6430465"/>
            <a:ext cx="1219201" cy="273049"/>
          </a:xfrm>
        </p:spPr>
        <p:txBody>
          <a:bodyPr/>
          <a:lstStyle/>
          <a:p>
            <a:fld id="{AAEAE4A8-A6E5-453E-B946-FB774B73F48C}" type="slidenum">
              <a:rPr lang="en-US" smtClean="0"/>
              <a:t>3</a:t>
            </a:fld>
            <a:endParaRPr lang="en-US" dirty="0"/>
          </a:p>
        </p:txBody>
      </p:sp>
    </p:spTree>
    <p:extLst>
      <p:ext uri="{BB962C8B-B14F-4D97-AF65-F5344CB8AC3E}">
        <p14:creationId xmlns:p14="http://schemas.microsoft.com/office/powerpoint/2010/main" val="695929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09A17-3ADE-F099-59CE-0315B39761FE}"/>
              </a:ext>
            </a:extLst>
          </p:cNvPr>
          <p:cNvSpPr>
            <a:spLocks noGrp="1"/>
          </p:cNvSpPr>
          <p:nvPr>
            <p:ph type="title"/>
          </p:nvPr>
        </p:nvSpPr>
        <p:spPr/>
        <p:txBody>
          <a:bodyPr/>
          <a:lstStyle/>
          <a:p>
            <a:r>
              <a:rPr lang="en-US" dirty="0"/>
              <a:t>How funding is divided between state and local projects</a:t>
            </a:r>
          </a:p>
        </p:txBody>
      </p:sp>
      <p:graphicFrame>
        <p:nvGraphicFramePr>
          <p:cNvPr id="9" name="Content Placeholder 8">
            <a:extLst>
              <a:ext uri="{FF2B5EF4-FFF2-40B4-BE49-F238E27FC236}">
                <a16:creationId xmlns:a16="http://schemas.microsoft.com/office/drawing/2014/main" id="{6FF657ED-DE09-8E58-6953-84A806512179}"/>
              </a:ext>
            </a:extLst>
          </p:cNvPr>
          <p:cNvGraphicFramePr>
            <a:graphicFrameLocks noGrp="1"/>
          </p:cNvGraphicFramePr>
          <p:nvPr>
            <p:ph idx="1"/>
            <p:extLst>
              <p:ext uri="{D42A27DB-BD31-4B8C-83A1-F6EECF244321}">
                <p14:modId xmlns:p14="http://schemas.microsoft.com/office/powerpoint/2010/main" val="2443966665"/>
              </p:ext>
            </p:extLst>
          </p:nvPr>
        </p:nvGraphicFramePr>
        <p:xfrm>
          <a:off x="5484813" y="1905000"/>
          <a:ext cx="4267200" cy="4114801"/>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a:extLst>
              <a:ext uri="{FF2B5EF4-FFF2-40B4-BE49-F238E27FC236}">
                <a16:creationId xmlns:a16="http://schemas.microsoft.com/office/drawing/2014/main" id="{1FB67B5B-7879-7605-C60E-E5F7615A9577}"/>
              </a:ext>
            </a:extLst>
          </p:cNvPr>
          <p:cNvSpPr>
            <a:spLocks noGrp="1"/>
          </p:cNvSpPr>
          <p:nvPr>
            <p:ph type="sldNum" sz="quarter" idx="12"/>
          </p:nvPr>
        </p:nvSpPr>
        <p:spPr/>
        <p:txBody>
          <a:bodyPr/>
          <a:lstStyle/>
          <a:p>
            <a:fld id="{AAEAE4A8-A6E5-453E-B946-FB774B73F48C}" type="slidenum">
              <a:rPr lang="en-US" smtClean="0"/>
              <a:t>4</a:t>
            </a:fld>
            <a:endParaRPr lang="en-US" dirty="0"/>
          </a:p>
        </p:txBody>
      </p:sp>
      <p:sp>
        <p:nvSpPr>
          <p:cNvPr id="10" name="TextBox 9">
            <a:extLst>
              <a:ext uri="{FF2B5EF4-FFF2-40B4-BE49-F238E27FC236}">
                <a16:creationId xmlns:a16="http://schemas.microsoft.com/office/drawing/2014/main" id="{D7A8AD67-79FF-818D-8268-BD6E1C6D53D6}"/>
              </a:ext>
            </a:extLst>
          </p:cNvPr>
          <p:cNvSpPr txBox="1"/>
          <p:nvPr/>
        </p:nvSpPr>
        <p:spPr>
          <a:xfrm>
            <a:off x="1065212" y="1828800"/>
            <a:ext cx="3810000" cy="4801314"/>
          </a:xfrm>
          <a:prstGeom prst="rect">
            <a:avLst/>
          </a:prstGeom>
          <a:noFill/>
        </p:spPr>
        <p:txBody>
          <a:bodyPr wrap="square" rtlCol="0">
            <a:spAutoFit/>
          </a:bodyPr>
          <a:lstStyle/>
          <a:p>
            <a:pPr marL="285750" indent="-285750">
              <a:buFont typeface="Arial" panose="020B0604020202020204" pitchFamily="34" charset="0"/>
              <a:buChar char="•"/>
            </a:pPr>
            <a:r>
              <a:rPr lang="en-US" dirty="0"/>
              <a:t>Typically, about 50% of appropriations in the capital bill go toward state-owned projects.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other 50% is divided between the House, Senate, and Governor for local projects.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House and Senate shares are divided evenly among all members.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 2024: </a:t>
            </a:r>
          </a:p>
          <a:p>
            <a:pPr marL="742950" lvl="1" indent="-285750">
              <a:buFont typeface="Arial" panose="020B0604020202020204" pitchFamily="34" charset="0"/>
              <a:buChar char="•"/>
            </a:pPr>
            <a:r>
              <a:rPr lang="en-US" dirty="0"/>
              <a:t>$2.5 million for every Representative</a:t>
            </a:r>
          </a:p>
          <a:p>
            <a:pPr marL="742950" lvl="1" indent="-285750">
              <a:buFont typeface="Arial" panose="020B0604020202020204" pitchFamily="34" charset="0"/>
              <a:buChar char="•"/>
            </a:pPr>
            <a:r>
              <a:rPr lang="en-US" dirty="0"/>
              <a:t>$4.2 million for every Senator</a:t>
            </a:r>
          </a:p>
        </p:txBody>
      </p:sp>
    </p:spTree>
    <p:extLst>
      <p:ext uri="{BB962C8B-B14F-4D97-AF65-F5344CB8AC3E}">
        <p14:creationId xmlns:p14="http://schemas.microsoft.com/office/powerpoint/2010/main" val="3015286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09A17-3ADE-F099-59CE-0315B39761FE}"/>
              </a:ext>
            </a:extLst>
          </p:cNvPr>
          <p:cNvSpPr>
            <a:spLocks noGrp="1"/>
          </p:cNvSpPr>
          <p:nvPr>
            <p:ph type="title"/>
          </p:nvPr>
        </p:nvSpPr>
        <p:spPr/>
        <p:txBody>
          <a:bodyPr/>
          <a:lstStyle/>
          <a:p>
            <a:r>
              <a:rPr lang="en-US" dirty="0"/>
              <a:t>Funding to the Capital Program has Surged at a Complicated Time</a:t>
            </a:r>
          </a:p>
        </p:txBody>
      </p:sp>
      <p:sp>
        <p:nvSpPr>
          <p:cNvPr id="6" name="Slide Number Placeholder 5">
            <a:extLst>
              <a:ext uri="{FF2B5EF4-FFF2-40B4-BE49-F238E27FC236}">
                <a16:creationId xmlns:a16="http://schemas.microsoft.com/office/drawing/2014/main" id="{1FB67B5B-7879-7605-C60E-E5F7615A9577}"/>
              </a:ext>
            </a:extLst>
          </p:cNvPr>
          <p:cNvSpPr>
            <a:spLocks noGrp="1"/>
          </p:cNvSpPr>
          <p:nvPr>
            <p:ph type="sldNum" sz="quarter" idx="12"/>
          </p:nvPr>
        </p:nvSpPr>
        <p:spPr/>
        <p:txBody>
          <a:bodyPr/>
          <a:lstStyle/>
          <a:p>
            <a:fld id="{AAEAE4A8-A6E5-453E-B946-FB774B73F48C}" type="slidenum">
              <a:rPr lang="en-US" smtClean="0"/>
              <a:t>5</a:t>
            </a:fld>
            <a:endParaRPr lang="en-US" dirty="0"/>
          </a:p>
        </p:txBody>
      </p:sp>
      <p:sp>
        <p:nvSpPr>
          <p:cNvPr id="10" name="TextBox 9">
            <a:extLst>
              <a:ext uri="{FF2B5EF4-FFF2-40B4-BE49-F238E27FC236}">
                <a16:creationId xmlns:a16="http://schemas.microsoft.com/office/drawing/2014/main" id="{D7A8AD67-79FF-818D-8268-BD6E1C6D53D6}"/>
              </a:ext>
            </a:extLst>
          </p:cNvPr>
          <p:cNvSpPr txBox="1"/>
          <p:nvPr/>
        </p:nvSpPr>
        <p:spPr>
          <a:xfrm>
            <a:off x="1065212" y="1828800"/>
            <a:ext cx="3810000" cy="4524315"/>
          </a:xfrm>
          <a:prstGeom prst="rect">
            <a:avLst/>
          </a:prstGeom>
          <a:noFill/>
        </p:spPr>
        <p:txBody>
          <a:bodyPr wrap="square" rtlCol="0">
            <a:spAutoFit/>
          </a:bodyPr>
          <a:lstStyle/>
          <a:p>
            <a:pPr marL="285750" indent="-285750">
              <a:buFont typeface="Arial" panose="020B0604020202020204" pitchFamily="34" charset="0"/>
              <a:buChar char="•"/>
            </a:pPr>
            <a:r>
              <a:rPr lang="en-US" dirty="0"/>
              <a:t>At the end of FY24, outstanding capital funds totaled an estimated $5.9 billion across roughly 5,600 projects.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unspent funds include: </a:t>
            </a:r>
          </a:p>
          <a:p>
            <a:pPr marL="742950" lvl="1" indent="-285750">
              <a:buFont typeface="Arial" panose="020B0604020202020204" pitchFamily="34" charset="0"/>
              <a:buChar char="•"/>
            </a:pPr>
            <a:r>
              <a:rPr lang="en-US" dirty="0"/>
              <a:t>Projects authorized by the Legislature ($3.4 billion)</a:t>
            </a:r>
          </a:p>
          <a:p>
            <a:pPr marL="742950" lvl="1" indent="-285750">
              <a:buFont typeface="Arial" panose="020B0604020202020204" pitchFamily="34" charset="0"/>
              <a:buChar char="•"/>
            </a:pPr>
            <a:r>
              <a:rPr lang="en-US" dirty="0"/>
              <a:t>Earmark program projects ($650 million)</a:t>
            </a:r>
          </a:p>
          <a:p>
            <a:pPr marL="742950" lvl="1" indent="-285750">
              <a:buFont typeface="Arial" panose="020B0604020202020204" pitchFamily="34" charset="0"/>
              <a:buChar char="•"/>
            </a:pPr>
            <a:r>
              <a:rPr lang="en-US" dirty="0"/>
              <a:t>Public School Capital Outlay Fund ($1.6 billion)</a:t>
            </a:r>
          </a:p>
          <a:p>
            <a:pPr marL="742950" lvl="1" indent="-285750">
              <a:buFont typeface="Arial" panose="020B0604020202020204" pitchFamily="34" charset="0"/>
              <a:buChar char="•"/>
            </a:pPr>
            <a:r>
              <a:rPr lang="en-US" dirty="0"/>
              <a:t>Special appropriations to capital projects ($247.1 million)</a:t>
            </a:r>
          </a:p>
          <a:p>
            <a:pPr marL="285750" indent="-285750">
              <a:buFont typeface="Arial" panose="020B0604020202020204" pitchFamily="34" charset="0"/>
              <a:buChar char="•"/>
            </a:pPr>
            <a:endParaRPr lang="en-US" dirty="0"/>
          </a:p>
        </p:txBody>
      </p:sp>
      <p:graphicFrame>
        <p:nvGraphicFramePr>
          <p:cNvPr id="11" name="Chart 10">
            <a:extLst>
              <a:ext uri="{FF2B5EF4-FFF2-40B4-BE49-F238E27FC236}">
                <a16:creationId xmlns:a16="http://schemas.microsoft.com/office/drawing/2014/main" id="{786878BA-53BF-B473-1378-A47320CF758F}"/>
              </a:ext>
            </a:extLst>
          </p:cNvPr>
          <p:cNvGraphicFramePr/>
          <p:nvPr>
            <p:extLst>
              <p:ext uri="{D42A27DB-BD31-4B8C-83A1-F6EECF244321}">
                <p14:modId xmlns:p14="http://schemas.microsoft.com/office/powerpoint/2010/main" val="3574361810"/>
              </p:ext>
            </p:extLst>
          </p:nvPr>
        </p:nvGraphicFramePr>
        <p:xfrm>
          <a:off x="5561012" y="1981200"/>
          <a:ext cx="4648201"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764809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4105" y="304800"/>
            <a:ext cx="8686801" cy="1066800"/>
          </a:xfrm>
        </p:spPr>
        <p:txBody>
          <a:bodyPr/>
          <a:lstStyle/>
          <a:p>
            <a:r>
              <a:rPr lang="en-US" dirty="0"/>
              <a:t>Factors Contributing to Growing Balances</a:t>
            </a:r>
          </a:p>
        </p:txBody>
      </p:sp>
      <p:sp>
        <p:nvSpPr>
          <p:cNvPr id="5" name="TextBox 4"/>
          <p:cNvSpPr txBox="1"/>
          <p:nvPr/>
        </p:nvSpPr>
        <p:spPr>
          <a:xfrm>
            <a:off x="1316537" y="1386840"/>
            <a:ext cx="9121275" cy="5632311"/>
          </a:xfrm>
          <a:prstGeom prst="rect">
            <a:avLst/>
          </a:prstGeom>
          <a:noFill/>
        </p:spPr>
        <p:txBody>
          <a:bodyPr wrap="square" rtlCol="0">
            <a:spAutoFit/>
          </a:bodyPr>
          <a:lstStyle/>
          <a:p>
            <a:endParaRPr lang="en-US" dirty="0"/>
          </a:p>
          <a:p>
            <a:pPr marL="742950" lvl="1" indent="-285750">
              <a:buFont typeface="Arial" panose="020B0604020202020204" pitchFamily="34" charset="0"/>
              <a:buChar char="•"/>
            </a:pPr>
            <a:r>
              <a:rPr lang="en-US" sz="2400" dirty="0"/>
              <a:t>Increased appropriations</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COVID-related delays and cost increases</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Cost increases related to uptick in construction activity</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Increased bonding capacity for public schools and earmark programs</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Project readiness (or lack thereof)</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Public and private sector capacity limitations</a:t>
            </a:r>
          </a:p>
          <a:p>
            <a:pPr lvl="1"/>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6</a:t>
            </a:fld>
            <a:endParaRPr lang="en-US" dirty="0"/>
          </a:p>
        </p:txBody>
      </p:sp>
    </p:spTree>
    <p:extLst>
      <p:ext uri="{BB962C8B-B14F-4D97-AF65-F5344CB8AC3E}">
        <p14:creationId xmlns:p14="http://schemas.microsoft.com/office/powerpoint/2010/main" val="868585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09A17-3ADE-F099-59CE-0315B39761FE}"/>
              </a:ext>
            </a:extLst>
          </p:cNvPr>
          <p:cNvSpPr>
            <a:spLocks noGrp="1"/>
          </p:cNvSpPr>
          <p:nvPr>
            <p:ph type="title"/>
          </p:nvPr>
        </p:nvSpPr>
        <p:spPr/>
        <p:txBody>
          <a:bodyPr/>
          <a:lstStyle/>
          <a:p>
            <a:r>
              <a:rPr lang="en-US" dirty="0"/>
              <a:t>Local Projects Move Slower and Carry Greater Risk of Incompletion</a:t>
            </a:r>
          </a:p>
        </p:txBody>
      </p:sp>
      <p:sp>
        <p:nvSpPr>
          <p:cNvPr id="6" name="Slide Number Placeholder 5">
            <a:extLst>
              <a:ext uri="{FF2B5EF4-FFF2-40B4-BE49-F238E27FC236}">
                <a16:creationId xmlns:a16="http://schemas.microsoft.com/office/drawing/2014/main" id="{1FB67B5B-7879-7605-C60E-E5F7615A9577}"/>
              </a:ext>
            </a:extLst>
          </p:cNvPr>
          <p:cNvSpPr>
            <a:spLocks noGrp="1"/>
          </p:cNvSpPr>
          <p:nvPr>
            <p:ph type="sldNum" sz="quarter" idx="12"/>
          </p:nvPr>
        </p:nvSpPr>
        <p:spPr/>
        <p:txBody>
          <a:bodyPr/>
          <a:lstStyle/>
          <a:p>
            <a:fld id="{AAEAE4A8-A6E5-453E-B946-FB774B73F48C}" type="slidenum">
              <a:rPr lang="en-US" smtClean="0"/>
              <a:t>7</a:t>
            </a:fld>
            <a:endParaRPr lang="en-US" dirty="0"/>
          </a:p>
        </p:txBody>
      </p:sp>
      <p:graphicFrame>
        <p:nvGraphicFramePr>
          <p:cNvPr id="4" name="Chart 3">
            <a:extLst>
              <a:ext uri="{FF2B5EF4-FFF2-40B4-BE49-F238E27FC236}">
                <a16:creationId xmlns:a16="http://schemas.microsoft.com/office/drawing/2014/main" id="{51194E29-6C1B-FB03-C27D-16FEE5EE6D5E}"/>
              </a:ext>
            </a:extLst>
          </p:cNvPr>
          <p:cNvGraphicFramePr/>
          <p:nvPr>
            <p:extLst>
              <p:ext uri="{D42A27DB-BD31-4B8C-83A1-F6EECF244321}">
                <p14:modId xmlns:p14="http://schemas.microsoft.com/office/powerpoint/2010/main" val="2116164266"/>
              </p:ext>
            </p:extLst>
          </p:nvPr>
        </p:nvGraphicFramePr>
        <p:xfrm>
          <a:off x="1903412" y="1828800"/>
          <a:ext cx="7391401" cy="3945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0490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4105" y="304800"/>
            <a:ext cx="8686801" cy="1066800"/>
          </a:xfrm>
        </p:spPr>
        <p:txBody>
          <a:bodyPr/>
          <a:lstStyle/>
          <a:p>
            <a:r>
              <a:rPr lang="en-US" dirty="0"/>
              <a:t>“Local” capital outlay</a:t>
            </a:r>
          </a:p>
        </p:txBody>
      </p:sp>
      <p:sp>
        <p:nvSpPr>
          <p:cNvPr id="5" name="TextBox 4"/>
          <p:cNvSpPr txBox="1"/>
          <p:nvPr/>
        </p:nvSpPr>
        <p:spPr>
          <a:xfrm>
            <a:off x="1316537" y="1386840"/>
            <a:ext cx="9121275" cy="5262979"/>
          </a:xfrm>
          <a:prstGeom prst="rect">
            <a:avLst/>
          </a:prstGeom>
          <a:noFill/>
        </p:spPr>
        <p:txBody>
          <a:bodyPr wrap="square" rtlCol="0">
            <a:spAutoFit/>
          </a:bodyPr>
          <a:lstStyle/>
          <a:p>
            <a:endParaRPr lang="en-US" sz="2000" dirty="0"/>
          </a:p>
          <a:p>
            <a:pPr marL="742950" lvl="1" indent="-285750">
              <a:buFont typeface="Arial" panose="020B0604020202020204" pitchFamily="34" charset="0"/>
              <a:buChar char="•"/>
            </a:pPr>
            <a:r>
              <a:rPr lang="en-US" sz="2000" dirty="0"/>
              <a:t>“Local” capital outlay appropriations are made at the discretion of individual legislators and the governor.</a:t>
            </a:r>
          </a:p>
          <a:p>
            <a:pPr lvl="1"/>
            <a:endParaRPr lang="en-US" sz="2000" dirty="0"/>
          </a:p>
          <a:p>
            <a:pPr marL="742950" lvl="1" indent="-285750">
              <a:buFont typeface="Arial" panose="020B0604020202020204" pitchFamily="34" charset="0"/>
              <a:buChar char="•"/>
            </a:pPr>
            <a:r>
              <a:rPr lang="en-US" sz="2000" dirty="0"/>
              <a:t>The amount each legislator and the governor receive varies each year based on bonding capacity, general fund revenues, the size of the statewide framework, and negotiations between legislative leadership and the governor. </a:t>
            </a:r>
          </a:p>
          <a:p>
            <a:pPr marL="742950" lvl="1" indent="-285750">
              <a:buFont typeface="Arial" panose="020B0604020202020204" pitchFamily="34" charset="0"/>
              <a:buChar char="•"/>
            </a:pPr>
            <a:endParaRPr lang="en-US" sz="2000" dirty="0"/>
          </a:p>
          <a:p>
            <a:pPr marL="742950" lvl="1" indent="-285750">
              <a:buFont typeface="Arial" panose="020B0604020202020204" pitchFamily="34" charset="0"/>
              <a:buChar char="•"/>
            </a:pPr>
            <a:r>
              <a:rPr lang="en-US" sz="2000" dirty="0"/>
              <a:t>Legislators use capital outlay appropriations to improve essential services and quality of life in their districts: roads, community centers, water systems, wastewater systems, recreation facilities, etc.</a:t>
            </a:r>
          </a:p>
          <a:p>
            <a:pPr marL="742950" lvl="1" indent="-285750">
              <a:buFont typeface="Arial" panose="020B0604020202020204" pitchFamily="34" charset="0"/>
              <a:buChar char="•"/>
            </a:pPr>
            <a:endParaRPr lang="en-US" sz="2000" dirty="0"/>
          </a:p>
          <a:p>
            <a:pPr marL="742950" lvl="1" indent="-285750">
              <a:buFont typeface="Arial" panose="020B0604020202020204" pitchFamily="34" charset="0"/>
              <a:buChar char="•"/>
            </a:pPr>
            <a:r>
              <a:rPr lang="en-US" sz="2000" dirty="0"/>
              <a:t>Some legislators in shared districts collaborate in order to make larger appropriations to priority projects – a practice staff encourage. </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8</a:t>
            </a:fld>
            <a:endParaRPr lang="en-US" dirty="0"/>
          </a:p>
        </p:txBody>
      </p:sp>
    </p:spTree>
    <p:extLst>
      <p:ext uri="{BB962C8B-B14F-4D97-AF65-F5344CB8AC3E}">
        <p14:creationId xmlns:p14="http://schemas.microsoft.com/office/powerpoint/2010/main" val="148897888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FC4D1BE-9FEF-86C7-9AA3-0A440B154A53}"/>
              </a:ext>
            </a:extLst>
          </p:cNvPr>
          <p:cNvSpPr/>
          <p:nvPr/>
        </p:nvSpPr>
        <p:spPr>
          <a:xfrm>
            <a:off x="1217612" y="4419600"/>
            <a:ext cx="8340860" cy="1371600"/>
          </a:xfrm>
          <a:prstGeom prst="rect">
            <a:avLst/>
          </a:prstGeom>
          <a:solidFill>
            <a:schemeClr val="bg1">
              <a:lumMod val="9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94105" y="163856"/>
            <a:ext cx="8686801" cy="1066800"/>
          </a:xfrm>
        </p:spPr>
        <p:txBody>
          <a:bodyPr/>
          <a:lstStyle/>
          <a:p>
            <a:r>
              <a:rPr lang="en-US" dirty="0"/>
              <a:t>Potential benefits of local capital outlay</a:t>
            </a:r>
          </a:p>
        </p:txBody>
      </p:sp>
      <p:sp>
        <p:nvSpPr>
          <p:cNvPr id="5" name="TextBox 4"/>
          <p:cNvSpPr txBox="1"/>
          <p:nvPr/>
        </p:nvSpPr>
        <p:spPr>
          <a:xfrm>
            <a:off x="1316537" y="1752600"/>
            <a:ext cx="8241935" cy="4308872"/>
          </a:xfrm>
          <a:prstGeom prst="rect">
            <a:avLst/>
          </a:prstGeom>
          <a:noFill/>
        </p:spPr>
        <p:txBody>
          <a:bodyPr wrap="square" rtlCol="0">
            <a:spAutoFit/>
          </a:bodyPr>
          <a:lstStyle/>
          <a:p>
            <a:pPr marL="285750" indent="-285750">
              <a:buFont typeface="Arial" panose="020B0604020202020204" pitchFamily="34" charset="0"/>
              <a:buChar char="•"/>
            </a:pPr>
            <a:r>
              <a:rPr lang="en-US" sz="2000" dirty="0"/>
              <a:t>Long-term investments to improve quality of life for New Mexicans.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Provides public goods that local entities may not have the capacity to finance otherwise.</a:t>
            </a:r>
          </a:p>
          <a:p>
            <a:endParaRPr lang="en-US" sz="2000" dirty="0"/>
          </a:p>
          <a:p>
            <a:pPr marL="285750" indent="-285750">
              <a:buFont typeface="Arial" panose="020B0604020202020204" pitchFamily="34" charset="0"/>
              <a:buChar char="•"/>
            </a:pPr>
            <a:r>
              <a:rPr lang="en-US" sz="2000" dirty="0"/>
              <a:t>Supports local economies and creates jobs by funding construction activity or providing critical infrastructure.</a:t>
            </a:r>
          </a:p>
          <a:p>
            <a:endParaRPr lang="en-US" dirty="0"/>
          </a:p>
          <a:p>
            <a:pPr marL="285750" indent="-285750">
              <a:buFont typeface="Arial" panose="020B0604020202020204" pitchFamily="34" charset="0"/>
              <a:buChar char="•"/>
            </a:pPr>
            <a:endParaRPr lang="en-US" b="1" i="1" dirty="0">
              <a:solidFill>
                <a:schemeClr val="accent1">
                  <a:lumMod val="75000"/>
                </a:schemeClr>
              </a:solidFill>
            </a:endParaRPr>
          </a:p>
          <a:p>
            <a:pPr marL="285750" indent="-285750">
              <a:buFont typeface="Arial" panose="020B0604020202020204" pitchFamily="34" charset="0"/>
              <a:buChar char="•"/>
            </a:pPr>
            <a:r>
              <a:rPr lang="en-US" sz="2000" b="1" i="1" dirty="0">
                <a:solidFill>
                  <a:schemeClr val="accent1">
                    <a:lumMod val="75000"/>
                  </a:schemeClr>
                </a:solidFill>
              </a:rPr>
              <a:t>But … </a:t>
            </a:r>
            <a:r>
              <a:rPr lang="en-US" sz="2000" dirty="0"/>
              <a:t>the practice of dividing available funding among individual legislators makes it challenging to broadly realize these benefits because the requests legislators receive </a:t>
            </a:r>
            <a:r>
              <a:rPr lang="en-US" sz="2000" i="1" u="sng" dirty="0"/>
              <a:t>far</a:t>
            </a:r>
            <a:r>
              <a:rPr lang="en-US" sz="2000" dirty="0"/>
              <a:t> exceed the funding they have to appropriate.</a:t>
            </a:r>
          </a:p>
          <a:p>
            <a:r>
              <a:rPr lang="en-US" dirty="0"/>
              <a:t> </a:t>
            </a:r>
            <a:endParaRPr lang="en-US" b="1" i="1" dirty="0"/>
          </a:p>
        </p:txBody>
      </p:sp>
      <p:sp>
        <p:nvSpPr>
          <p:cNvPr id="7" name="Slide Number Placeholder 6"/>
          <p:cNvSpPr>
            <a:spLocks noGrp="1"/>
          </p:cNvSpPr>
          <p:nvPr>
            <p:ph type="sldNum" sz="quarter" idx="12"/>
          </p:nvPr>
        </p:nvSpPr>
        <p:spPr/>
        <p:txBody>
          <a:bodyPr/>
          <a:lstStyle/>
          <a:p>
            <a:fld id="{AAEAE4A8-A6E5-453E-B946-FB774B73F48C}" type="slidenum">
              <a:rPr lang="en-US" smtClean="0"/>
              <a:t>9</a:t>
            </a:fld>
            <a:endParaRPr lang="en-US" dirty="0"/>
          </a:p>
        </p:txBody>
      </p:sp>
    </p:spTree>
    <p:extLst>
      <p:ext uri="{BB962C8B-B14F-4D97-AF65-F5344CB8AC3E}">
        <p14:creationId xmlns:p14="http://schemas.microsoft.com/office/powerpoint/2010/main" val="7969685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Business Contrast 16x9">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E3B9166-2E01-44C0-B213-4E36B4FF9306}" vid="{9FB243D3-233B-4EB4-BE37-C505132985D4}"/>
    </a:ext>
  </a:extLst>
</a:theme>
</file>

<file path=ppt/theme/theme2.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E7567CE-A543-444C-8597-EB2278491126}">
  <ds:schemaRefs>
    <ds:schemaRef ds:uri="http://schemas.microsoft.com/sharepoint/v3/contenttype/forms"/>
  </ds:schemaRefs>
</ds:datastoreItem>
</file>

<file path=customXml/itemProps2.xml><?xml version="1.0" encoding="utf-8"?>
<ds:datastoreItem xmlns:ds="http://schemas.openxmlformats.org/officeDocument/2006/customXml" ds:itemID="{44CEB76F-5C52-4F69-A3C1-2DBEA8CF74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32D51B-405E-4F81-B5A9-F253CD7FC481}">
  <ds:schemaRefs>
    <ds:schemaRef ds:uri="http://schemas.microsoft.com/office/infopath/2007/PartnerControls"/>
    <ds:schemaRef ds:uri="http://purl.org/dc/dcmitype/"/>
    <ds:schemaRef ds:uri="http://purl.org/dc/elements/1.1/"/>
    <ds:schemaRef ds:uri="http://schemas.microsoft.com/office/2006/metadata/properties"/>
    <ds:schemaRef ds:uri="16c05727-aa75-4e4a-9b5f-8a80a1165891"/>
    <ds:schemaRef ds:uri="http://schemas.microsoft.com/office/2006/documentManagement/types"/>
    <ds:schemaRef ds:uri="http://purl.org/dc/terms/"/>
    <ds:schemaRef ds:uri="http://schemas.openxmlformats.org/package/2006/metadata/core-properties"/>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TM03090430[[fn=Banded]]</Template>
  <TotalTime>0</TotalTime>
  <Words>2159</Words>
  <Application>Microsoft Office PowerPoint</Application>
  <PresentationFormat>Custom</PresentationFormat>
  <Paragraphs>255</Paragraphs>
  <Slides>14</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Franklin Gothic Medium</vt:lpstr>
      <vt:lpstr>Business Contrast 16x9</vt:lpstr>
      <vt:lpstr>ULI – Unlocking Infrastructure in New Mexico</vt:lpstr>
      <vt:lpstr>What is capital outlay?</vt:lpstr>
      <vt:lpstr>Capital Outlay is Only One Component of the Infrastructure Finance Landscape in NM</vt:lpstr>
      <vt:lpstr>How funding is divided between state and local projects</vt:lpstr>
      <vt:lpstr>Funding to the Capital Program has Surged at a Complicated Time</vt:lpstr>
      <vt:lpstr>Factors Contributing to Growing Balances</vt:lpstr>
      <vt:lpstr>Local Projects Move Slower and Carry Greater Risk of Incompletion</vt:lpstr>
      <vt:lpstr>“Local” capital outlay</vt:lpstr>
      <vt:lpstr>Potential benefits of local capital outlay</vt:lpstr>
      <vt:lpstr>The Capital Challenge: Never Enough Funding</vt:lpstr>
      <vt:lpstr>How do we address this challenge?</vt:lpstr>
      <vt:lpstr>Local entities can help by … </vt:lpstr>
      <vt:lpstr>Additional Strategies to Consider</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2020-09-29T16:26:33Z</dcterms:created>
  <dcterms:modified xsi:type="dcterms:W3CDTF">2024-09-19T21:47:33Z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