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DM Serif Display" charset="1" panose="00000000000000000000"/>
      <p:regular r:id="rId26"/>
    </p:embeddedFont>
    <p:embeddedFont>
      <p:font typeface="Open Sauce" charset="1" panose="00000500000000000000"/>
      <p:regular r:id="rId27"/>
    </p:embeddedFont>
    <p:embeddedFont>
      <p:font typeface="Century Gothic Paneuropean Italics" charset="1" panose="020B0502020202090204"/>
      <p:regular r:id="rId31"/>
    </p:embeddedFont>
    <p:embeddedFont>
      <p:font typeface="Century Gothic Paneuropean Bold Italics" charset="1" panose="020B0702020202090204"/>
      <p:regular r:id="rId32"/>
    </p:embeddedFont>
    <p:embeddedFont>
      <p:font typeface="Century Gothic Paneuropean" charset="1" panose="020B0502020202020204"/>
      <p:regular r:id="rId34"/>
    </p:embeddedFont>
    <p:embeddedFont>
      <p:font typeface="Century Gothic Paneuropean Bold" charset="1" panose="020B0702020202020204"/>
      <p:regular r:id="rId35"/>
    </p:embeddedFont>
    <p:embeddedFont>
      <p:font typeface="Open Sauce Bold" charset="1" panose="0000080000000000000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notesMasters/notesMaster1.xml" Type="http://schemas.openxmlformats.org/officeDocument/2006/relationships/notesMaster"/><Relationship Id="rId29" Target="theme/theme2.xml" Type="http://schemas.openxmlformats.org/officeDocument/2006/relationships/theme"/><Relationship Id="rId3" Target="viewProps.xml" Type="http://schemas.openxmlformats.org/officeDocument/2006/relationships/viewProps"/><Relationship Id="rId30" Target="notesSlides/notesSlide1.xml" Type="http://schemas.openxmlformats.org/officeDocument/2006/relationships/notes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notesSlides/notesSlide2.xml" Type="http://schemas.openxmlformats.org/officeDocument/2006/relationships/notes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notesSlides/notesSlide3.xml" Type="http://schemas.openxmlformats.org/officeDocument/2006/relationships/notesSlide"/><Relationship Id="rId37" Target="notesSlides/notesSlide4.xml" Type="http://schemas.openxmlformats.org/officeDocument/2006/relationships/notesSlide"/><Relationship Id="rId38" Target="notesSlides/notesSlide5.xml" Type="http://schemas.openxmlformats.org/officeDocument/2006/relationships/notesSlide"/><Relationship Id="rId39" Target="notesSlides/notesSlide6.xml" Type="http://schemas.openxmlformats.org/officeDocument/2006/relationships/notes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notesSlides/notesSlide7.xml" Type="http://schemas.openxmlformats.org/officeDocument/2006/relationships/notesSlide"/><Relationship Id="rId42" Target="notesSlides/notesSlide8.xml" Type="http://schemas.openxmlformats.org/officeDocument/2006/relationships/notesSlide"/><Relationship Id="rId43" Target="notesSlides/notesSlide9.xml" Type="http://schemas.openxmlformats.org/officeDocument/2006/relationships/notesSlide"/><Relationship Id="rId44" Target="notesSlides/notesSlide10.xml" Type="http://schemas.openxmlformats.org/officeDocument/2006/relationships/notesSlide"/><Relationship Id="rId45" Target="notesSlides/notesSlide11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66.png" Type="http://schemas.openxmlformats.org/officeDocument/2006/relationships/image"/><Relationship Id="rId13" Target="../media/image67.png" Type="http://schemas.openxmlformats.org/officeDocument/2006/relationships/image"/><Relationship Id="rId14" Target="../media/image68.svg" Type="http://schemas.openxmlformats.org/officeDocument/2006/relationships/image"/><Relationship Id="rId15" Target="../media/image69.png" Type="http://schemas.openxmlformats.org/officeDocument/2006/relationships/image"/><Relationship Id="rId16" Target="../media/image70.svg" Type="http://schemas.openxmlformats.org/officeDocument/2006/relationships/image"/><Relationship Id="rId17" Target="../media/image71.png" Type="http://schemas.openxmlformats.org/officeDocument/2006/relationships/image"/><Relationship Id="rId18" Target="../media/image72.svg" Type="http://schemas.openxmlformats.org/officeDocument/2006/relationships/image"/><Relationship Id="rId19" Target="../media/image73.png" Type="http://schemas.openxmlformats.org/officeDocument/2006/relationships/image"/><Relationship Id="rId2" Target="../notesSlides/notesSlide7.xml" Type="http://schemas.openxmlformats.org/officeDocument/2006/relationships/notesSlide"/><Relationship Id="rId20" Target="../media/image74.svg" Type="http://schemas.openxmlformats.org/officeDocument/2006/relationships/image"/><Relationship Id="rId21" Target="../media/image75.png" Type="http://schemas.openxmlformats.org/officeDocument/2006/relationships/image"/><Relationship Id="rId22" Target="../media/image76.png" Type="http://schemas.openxmlformats.org/officeDocument/2006/relationships/image"/><Relationship Id="rId23" Target="../media/image77.svg" Type="http://schemas.openxmlformats.org/officeDocument/2006/relationships/image"/><Relationship Id="rId24" Target="../media/image78.png" Type="http://schemas.openxmlformats.org/officeDocument/2006/relationships/image"/><Relationship Id="rId25" Target="../media/image79.sv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80.png" Type="http://schemas.openxmlformats.org/officeDocument/2006/relationships/image"/><Relationship Id="rId4" Target="../media/image8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Relationship Id="rId5" Target="../media/image55.png" Type="http://schemas.openxmlformats.org/officeDocument/2006/relationships/image"/><Relationship Id="rId6" Target="../media/image49.png" Type="http://schemas.openxmlformats.org/officeDocument/2006/relationships/image"/><Relationship Id="rId7" Target="../media/image56.png" Type="http://schemas.openxmlformats.org/officeDocument/2006/relationships/image"/><Relationship Id="rId8" Target="../media/image57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6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5.png" Type="http://schemas.openxmlformats.org/officeDocument/2006/relationships/image"/><Relationship Id="rId3" Target="../media/image8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14.png" Type="http://schemas.openxmlformats.org/officeDocument/2006/relationships/image"/><Relationship Id="rId13" Target="../media/image15.sv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26.pn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44.png" Type="http://schemas.openxmlformats.org/officeDocument/2006/relationships/image"/><Relationship Id="rId4" Target="../media/image45.pn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13" Target="../media/image56.png" Type="http://schemas.openxmlformats.org/officeDocument/2006/relationships/image"/><Relationship Id="rId14" Target="../media/image57.png" Type="http://schemas.openxmlformats.org/officeDocument/2006/relationships/image"/><Relationship Id="rId15" Target="../media/image58.png" Type="http://schemas.openxmlformats.org/officeDocument/2006/relationships/image"/><Relationship Id="rId16" Target="../media/image59.png" Type="http://schemas.openxmlformats.org/officeDocument/2006/relationships/image"/><Relationship Id="rId2" Target="../notesSlides/notesSlide6.xml" Type="http://schemas.openxmlformats.org/officeDocument/2006/relationships/notesSlid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9498865" y="1274703"/>
            <a:ext cx="3945549" cy="14213364"/>
            <a:chOff x="0" y="0"/>
            <a:chExt cx="363999" cy="13112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3999" cy="1311262"/>
            </a:xfrm>
            <a:custGeom>
              <a:avLst/>
              <a:gdLst/>
              <a:ahLst/>
              <a:cxnLst/>
              <a:rect r="r" b="b" t="t" l="l"/>
              <a:pathLst>
                <a:path h="1311262" w="363999">
                  <a:moveTo>
                    <a:pt x="363999" y="1311262"/>
                  </a:moveTo>
                  <a:lnTo>
                    <a:pt x="0" y="1311262"/>
                  </a:lnTo>
                  <a:lnTo>
                    <a:pt x="0" y="0"/>
                  </a:lnTo>
                  <a:lnTo>
                    <a:pt x="363999" y="131126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617531"/>
              <a:ext cx="181999" cy="6909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79718" y="3552740"/>
            <a:ext cx="2355712" cy="2422729"/>
          </a:xfrm>
          <a:custGeom>
            <a:avLst/>
            <a:gdLst/>
            <a:ahLst/>
            <a:cxnLst/>
            <a:rect r="r" b="b" t="t" l="l"/>
            <a:pathLst>
              <a:path h="2422729" w="2355712">
                <a:moveTo>
                  <a:pt x="0" y="0"/>
                </a:moveTo>
                <a:lnTo>
                  <a:pt x="2355712" y="0"/>
                </a:lnTo>
                <a:lnTo>
                  <a:pt x="2355712" y="2422729"/>
                </a:lnTo>
                <a:lnTo>
                  <a:pt x="0" y="2422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49" t="-16728" r="0" b="0"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6" id="6"/>
          <p:cNvGrpSpPr/>
          <p:nvPr/>
        </p:nvGrpSpPr>
        <p:grpSpPr>
          <a:xfrm rot="0">
            <a:off x="14879718" y="3552740"/>
            <a:ext cx="2355712" cy="2463860"/>
            <a:chOff x="0" y="0"/>
            <a:chExt cx="718397" cy="75137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18397" cy="751377"/>
            </a:xfrm>
            <a:custGeom>
              <a:avLst/>
              <a:gdLst/>
              <a:ahLst/>
              <a:cxnLst/>
              <a:rect r="r" b="b" t="t" l="l"/>
              <a:pathLst>
                <a:path h="751377" w="718397">
                  <a:moveTo>
                    <a:pt x="0" y="0"/>
                  </a:moveTo>
                  <a:lnTo>
                    <a:pt x="718397" y="0"/>
                  </a:lnTo>
                  <a:lnTo>
                    <a:pt x="718397" y="751377"/>
                  </a:lnTo>
                  <a:lnTo>
                    <a:pt x="0" y="751377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718397" cy="779952"/>
            </a:xfrm>
            <a:prstGeom prst="rect">
              <a:avLst/>
            </a:prstGeom>
          </p:spPr>
          <p:txBody>
            <a:bodyPr anchor="ctr" rtlCol="false" tIns="43873" lIns="43873" bIns="43873" rIns="43873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4508132" y="5993654"/>
            <a:ext cx="3098884" cy="463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69"/>
              </a:lnSpc>
              <a:spcBef>
                <a:spcPct val="0"/>
              </a:spcBef>
            </a:pPr>
            <a:r>
              <a:rPr lang="en-US" sz="2763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Amelia Richmond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687032" y="6419521"/>
            <a:ext cx="2919984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spc="150">
                <a:solidFill>
                  <a:srgbClr val="004AAD"/>
                </a:solidFill>
                <a:latin typeface="Open Sauce"/>
                <a:ea typeface="Open Sauce"/>
                <a:cs typeface="Open Sauce"/>
                <a:sym typeface="Open Sauce"/>
              </a:rPr>
              <a:t>FINANCIAL ANALYST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021623" y="6856019"/>
            <a:ext cx="2488182" cy="2518455"/>
          </a:xfrm>
          <a:custGeom>
            <a:avLst/>
            <a:gdLst/>
            <a:ahLst/>
            <a:cxnLst/>
            <a:rect r="r" b="b" t="t" l="l"/>
            <a:pathLst>
              <a:path h="2518455" w="2488182">
                <a:moveTo>
                  <a:pt x="0" y="0"/>
                </a:moveTo>
                <a:lnTo>
                  <a:pt x="2488182" y="0"/>
                </a:lnTo>
                <a:lnTo>
                  <a:pt x="2488182" y="2518456"/>
                </a:lnTo>
                <a:lnTo>
                  <a:pt x="0" y="2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907" r="-6961" b="-30992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8194631" y="6894119"/>
            <a:ext cx="2450668" cy="2522862"/>
            <a:chOff x="0" y="0"/>
            <a:chExt cx="723888" cy="7452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23888" cy="745213"/>
            </a:xfrm>
            <a:custGeom>
              <a:avLst/>
              <a:gdLst/>
              <a:ahLst/>
              <a:cxnLst/>
              <a:rect r="r" b="b" t="t" l="l"/>
              <a:pathLst>
                <a:path h="745213" w="723888">
                  <a:moveTo>
                    <a:pt x="0" y="0"/>
                  </a:moveTo>
                  <a:lnTo>
                    <a:pt x="723888" y="0"/>
                  </a:lnTo>
                  <a:lnTo>
                    <a:pt x="723888" y="745213"/>
                  </a:lnTo>
                  <a:lnTo>
                    <a:pt x="0" y="745213"/>
                  </a:lnTo>
                  <a:close/>
                </a:path>
              </a:pathLst>
            </a:custGeom>
            <a:ln w="66675" cap="sq">
              <a:solidFill>
                <a:srgbClr val="FCAB32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723888" cy="783313"/>
            </a:xfrm>
            <a:prstGeom prst="rect">
              <a:avLst/>
            </a:prstGeom>
          </p:spPr>
          <p:txBody>
            <a:bodyPr anchor="ctr" rtlCol="false" tIns="45295" lIns="45295" bIns="45295" rIns="45295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1372969" y="3638445"/>
            <a:ext cx="2407493" cy="2407493"/>
          </a:xfrm>
          <a:custGeom>
            <a:avLst/>
            <a:gdLst/>
            <a:ahLst/>
            <a:cxnLst/>
            <a:rect r="r" b="b" t="t" l="l"/>
            <a:pathLst>
              <a:path h="2407493" w="2407493">
                <a:moveTo>
                  <a:pt x="0" y="0"/>
                </a:moveTo>
                <a:lnTo>
                  <a:pt x="2407493" y="0"/>
                </a:lnTo>
                <a:lnTo>
                  <a:pt x="2407493" y="2407492"/>
                </a:lnTo>
                <a:lnTo>
                  <a:pt x="0" y="2407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597" t="-40468" r="-29885" b="-13014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6" id="16"/>
          <p:cNvGrpSpPr/>
          <p:nvPr/>
        </p:nvGrpSpPr>
        <p:grpSpPr>
          <a:xfrm rot="0">
            <a:off x="11264425" y="3529170"/>
            <a:ext cx="2433976" cy="2436791"/>
            <a:chOff x="0" y="0"/>
            <a:chExt cx="698171" cy="69897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98171" cy="698979"/>
            </a:xfrm>
            <a:custGeom>
              <a:avLst/>
              <a:gdLst/>
              <a:ahLst/>
              <a:cxnLst/>
              <a:rect r="r" b="b" t="t" l="l"/>
              <a:pathLst>
                <a:path h="698979" w="698171">
                  <a:moveTo>
                    <a:pt x="0" y="0"/>
                  </a:moveTo>
                  <a:lnTo>
                    <a:pt x="698171" y="0"/>
                  </a:lnTo>
                  <a:lnTo>
                    <a:pt x="698171" y="698979"/>
                  </a:lnTo>
                  <a:lnTo>
                    <a:pt x="0" y="698979"/>
                  </a:lnTo>
                  <a:close/>
                </a:path>
              </a:pathLst>
            </a:custGeom>
            <a:ln w="66675" cap="sq">
              <a:solidFill>
                <a:srgbClr val="FCAB32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698171" cy="737079"/>
            </a:xfrm>
            <a:prstGeom prst="rect">
              <a:avLst/>
            </a:prstGeom>
          </p:spPr>
          <p:txBody>
            <a:bodyPr anchor="ctr" rtlCol="false" tIns="46644" lIns="46644" bIns="46644" rIns="46644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4953523" y="3587339"/>
            <a:ext cx="2470132" cy="2463574"/>
          </a:xfrm>
          <a:custGeom>
            <a:avLst/>
            <a:gdLst/>
            <a:ahLst/>
            <a:cxnLst/>
            <a:rect r="r" b="b" t="t" l="l"/>
            <a:pathLst>
              <a:path h="2463574" w="2470132">
                <a:moveTo>
                  <a:pt x="0" y="0"/>
                </a:moveTo>
                <a:lnTo>
                  <a:pt x="2470132" y="0"/>
                </a:lnTo>
                <a:lnTo>
                  <a:pt x="2470132" y="2463575"/>
                </a:lnTo>
                <a:lnTo>
                  <a:pt x="0" y="2463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36" t="-12182" r="-574" b="-27803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14786065" y="6786600"/>
            <a:ext cx="2440812" cy="2440812"/>
          </a:xfrm>
          <a:custGeom>
            <a:avLst/>
            <a:gdLst/>
            <a:ahLst/>
            <a:cxnLst/>
            <a:rect r="r" b="b" t="t" l="l"/>
            <a:pathLst>
              <a:path h="2440812" w="2440812">
                <a:moveTo>
                  <a:pt x="0" y="0"/>
                </a:moveTo>
                <a:lnTo>
                  <a:pt x="2440812" y="0"/>
                </a:lnTo>
                <a:lnTo>
                  <a:pt x="2440812" y="2440812"/>
                </a:lnTo>
                <a:lnTo>
                  <a:pt x="0" y="24408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4837571" y="6868130"/>
            <a:ext cx="2440006" cy="2464057"/>
            <a:chOff x="0" y="0"/>
            <a:chExt cx="720739" cy="72784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20739" cy="727843"/>
            </a:xfrm>
            <a:custGeom>
              <a:avLst/>
              <a:gdLst/>
              <a:ahLst/>
              <a:cxnLst/>
              <a:rect r="r" b="b" t="t" l="l"/>
              <a:pathLst>
                <a:path h="727843" w="720739">
                  <a:moveTo>
                    <a:pt x="0" y="0"/>
                  </a:moveTo>
                  <a:lnTo>
                    <a:pt x="720739" y="0"/>
                  </a:lnTo>
                  <a:lnTo>
                    <a:pt x="720739" y="727843"/>
                  </a:lnTo>
                  <a:lnTo>
                    <a:pt x="0" y="727843"/>
                  </a:lnTo>
                  <a:close/>
                </a:path>
              </a:pathLst>
            </a:custGeom>
            <a:ln w="76200" cap="sq">
              <a:solidFill>
                <a:srgbClr val="FCAB32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720739" cy="765943"/>
            </a:xfrm>
            <a:prstGeom prst="rect">
              <a:avLst/>
            </a:prstGeom>
          </p:spPr>
          <p:txBody>
            <a:bodyPr anchor="ctr" rtlCol="false" tIns="47794" lIns="47794" bIns="47794" rIns="47794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8041929" y="3657495"/>
            <a:ext cx="2440773" cy="2424491"/>
          </a:xfrm>
          <a:custGeom>
            <a:avLst/>
            <a:gdLst/>
            <a:ahLst/>
            <a:cxnLst/>
            <a:rect r="r" b="b" t="t" l="l"/>
            <a:pathLst>
              <a:path h="2424491" w="2440773">
                <a:moveTo>
                  <a:pt x="0" y="0"/>
                </a:moveTo>
                <a:lnTo>
                  <a:pt x="2440773" y="0"/>
                </a:lnTo>
                <a:lnTo>
                  <a:pt x="2440773" y="2424491"/>
                </a:lnTo>
                <a:lnTo>
                  <a:pt x="0" y="24244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1716" r="-1964" b="-16554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8048726" y="3657495"/>
            <a:ext cx="2433976" cy="2436791"/>
            <a:chOff x="0" y="0"/>
            <a:chExt cx="698171" cy="69897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98171" cy="698979"/>
            </a:xfrm>
            <a:custGeom>
              <a:avLst/>
              <a:gdLst/>
              <a:ahLst/>
              <a:cxnLst/>
              <a:rect r="r" b="b" t="t" l="l"/>
              <a:pathLst>
                <a:path h="698979" w="698171">
                  <a:moveTo>
                    <a:pt x="0" y="0"/>
                  </a:moveTo>
                  <a:lnTo>
                    <a:pt x="698171" y="0"/>
                  </a:lnTo>
                  <a:lnTo>
                    <a:pt x="698171" y="698979"/>
                  </a:lnTo>
                  <a:lnTo>
                    <a:pt x="0" y="698979"/>
                  </a:lnTo>
                  <a:close/>
                </a:path>
              </a:pathLst>
            </a:custGeom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698171" cy="737079"/>
            </a:xfrm>
            <a:prstGeom prst="rect">
              <a:avLst/>
            </a:prstGeom>
          </p:spPr>
          <p:txBody>
            <a:bodyPr anchor="ctr" rtlCol="false" tIns="46644" lIns="46644" bIns="46644" rIns="46644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1264425" y="6897463"/>
            <a:ext cx="2433976" cy="2404339"/>
          </a:xfrm>
          <a:custGeom>
            <a:avLst/>
            <a:gdLst/>
            <a:ahLst/>
            <a:cxnLst/>
            <a:rect r="r" b="b" t="t" l="l"/>
            <a:pathLst>
              <a:path h="2404339" w="2433976">
                <a:moveTo>
                  <a:pt x="0" y="0"/>
                </a:moveTo>
                <a:lnTo>
                  <a:pt x="2433976" y="0"/>
                </a:lnTo>
                <a:lnTo>
                  <a:pt x="2433976" y="2404339"/>
                </a:lnTo>
                <a:lnTo>
                  <a:pt x="0" y="24043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41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1312406" y="6947209"/>
            <a:ext cx="2433976" cy="2436791"/>
            <a:chOff x="0" y="0"/>
            <a:chExt cx="698171" cy="69897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98171" cy="698979"/>
            </a:xfrm>
            <a:custGeom>
              <a:avLst/>
              <a:gdLst/>
              <a:ahLst/>
              <a:cxnLst/>
              <a:rect r="r" b="b" t="t" l="l"/>
              <a:pathLst>
                <a:path h="698979" w="698171">
                  <a:moveTo>
                    <a:pt x="0" y="0"/>
                  </a:moveTo>
                  <a:lnTo>
                    <a:pt x="698171" y="0"/>
                  </a:lnTo>
                  <a:lnTo>
                    <a:pt x="698171" y="698979"/>
                  </a:lnTo>
                  <a:lnTo>
                    <a:pt x="0" y="698979"/>
                  </a:lnTo>
                  <a:close/>
                </a:path>
              </a:pathLst>
            </a:custGeom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698171" cy="737079"/>
            </a:xfrm>
            <a:prstGeom prst="rect">
              <a:avLst/>
            </a:prstGeom>
          </p:spPr>
          <p:txBody>
            <a:bodyPr anchor="ctr" rtlCol="false" tIns="46644" lIns="46644" bIns="46644" rIns="46644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4713912" y="3420641"/>
            <a:ext cx="2488967" cy="2519217"/>
            <a:chOff x="0" y="0"/>
            <a:chExt cx="735201" cy="744136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735201" cy="744136"/>
            </a:xfrm>
            <a:custGeom>
              <a:avLst/>
              <a:gdLst/>
              <a:ahLst/>
              <a:cxnLst/>
              <a:rect r="r" b="b" t="t" l="l"/>
              <a:pathLst>
                <a:path h="744136" w="735201">
                  <a:moveTo>
                    <a:pt x="0" y="0"/>
                  </a:moveTo>
                  <a:lnTo>
                    <a:pt x="735201" y="0"/>
                  </a:lnTo>
                  <a:lnTo>
                    <a:pt x="735201" y="744136"/>
                  </a:lnTo>
                  <a:lnTo>
                    <a:pt x="0" y="744136"/>
                  </a:lnTo>
                  <a:close/>
                </a:path>
              </a:pathLst>
            </a:custGeom>
            <a:ln w="66675" cap="sq">
              <a:solidFill>
                <a:srgbClr val="FCAB32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735201" cy="782236"/>
            </a:xfrm>
            <a:prstGeom prst="rect">
              <a:avLst/>
            </a:prstGeom>
          </p:spPr>
          <p:txBody>
            <a:bodyPr anchor="ctr" rtlCol="false" tIns="45295" lIns="45295" bIns="45295" rIns="45295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8156333" y="3552740"/>
            <a:ext cx="2488967" cy="2519217"/>
            <a:chOff x="0" y="0"/>
            <a:chExt cx="735201" cy="744136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735201" cy="744136"/>
            </a:xfrm>
            <a:custGeom>
              <a:avLst/>
              <a:gdLst/>
              <a:ahLst/>
              <a:cxnLst/>
              <a:rect r="r" b="b" t="t" l="l"/>
              <a:pathLst>
                <a:path h="744136" w="735201">
                  <a:moveTo>
                    <a:pt x="0" y="0"/>
                  </a:moveTo>
                  <a:lnTo>
                    <a:pt x="735201" y="0"/>
                  </a:lnTo>
                  <a:lnTo>
                    <a:pt x="735201" y="744136"/>
                  </a:lnTo>
                  <a:lnTo>
                    <a:pt x="0" y="744136"/>
                  </a:lnTo>
                  <a:close/>
                </a:path>
              </a:pathLst>
            </a:custGeom>
            <a:ln w="66675" cap="sq">
              <a:solidFill>
                <a:srgbClr val="FCAB32"/>
              </a:solidFill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735201" cy="782236"/>
            </a:xfrm>
            <a:prstGeom prst="rect">
              <a:avLst/>
            </a:prstGeom>
          </p:spPr>
          <p:txBody>
            <a:bodyPr anchor="ctr" rtlCol="false" tIns="45295" lIns="45295" bIns="45295" rIns="45295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-236496" y="-675785"/>
            <a:ext cx="4601454" cy="12169188"/>
            <a:chOff x="0" y="0"/>
            <a:chExt cx="310140" cy="820208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310140" cy="820208"/>
            </a:xfrm>
            <a:custGeom>
              <a:avLst/>
              <a:gdLst/>
              <a:ahLst/>
              <a:cxnLst/>
              <a:rect r="r" b="b" t="t" l="l"/>
              <a:pathLst>
                <a:path h="820208" w="310140">
                  <a:moveTo>
                    <a:pt x="310140" y="820208"/>
                  </a:moveTo>
                  <a:lnTo>
                    <a:pt x="0" y="820208"/>
                  </a:lnTo>
                  <a:lnTo>
                    <a:pt x="0" y="0"/>
                  </a:lnTo>
                  <a:lnTo>
                    <a:pt x="310140" y="82020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372004"/>
              <a:ext cx="155070" cy="4464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1966347" y="861713"/>
            <a:ext cx="1935970" cy="2244603"/>
          </a:xfrm>
          <a:custGeom>
            <a:avLst/>
            <a:gdLst/>
            <a:ahLst/>
            <a:cxnLst/>
            <a:rect r="r" b="b" t="t" l="l"/>
            <a:pathLst>
              <a:path h="2244603" w="1935970">
                <a:moveTo>
                  <a:pt x="0" y="0"/>
                </a:moveTo>
                <a:lnTo>
                  <a:pt x="1935970" y="0"/>
                </a:lnTo>
                <a:lnTo>
                  <a:pt x="1935970" y="2244603"/>
                </a:lnTo>
                <a:lnTo>
                  <a:pt x="0" y="22446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820251">
            <a:off x="3319960" y="1630124"/>
            <a:ext cx="720379" cy="659147"/>
          </a:xfrm>
          <a:custGeom>
            <a:avLst/>
            <a:gdLst/>
            <a:ahLst/>
            <a:cxnLst/>
            <a:rect r="r" b="b" t="t" l="l"/>
            <a:pathLst>
              <a:path h="659147" w="720379">
                <a:moveTo>
                  <a:pt x="0" y="0"/>
                </a:moveTo>
                <a:lnTo>
                  <a:pt x="720380" y="0"/>
                </a:lnTo>
                <a:lnTo>
                  <a:pt x="720380" y="659147"/>
                </a:lnTo>
                <a:lnTo>
                  <a:pt x="0" y="659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23255" y="724247"/>
            <a:ext cx="1486183" cy="1313414"/>
          </a:xfrm>
          <a:custGeom>
            <a:avLst/>
            <a:gdLst/>
            <a:ahLst/>
            <a:cxnLst/>
            <a:rect r="r" b="b" t="t" l="l"/>
            <a:pathLst>
              <a:path h="1313414" w="1486183">
                <a:moveTo>
                  <a:pt x="0" y="0"/>
                </a:moveTo>
                <a:lnTo>
                  <a:pt x="1486183" y="0"/>
                </a:lnTo>
                <a:lnTo>
                  <a:pt x="1486183" y="1313414"/>
                </a:lnTo>
                <a:lnTo>
                  <a:pt x="0" y="1313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11171686" y="6863000"/>
            <a:ext cx="2433976" cy="2436791"/>
            <a:chOff x="0" y="0"/>
            <a:chExt cx="698171" cy="698979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698171" cy="698979"/>
            </a:xfrm>
            <a:custGeom>
              <a:avLst/>
              <a:gdLst/>
              <a:ahLst/>
              <a:cxnLst/>
              <a:rect r="r" b="b" t="t" l="l"/>
              <a:pathLst>
                <a:path h="698979" w="698171">
                  <a:moveTo>
                    <a:pt x="0" y="0"/>
                  </a:moveTo>
                  <a:lnTo>
                    <a:pt x="698171" y="0"/>
                  </a:lnTo>
                  <a:lnTo>
                    <a:pt x="698171" y="698979"/>
                  </a:lnTo>
                  <a:lnTo>
                    <a:pt x="0" y="698979"/>
                  </a:lnTo>
                  <a:close/>
                </a:path>
              </a:pathLst>
            </a:custGeom>
            <a:ln w="66675" cap="sq">
              <a:solidFill>
                <a:srgbClr val="FCAB32"/>
              </a:solidFill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698171" cy="737079"/>
            </a:xfrm>
            <a:prstGeom prst="rect">
              <a:avLst/>
            </a:prstGeom>
          </p:spPr>
          <p:txBody>
            <a:bodyPr anchor="ctr" rtlCol="false" tIns="46644" lIns="46644" bIns="46644" rIns="46644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4364958" y="493546"/>
            <a:ext cx="13475535" cy="2612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83"/>
              </a:lnSpc>
            </a:pPr>
            <a:r>
              <a:rPr lang="en-US" sz="14599">
                <a:solidFill>
                  <a:srgbClr val="FFBD5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LoCALmotion! </a:t>
            </a: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Rooted in Community. Powered by Movement.  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76807" y="9042601"/>
            <a:ext cx="7476770" cy="104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2"/>
              </a:lnSpc>
            </a:pPr>
          </a:p>
          <a:p>
            <a:pPr algn="l">
              <a:lnSpc>
                <a:spcPts val="2002"/>
              </a:lnSpc>
            </a:pPr>
            <a:r>
              <a:rPr lang="en-US" sz="22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Team: </a:t>
            </a:r>
          </a:p>
          <a:p>
            <a:pPr algn="l">
              <a:lnSpc>
                <a:spcPts val="3913"/>
              </a:lnSpc>
            </a:pPr>
            <a:r>
              <a:rPr lang="en-US" sz="43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CAL Students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8221938" y="9369356"/>
            <a:ext cx="3199341" cy="984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4"/>
              </a:lnSpc>
            </a:pPr>
            <a:r>
              <a:rPr lang="en-US" sz="2853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Chunman Li</a:t>
            </a:r>
          </a:p>
          <a:p>
            <a:pPr algn="l" marL="0" indent="0" lvl="0">
              <a:lnSpc>
                <a:spcPts val="3994"/>
              </a:lnSpc>
              <a:spcBef>
                <a:spcPct val="0"/>
              </a:spcBef>
            </a:pPr>
          </a:p>
        </p:txBody>
      </p:sp>
      <p:sp>
        <p:nvSpPr>
          <p:cNvPr name="TextBox 50" id="50"/>
          <p:cNvSpPr txBox="true"/>
          <p:nvPr/>
        </p:nvSpPr>
        <p:spPr>
          <a:xfrm rot="0">
            <a:off x="7862145" y="9866520"/>
            <a:ext cx="3024405" cy="230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7"/>
              </a:lnSpc>
              <a:spcBef>
                <a:spcPct val="0"/>
              </a:spcBef>
            </a:pPr>
            <a:r>
              <a:rPr lang="en-US" sz="1426" spc="14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NEIGHBORHOOD LIAISON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0999115" y="6063368"/>
            <a:ext cx="3294591" cy="50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13"/>
              </a:lnSpc>
              <a:spcBef>
                <a:spcPct val="0"/>
              </a:spcBef>
            </a:pPr>
            <a:r>
              <a:rPr lang="en-US" sz="2938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Congduo(Flora) Xie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409882" y="6521859"/>
            <a:ext cx="2277123" cy="24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56"/>
              </a:lnSpc>
              <a:spcBef>
                <a:spcPct val="0"/>
              </a:spcBef>
            </a:pPr>
            <a:r>
              <a:rPr lang="en-US" sz="1469" spc="146">
                <a:solidFill>
                  <a:srgbClr val="004AAD"/>
                </a:solidFill>
                <a:latin typeface="Open Sauce"/>
                <a:ea typeface="Open Sauce"/>
                <a:cs typeface="Open Sauce"/>
                <a:sym typeface="Open Sauce"/>
              </a:rPr>
              <a:t>EQUITY </a:t>
            </a:r>
            <a:r>
              <a:rPr lang="en-US" sz="1469" spc="146">
                <a:solidFill>
                  <a:srgbClr val="004AAD"/>
                </a:solidFill>
                <a:latin typeface="Open Sauce"/>
                <a:ea typeface="Open Sauce"/>
                <a:cs typeface="Open Sauce"/>
                <a:sym typeface="Open Sauce"/>
              </a:rPr>
              <a:t>DIRECTOR</a:t>
            </a:r>
          </a:p>
        </p:txBody>
      </p:sp>
      <p:grpSp>
        <p:nvGrpSpPr>
          <p:cNvPr name="Group 53" id="53"/>
          <p:cNvGrpSpPr/>
          <p:nvPr/>
        </p:nvGrpSpPr>
        <p:grpSpPr>
          <a:xfrm rot="0">
            <a:off x="5004281" y="3581984"/>
            <a:ext cx="2565953" cy="2531517"/>
            <a:chOff x="0" y="0"/>
            <a:chExt cx="757941" cy="747769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757941" cy="747769"/>
            </a:xfrm>
            <a:custGeom>
              <a:avLst/>
              <a:gdLst/>
              <a:ahLst/>
              <a:cxnLst/>
              <a:rect r="r" b="b" t="t" l="l"/>
              <a:pathLst>
                <a:path h="747769" w="757941">
                  <a:moveTo>
                    <a:pt x="0" y="0"/>
                  </a:moveTo>
                  <a:lnTo>
                    <a:pt x="757941" y="0"/>
                  </a:lnTo>
                  <a:lnTo>
                    <a:pt x="757941" y="747769"/>
                  </a:lnTo>
                  <a:lnTo>
                    <a:pt x="0" y="747769"/>
                  </a:lnTo>
                  <a:close/>
                </a:path>
              </a:pathLst>
            </a:custGeom>
            <a:ln w="66675" cap="sq">
              <a:solidFill>
                <a:srgbClr val="FCAB32"/>
              </a:solidFill>
              <a:prstDash val="solid"/>
              <a:miter/>
            </a:ln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757941" cy="785869"/>
            </a:xfrm>
            <a:prstGeom prst="rect">
              <a:avLst/>
            </a:prstGeom>
          </p:spPr>
          <p:txBody>
            <a:bodyPr anchor="ctr" rtlCol="false" tIns="45295" lIns="45295" bIns="45295" rIns="45295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4588919" y="6191552"/>
            <a:ext cx="3199341" cy="664467"/>
            <a:chOff x="0" y="0"/>
            <a:chExt cx="4265787" cy="885957"/>
          </a:xfrm>
        </p:grpSpPr>
        <p:sp>
          <p:nvSpPr>
            <p:cNvPr name="TextBox 57" id="57"/>
            <p:cNvSpPr txBox="true"/>
            <p:nvPr/>
          </p:nvSpPr>
          <p:spPr>
            <a:xfrm rot="0">
              <a:off x="0" y="-47625"/>
              <a:ext cx="4265787" cy="6240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94"/>
                </a:lnSpc>
                <a:spcBef>
                  <a:spcPct val="0"/>
                </a:spcBef>
              </a:pPr>
              <a:r>
                <a:rPr lang="en-US" sz="2853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Hugo P Siaudzionis</a:t>
              </a:r>
            </a:p>
          </p:txBody>
        </p:sp>
        <p:sp>
          <p:nvSpPr>
            <p:cNvPr name="TextBox 58" id="58"/>
            <p:cNvSpPr txBox="true"/>
            <p:nvPr/>
          </p:nvSpPr>
          <p:spPr>
            <a:xfrm rot="0">
              <a:off x="230718" y="585021"/>
              <a:ext cx="3779396" cy="3009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97"/>
                </a:lnSpc>
                <a:spcBef>
                  <a:spcPct val="0"/>
                </a:spcBef>
              </a:pPr>
              <a:r>
                <a:rPr lang="en-US" sz="1426" spc="142">
                  <a:solidFill>
                    <a:srgbClr val="004AAD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NEIGHBORHOOD LIAISON</a:t>
              </a: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4530485" y="9416981"/>
            <a:ext cx="3565837" cy="669245"/>
            <a:chOff x="0" y="0"/>
            <a:chExt cx="4754450" cy="892327"/>
          </a:xfrm>
        </p:grpSpPr>
        <p:sp>
          <p:nvSpPr>
            <p:cNvPr name="TextBox 60" id="60"/>
            <p:cNvSpPr txBox="true"/>
            <p:nvPr/>
          </p:nvSpPr>
          <p:spPr>
            <a:xfrm rot="0">
              <a:off x="488663" y="-47625"/>
              <a:ext cx="4265787" cy="6240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94"/>
                </a:lnSpc>
                <a:spcBef>
                  <a:spcPct val="0"/>
                </a:spcBef>
              </a:pPr>
              <a:r>
                <a:rPr lang="en-US" sz="2853">
                  <a:solidFill>
                    <a:srgbClr val="FFFFFF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Jeenus Shrestha</a:t>
              </a:r>
            </a:p>
          </p:txBody>
        </p:sp>
        <p:sp>
          <p:nvSpPr>
            <p:cNvPr name="TextBox 61" id="61"/>
            <p:cNvSpPr txBox="true"/>
            <p:nvPr/>
          </p:nvSpPr>
          <p:spPr>
            <a:xfrm rot="0">
              <a:off x="0" y="591392"/>
              <a:ext cx="4252969" cy="3009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97"/>
                </a:lnSpc>
                <a:spcBef>
                  <a:spcPct val="0"/>
                </a:spcBef>
              </a:pPr>
              <a:r>
                <a:rPr lang="en-US" sz="1426" spc="14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MARKETING DIRECTOR</a:t>
              </a:r>
            </a:p>
          </p:txBody>
        </p:sp>
      </p:grpSp>
      <p:sp>
        <p:nvSpPr>
          <p:cNvPr name="TextBox 62" id="62"/>
          <p:cNvSpPr txBox="true"/>
          <p:nvPr/>
        </p:nvSpPr>
        <p:spPr>
          <a:xfrm rot="0">
            <a:off x="11537974" y="9369356"/>
            <a:ext cx="3248090" cy="47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94"/>
              </a:lnSpc>
              <a:spcBef>
                <a:spcPct val="0"/>
              </a:spcBef>
            </a:pPr>
            <a:r>
              <a:rPr lang="en-US" sz="2853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Zoë Meinke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8041929" y="6082418"/>
            <a:ext cx="3379349" cy="47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94"/>
              </a:lnSpc>
              <a:spcBef>
                <a:spcPct val="0"/>
              </a:spcBef>
            </a:pPr>
            <a:r>
              <a:rPr lang="en-US" sz="2853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Vedant Acharya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8323814" y="6521859"/>
            <a:ext cx="18770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spc="150">
                <a:solidFill>
                  <a:srgbClr val="004AAD"/>
                </a:solidFill>
                <a:latin typeface="Open Sauce"/>
                <a:ea typeface="Open Sauce"/>
                <a:cs typeface="Open Sauce"/>
                <a:sym typeface="Open Sauce"/>
              </a:rPr>
              <a:t>SITE PLANNER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0886550" y="9900707"/>
            <a:ext cx="3189726" cy="230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7"/>
              </a:lnSpc>
              <a:spcBef>
                <a:spcPct val="0"/>
              </a:spcBef>
            </a:pPr>
            <a:r>
              <a:rPr lang="en-US" sz="1426" spc="14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ECO </a:t>
            </a:r>
            <a:r>
              <a:rPr lang="en-US" sz="1426" spc="14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DIRECTOR</a:t>
            </a:r>
          </a:p>
        </p:txBody>
      </p:sp>
      <p:sp>
        <p:nvSpPr>
          <p:cNvPr name="Freeform 66" id="66"/>
          <p:cNvSpPr/>
          <p:nvPr/>
        </p:nvSpPr>
        <p:spPr>
          <a:xfrm flipH="false" flipV="false" rot="0">
            <a:off x="877036" y="1409529"/>
            <a:ext cx="654339" cy="609353"/>
          </a:xfrm>
          <a:custGeom>
            <a:avLst/>
            <a:gdLst/>
            <a:ahLst/>
            <a:cxnLst/>
            <a:rect r="r" b="b" t="t" l="l"/>
            <a:pathLst>
              <a:path h="609353" w="654339">
                <a:moveTo>
                  <a:pt x="0" y="0"/>
                </a:moveTo>
                <a:lnTo>
                  <a:pt x="654339" y="0"/>
                </a:lnTo>
                <a:lnTo>
                  <a:pt x="654339" y="609353"/>
                </a:lnTo>
                <a:lnTo>
                  <a:pt x="0" y="6093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375229" y="2553039"/>
          <a:ext cx="15537542" cy="7292341"/>
        </p:xfrm>
        <a:graphic>
          <a:graphicData uri="http://schemas.openxmlformats.org/drawingml/2006/table">
            <a:tbl>
              <a:tblPr/>
              <a:tblGrid>
                <a:gridCol w="3300169"/>
                <a:gridCol w="2949752"/>
                <a:gridCol w="9287621"/>
              </a:tblGrid>
              <a:tr h="129093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EcoDistrict Priorities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Pillars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Evidence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7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Vibrant &amp; Inclusive Community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Equity &amp; Resilience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453389" indent="-226695" lvl="1">
                        <a:lnSpc>
                          <a:spcPts val="20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11% 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affordable housing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</a:p>
                    <a:p>
                      <a:pPr algn="l" marL="453389" indent="-226695" lvl="1">
                        <a:lnSpc>
                          <a:spcPts val="2099"/>
                        </a:lnSpc>
                        <a:buFont typeface="Arial"/>
                        <a:buChar char="•"/>
                      </a:pP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L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ibrary 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&amp; public 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health clinic 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</a:p>
                    <a:p>
                      <a:pPr algn="l" marL="453389" indent="-226695" lvl="1">
                        <a:lnSpc>
                          <a:spcPts val="2099"/>
                        </a:lnSpc>
                        <a:buFont typeface="Arial"/>
                        <a:buChar char="•"/>
                      </a:pP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Senior center &amp;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bike share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hub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</a:p>
                    <a:p>
                      <a:pPr algn="l" marL="453389" indent="-226695" lvl="1">
                        <a:lnSpc>
                          <a:spcPts val="2099"/>
                        </a:lnSpc>
                        <a:buFont typeface="Arial"/>
                        <a:buChar char="•"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Artist studios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&amp; small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 business incubator </a:t>
                      </a: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94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Historic character &amp; development patterns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Climate Protection &amp; Equity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0"/>
                        </a:lnSpc>
                        <a:defRPr/>
                      </a:pPr>
                      <a:endParaRPr lang="en-US" sz="1100"/>
                    </a:p>
                    <a:p>
                      <a:pPr algn="l" marL="453389" indent="-226695" lvl="1">
                        <a:lnSpc>
                          <a:spcPts val="2939"/>
                        </a:lnSpc>
                        <a:buFont typeface="Arial"/>
                        <a:buChar char="•"/>
                      </a:pP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35% net zero 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buildings</a:t>
                      </a:r>
                    </a:p>
                    <a:p>
                      <a:pPr algn="l">
                        <a:lnSpc>
                          <a:spcPts val="2939"/>
                        </a:lnSpc>
                      </a:pPr>
                    </a:p>
                    <a:p>
                      <a:pPr algn="l" marL="453389" indent="-226695" lvl="1">
                        <a:lnSpc>
                          <a:spcPts val="2939"/>
                        </a:lnSpc>
                        <a:buFont typeface="Arial"/>
                        <a:buChar char="•"/>
                      </a:pP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 Restoration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of two historic buildings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 reduced embodied carbon </a:t>
                      </a: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70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Retail-informed pedestrian flow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Climate Protection Equity &amp; Resilience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453389" indent="-226695" lvl="1">
                        <a:lnSpc>
                          <a:spcPts val="29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Walkable,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mixed use plan that fulfills 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all basic needs</a:t>
                      </a:r>
                      <a:endParaRPr lang="en-US" sz="1100"/>
                    </a:p>
                    <a:p>
                      <a:pPr algn="l">
                        <a:lnSpc>
                          <a:spcPts val="2939"/>
                        </a:lnSpc>
                      </a:pPr>
                    </a:p>
                    <a:p>
                      <a:pPr algn="l" marL="453389" indent="-226695" lvl="1">
                        <a:lnSpc>
                          <a:spcPts val="2939"/>
                        </a:lnSpc>
                        <a:buFont typeface="Arial"/>
                        <a:buChar char="•"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ransit-oriente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d, </a:t>
                      </a:r>
                      <a:r>
                        <a:rPr lang="en-US" b="true" sz="20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pedestrian-focused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circulation </a:t>
                      </a: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3" id="3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66399" y="914400"/>
            <a:ext cx="89491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EcoDistrict Strategy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858264" y="8626788"/>
            <a:ext cx="582142" cy="532660"/>
          </a:xfrm>
          <a:custGeom>
            <a:avLst/>
            <a:gdLst/>
            <a:ahLst/>
            <a:cxnLst/>
            <a:rect r="r" b="b" t="t" l="l"/>
            <a:pathLst>
              <a:path h="532660" w="582142">
                <a:moveTo>
                  <a:pt x="0" y="0"/>
                </a:moveTo>
                <a:lnTo>
                  <a:pt x="582142" y="0"/>
                </a:lnTo>
                <a:lnTo>
                  <a:pt x="582142" y="532660"/>
                </a:lnTo>
                <a:lnTo>
                  <a:pt x="0" y="53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35445" y="5306728"/>
            <a:ext cx="804961" cy="711384"/>
          </a:xfrm>
          <a:custGeom>
            <a:avLst/>
            <a:gdLst/>
            <a:ahLst/>
            <a:cxnLst/>
            <a:rect r="r" b="b" t="t" l="l"/>
            <a:pathLst>
              <a:path h="711384" w="804961">
                <a:moveTo>
                  <a:pt x="0" y="0"/>
                </a:moveTo>
                <a:lnTo>
                  <a:pt x="804961" y="0"/>
                </a:lnTo>
                <a:lnTo>
                  <a:pt x="804961" y="711384"/>
                </a:lnTo>
                <a:lnTo>
                  <a:pt x="0" y="711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786067" y="7192638"/>
            <a:ext cx="654339" cy="609353"/>
          </a:xfrm>
          <a:custGeom>
            <a:avLst/>
            <a:gdLst/>
            <a:ahLst/>
            <a:cxnLst/>
            <a:rect r="r" b="b" t="t" l="l"/>
            <a:pathLst>
              <a:path h="609353" w="654339">
                <a:moveTo>
                  <a:pt x="0" y="0"/>
                </a:moveTo>
                <a:lnTo>
                  <a:pt x="654339" y="0"/>
                </a:lnTo>
                <a:lnTo>
                  <a:pt x="654339" y="609352"/>
                </a:lnTo>
                <a:lnTo>
                  <a:pt x="0" y="609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77697" y="2221159"/>
            <a:ext cx="7378742" cy="7853251"/>
            <a:chOff x="0" y="0"/>
            <a:chExt cx="9838323" cy="104710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829653" cy="10471002"/>
            </a:xfrm>
            <a:custGeom>
              <a:avLst/>
              <a:gdLst/>
              <a:ahLst/>
              <a:cxnLst/>
              <a:rect r="r" b="b" t="t" l="l"/>
              <a:pathLst>
                <a:path h="10471002" w="9829653">
                  <a:moveTo>
                    <a:pt x="0" y="0"/>
                  </a:moveTo>
                  <a:lnTo>
                    <a:pt x="9829653" y="0"/>
                  </a:lnTo>
                  <a:lnTo>
                    <a:pt x="9829653" y="10471002"/>
                  </a:lnTo>
                  <a:lnTo>
                    <a:pt x="0" y="10471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10372" y="63214"/>
              <a:ext cx="9827950" cy="10205289"/>
              <a:chOff x="0" y="0"/>
              <a:chExt cx="2376949" cy="246821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376949" cy="2468211"/>
              </a:xfrm>
              <a:custGeom>
                <a:avLst/>
                <a:gdLst/>
                <a:ahLst/>
                <a:cxnLst/>
                <a:rect r="r" b="b" t="t" l="l"/>
                <a:pathLst>
                  <a:path h="2468211" w="2376949">
                    <a:moveTo>
                      <a:pt x="0" y="0"/>
                    </a:moveTo>
                    <a:lnTo>
                      <a:pt x="2376949" y="0"/>
                    </a:lnTo>
                    <a:lnTo>
                      <a:pt x="2376949" y="2468211"/>
                    </a:lnTo>
                    <a:lnTo>
                      <a:pt x="0" y="2468211"/>
                    </a:lnTo>
                    <a:close/>
                  </a:path>
                </a:pathLst>
              </a:custGeom>
              <a:solidFill>
                <a:srgbClr val="000100">
                  <a:alpha val="7843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2376949" cy="25063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AutoShape 7" id="7"/>
            <p:cNvSpPr/>
            <p:nvPr/>
          </p:nvSpPr>
          <p:spPr>
            <a:xfrm>
              <a:off x="6086943" y="1563526"/>
              <a:ext cx="0" cy="7543836"/>
            </a:xfrm>
            <a:prstGeom prst="line">
              <a:avLst/>
            </a:prstGeom>
            <a:ln cap="flat" w="72607">
              <a:solidFill>
                <a:srgbClr val="FFF500"/>
              </a:solidFill>
              <a:prstDash val="sysDash"/>
              <a:headEnd type="arrow" len="sm" w="med"/>
              <a:tailEnd type="arrow" len="sm" w="med"/>
            </a:ln>
          </p:spPr>
        </p:sp>
        <p:sp>
          <p:nvSpPr>
            <p:cNvPr name="AutoShape 8" id="8"/>
            <p:cNvSpPr/>
            <p:nvPr/>
          </p:nvSpPr>
          <p:spPr>
            <a:xfrm flipH="true" flipV="true">
              <a:off x="381152" y="5550709"/>
              <a:ext cx="8697125" cy="0"/>
            </a:xfrm>
            <a:prstGeom prst="line">
              <a:avLst/>
            </a:prstGeom>
            <a:ln cap="flat" w="114097">
              <a:solidFill>
                <a:srgbClr val="004AAD"/>
              </a:solidFill>
              <a:prstDash val="lgDash"/>
              <a:headEnd type="arrow" len="sm" w="med"/>
              <a:tailEnd type="arrow" len="sm" w="med"/>
            </a:ln>
          </p:spPr>
        </p:sp>
        <p:sp>
          <p:nvSpPr>
            <p:cNvPr name="AutoShape 9" id="9"/>
            <p:cNvSpPr/>
            <p:nvPr/>
          </p:nvSpPr>
          <p:spPr>
            <a:xfrm>
              <a:off x="3689924" y="686253"/>
              <a:ext cx="0" cy="9404069"/>
            </a:xfrm>
            <a:prstGeom prst="line">
              <a:avLst/>
            </a:prstGeom>
            <a:ln cap="flat" w="114097">
              <a:solidFill>
                <a:srgbClr val="FF3131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Freeform 10" id="10"/>
            <p:cNvSpPr/>
            <p:nvPr/>
          </p:nvSpPr>
          <p:spPr>
            <a:xfrm flipH="false" flipV="false" rot="5400000">
              <a:off x="5872484" y="2474053"/>
              <a:ext cx="952257" cy="441501"/>
            </a:xfrm>
            <a:custGeom>
              <a:avLst/>
              <a:gdLst/>
              <a:ahLst/>
              <a:cxnLst/>
              <a:rect r="r" b="b" t="t" l="l"/>
              <a:pathLst>
                <a:path h="441501" w="952257">
                  <a:moveTo>
                    <a:pt x="0" y="0"/>
                  </a:moveTo>
                  <a:lnTo>
                    <a:pt x="952256" y="0"/>
                  </a:lnTo>
                  <a:lnTo>
                    <a:pt x="952256" y="441501"/>
                  </a:lnTo>
                  <a:lnTo>
                    <a:pt x="0" y="441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1894540" y="2273400"/>
              <a:ext cx="5029612" cy="5029612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9525" cap="sq">
                <a:solidFill>
                  <a:srgbClr val="000000"/>
                </a:solidFill>
                <a:prstDash val="dash"/>
                <a:miter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2919192" y="3298051"/>
              <a:ext cx="2980309" cy="2980309"/>
              <a:chOff x="0" y="0"/>
              <a:chExt cx="8128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1905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3646843" y="4025703"/>
              <a:ext cx="1525006" cy="1525006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4013481" y="4429392"/>
              <a:ext cx="791731" cy="791731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lnTo>
                      <a:pt x="535715" y="277085"/>
                    </a:lnTo>
                    <a:lnTo>
                      <a:pt x="812800" y="406400"/>
                    </a:lnTo>
                    <a:lnTo>
                      <a:pt x="535715" y="535715"/>
                    </a:lnTo>
                    <a:lnTo>
                      <a:pt x="406400" y="812800"/>
                    </a:lnTo>
                    <a:lnTo>
                      <a:pt x="277085" y="535715"/>
                    </a:lnTo>
                    <a:lnTo>
                      <a:pt x="0" y="406400"/>
                    </a:lnTo>
                    <a:lnTo>
                      <a:pt x="277085" y="277085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CAB32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190500" y="152400"/>
                <a:ext cx="431800" cy="469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5400000">
              <a:off x="5872484" y="7847457"/>
              <a:ext cx="952257" cy="441501"/>
            </a:xfrm>
            <a:custGeom>
              <a:avLst/>
              <a:gdLst/>
              <a:ahLst/>
              <a:cxnLst/>
              <a:rect r="r" b="b" t="t" l="l"/>
              <a:pathLst>
                <a:path h="441501" w="952257">
                  <a:moveTo>
                    <a:pt x="0" y="0"/>
                  </a:moveTo>
                  <a:lnTo>
                    <a:pt x="952256" y="0"/>
                  </a:lnTo>
                  <a:lnTo>
                    <a:pt x="952256" y="441501"/>
                  </a:lnTo>
                  <a:lnTo>
                    <a:pt x="0" y="441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915036" y="5071576"/>
              <a:ext cx="326410" cy="479133"/>
            </a:xfrm>
            <a:custGeom>
              <a:avLst/>
              <a:gdLst/>
              <a:ahLst/>
              <a:cxnLst/>
              <a:rect r="r" b="b" t="t" l="l"/>
              <a:pathLst>
                <a:path h="479133" w="326410">
                  <a:moveTo>
                    <a:pt x="0" y="0"/>
                  </a:moveTo>
                  <a:lnTo>
                    <a:pt x="326410" y="0"/>
                  </a:lnTo>
                  <a:lnTo>
                    <a:pt x="326410" y="479133"/>
                  </a:lnTo>
                  <a:lnTo>
                    <a:pt x="0" y="479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8298108" y="5071576"/>
              <a:ext cx="326410" cy="479133"/>
            </a:xfrm>
            <a:custGeom>
              <a:avLst/>
              <a:gdLst/>
              <a:ahLst/>
              <a:cxnLst/>
              <a:rect r="r" b="b" t="t" l="l"/>
              <a:pathLst>
                <a:path h="479133" w="326410">
                  <a:moveTo>
                    <a:pt x="0" y="0"/>
                  </a:moveTo>
                  <a:lnTo>
                    <a:pt x="326409" y="0"/>
                  </a:lnTo>
                  <a:lnTo>
                    <a:pt x="326409" y="479133"/>
                  </a:lnTo>
                  <a:lnTo>
                    <a:pt x="0" y="479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-5521582">
              <a:off x="3083395" y="1132942"/>
              <a:ext cx="484771" cy="711591"/>
            </a:xfrm>
            <a:custGeom>
              <a:avLst/>
              <a:gdLst/>
              <a:ahLst/>
              <a:cxnLst/>
              <a:rect r="r" b="b" t="t" l="l"/>
              <a:pathLst>
                <a:path h="711591" w="484771">
                  <a:moveTo>
                    <a:pt x="0" y="0"/>
                  </a:moveTo>
                  <a:lnTo>
                    <a:pt x="484771" y="0"/>
                  </a:lnTo>
                  <a:lnTo>
                    <a:pt x="484771" y="711591"/>
                  </a:lnTo>
                  <a:lnTo>
                    <a:pt x="0" y="711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5521582">
              <a:off x="3048076" y="8928393"/>
              <a:ext cx="484771" cy="711591"/>
            </a:xfrm>
            <a:custGeom>
              <a:avLst/>
              <a:gdLst/>
              <a:ahLst/>
              <a:cxnLst/>
              <a:rect r="r" b="b" t="t" l="l"/>
              <a:pathLst>
                <a:path h="711591" w="484771">
                  <a:moveTo>
                    <a:pt x="0" y="0"/>
                  </a:moveTo>
                  <a:lnTo>
                    <a:pt x="484771" y="0"/>
                  </a:lnTo>
                  <a:lnTo>
                    <a:pt x="484771" y="711590"/>
                  </a:lnTo>
                  <a:lnTo>
                    <a:pt x="0" y="711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951693" y="2078284"/>
            <a:ext cx="6557236" cy="7586147"/>
            <a:chOff x="0" y="0"/>
            <a:chExt cx="10477629" cy="1212169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37777" y="51407"/>
              <a:ext cx="10402016" cy="12018780"/>
            </a:xfrm>
            <a:custGeom>
              <a:avLst/>
              <a:gdLst/>
              <a:ahLst/>
              <a:cxnLst/>
              <a:rect r="r" b="b" t="t" l="l"/>
              <a:pathLst>
                <a:path h="12018780" w="10402016">
                  <a:moveTo>
                    <a:pt x="0" y="493511"/>
                  </a:moveTo>
                  <a:cubicBezTo>
                    <a:pt x="0" y="221052"/>
                    <a:pt x="162632" y="0"/>
                    <a:pt x="363042" y="0"/>
                  </a:cubicBezTo>
                  <a:lnTo>
                    <a:pt x="10038976" y="0"/>
                  </a:lnTo>
                  <a:cubicBezTo>
                    <a:pt x="10239574" y="0"/>
                    <a:pt x="10402017" y="221052"/>
                    <a:pt x="10402017" y="493511"/>
                  </a:cubicBezTo>
                  <a:lnTo>
                    <a:pt x="10402017" y="11525269"/>
                  </a:lnTo>
                  <a:cubicBezTo>
                    <a:pt x="10402017" y="11797729"/>
                    <a:pt x="10239385" y="12018780"/>
                    <a:pt x="10038976" y="12018780"/>
                  </a:cubicBezTo>
                  <a:lnTo>
                    <a:pt x="363042" y="12018780"/>
                  </a:lnTo>
                  <a:cubicBezTo>
                    <a:pt x="162632" y="12018780"/>
                    <a:pt x="0" y="11797985"/>
                    <a:pt x="0" y="115252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0477572" cy="12121594"/>
            </a:xfrm>
            <a:custGeom>
              <a:avLst/>
              <a:gdLst/>
              <a:ahLst/>
              <a:cxnLst/>
              <a:rect r="r" b="b" t="t" l="l"/>
              <a:pathLst>
                <a:path h="12121594" w="10477572">
                  <a:moveTo>
                    <a:pt x="0" y="544918"/>
                  </a:moveTo>
                  <a:cubicBezTo>
                    <a:pt x="0" y="243928"/>
                    <a:pt x="179443" y="0"/>
                    <a:pt x="400819" y="0"/>
                  </a:cubicBezTo>
                  <a:lnTo>
                    <a:pt x="10076753" y="0"/>
                  </a:lnTo>
                  <a:lnTo>
                    <a:pt x="10076753" y="51407"/>
                  </a:lnTo>
                  <a:lnTo>
                    <a:pt x="10076753" y="0"/>
                  </a:lnTo>
                  <a:cubicBezTo>
                    <a:pt x="10298130" y="0"/>
                    <a:pt x="10477572" y="243928"/>
                    <a:pt x="10477572" y="544918"/>
                  </a:cubicBezTo>
                  <a:lnTo>
                    <a:pt x="10439795" y="544918"/>
                  </a:lnTo>
                  <a:lnTo>
                    <a:pt x="10477572" y="544918"/>
                  </a:lnTo>
                  <a:lnTo>
                    <a:pt x="10477572" y="11576676"/>
                  </a:lnTo>
                  <a:lnTo>
                    <a:pt x="10439795" y="11576676"/>
                  </a:lnTo>
                  <a:lnTo>
                    <a:pt x="10477572" y="11576676"/>
                  </a:lnTo>
                  <a:cubicBezTo>
                    <a:pt x="10477572" y="11877666"/>
                    <a:pt x="10298130" y="12121594"/>
                    <a:pt x="10076754" y="12121594"/>
                  </a:cubicBezTo>
                  <a:lnTo>
                    <a:pt x="10076754" y="12070187"/>
                  </a:lnTo>
                  <a:lnTo>
                    <a:pt x="10076754" y="12121594"/>
                  </a:lnTo>
                  <a:lnTo>
                    <a:pt x="400819" y="12121594"/>
                  </a:lnTo>
                  <a:lnTo>
                    <a:pt x="400819" y="12070187"/>
                  </a:lnTo>
                  <a:lnTo>
                    <a:pt x="400819" y="12121594"/>
                  </a:lnTo>
                  <a:cubicBezTo>
                    <a:pt x="179443" y="12121593"/>
                    <a:pt x="0" y="11877666"/>
                    <a:pt x="0" y="11576676"/>
                  </a:cubicBezTo>
                  <a:lnTo>
                    <a:pt x="0" y="544918"/>
                  </a:lnTo>
                  <a:lnTo>
                    <a:pt x="37777" y="544918"/>
                  </a:lnTo>
                  <a:lnTo>
                    <a:pt x="0" y="544918"/>
                  </a:lnTo>
                  <a:moveTo>
                    <a:pt x="75555" y="544918"/>
                  </a:moveTo>
                  <a:lnTo>
                    <a:pt x="75555" y="11576676"/>
                  </a:lnTo>
                  <a:lnTo>
                    <a:pt x="37777" y="11576676"/>
                  </a:lnTo>
                  <a:lnTo>
                    <a:pt x="75555" y="11576676"/>
                  </a:lnTo>
                  <a:cubicBezTo>
                    <a:pt x="75555" y="11820861"/>
                    <a:pt x="221187" y="12018780"/>
                    <a:pt x="400819" y="12018780"/>
                  </a:cubicBezTo>
                  <a:lnTo>
                    <a:pt x="10076753" y="12018780"/>
                  </a:lnTo>
                  <a:cubicBezTo>
                    <a:pt x="10256385" y="12018780"/>
                    <a:pt x="10402016" y="11820861"/>
                    <a:pt x="10402016" y="11576676"/>
                  </a:cubicBezTo>
                  <a:lnTo>
                    <a:pt x="10402016" y="544918"/>
                  </a:lnTo>
                  <a:cubicBezTo>
                    <a:pt x="10402016" y="300733"/>
                    <a:pt x="10256385" y="102815"/>
                    <a:pt x="10076753" y="102815"/>
                  </a:cubicBezTo>
                  <a:lnTo>
                    <a:pt x="400819" y="102815"/>
                  </a:lnTo>
                  <a:lnTo>
                    <a:pt x="400819" y="51407"/>
                  </a:lnTo>
                  <a:lnTo>
                    <a:pt x="400819" y="102815"/>
                  </a:lnTo>
                  <a:cubicBezTo>
                    <a:pt x="221187" y="102815"/>
                    <a:pt x="75555" y="300733"/>
                    <a:pt x="75555" y="544918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996337" y="5017335"/>
            <a:ext cx="3257150" cy="925799"/>
            <a:chOff x="0" y="0"/>
            <a:chExt cx="4342867" cy="1234399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514121" y="793528"/>
              <a:ext cx="3828746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Jobs Created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-28575"/>
              <a:ext cx="2679173" cy="898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64"/>
                </a:lnSpc>
              </a:pPr>
              <a:r>
                <a:rPr lang="en-US" sz="4334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1,330</a:t>
              </a: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1505986" y="7630934"/>
            <a:ext cx="880455" cy="882058"/>
          </a:xfrm>
          <a:custGeom>
            <a:avLst/>
            <a:gdLst/>
            <a:ahLst/>
            <a:cxnLst/>
            <a:rect r="r" b="b" t="t" l="l"/>
            <a:pathLst>
              <a:path h="882058" w="880455">
                <a:moveTo>
                  <a:pt x="0" y="0"/>
                </a:moveTo>
                <a:lnTo>
                  <a:pt x="880454" y="0"/>
                </a:lnTo>
                <a:lnTo>
                  <a:pt x="880454" y="882058"/>
                </a:lnTo>
                <a:lnTo>
                  <a:pt x="0" y="882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742606" y="8547603"/>
            <a:ext cx="3098237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b="true" sz="1800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Grocery Store </a:t>
            </a:r>
          </a:p>
        </p:txBody>
      </p:sp>
      <p:sp>
        <p:nvSpPr>
          <p:cNvPr name="AutoShape 42" id="42"/>
          <p:cNvSpPr/>
          <p:nvPr/>
        </p:nvSpPr>
        <p:spPr>
          <a:xfrm flipH="true">
            <a:off x="986853" y="2178700"/>
            <a:ext cx="41847" cy="7318876"/>
          </a:xfrm>
          <a:prstGeom prst="line">
            <a:avLst/>
          </a:prstGeom>
          <a:ln cap="flat" w="17145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3" id="43"/>
          <p:cNvSpPr/>
          <p:nvPr/>
        </p:nvSpPr>
        <p:spPr>
          <a:xfrm flipH="false" flipV="false" rot="0">
            <a:off x="3470083" y="7583309"/>
            <a:ext cx="929683" cy="929683"/>
          </a:xfrm>
          <a:custGeom>
            <a:avLst/>
            <a:gdLst/>
            <a:ahLst/>
            <a:cxnLst/>
            <a:rect r="r" b="b" t="t" l="l"/>
            <a:pathLst>
              <a:path h="929683" w="929683">
                <a:moveTo>
                  <a:pt x="0" y="0"/>
                </a:moveTo>
                <a:lnTo>
                  <a:pt x="929684" y="0"/>
                </a:lnTo>
                <a:lnTo>
                  <a:pt x="929684" y="929683"/>
                </a:lnTo>
                <a:lnTo>
                  <a:pt x="0" y="9296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5284639" y="7726184"/>
            <a:ext cx="844895" cy="786808"/>
          </a:xfrm>
          <a:custGeom>
            <a:avLst/>
            <a:gdLst/>
            <a:ahLst/>
            <a:cxnLst/>
            <a:rect r="r" b="b" t="t" l="l"/>
            <a:pathLst>
              <a:path h="786808" w="844895">
                <a:moveTo>
                  <a:pt x="0" y="0"/>
                </a:moveTo>
                <a:lnTo>
                  <a:pt x="844895" y="0"/>
                </a:lnTo>
                <a:lnTo>
                  <a:pt x="844895" y="786808"/>
                </a:lnTo>
                <a:lnTo>
                  <a:pt x="0" y="786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6364870" y="7726184"/>
            <a:ext cx="817247" cy="761061"/>
          </a:xfrm>
          <a:custGeom>
            <a:avLst/>
            <a:gdLst/>
            <a:ahLst/>
            <a:cxnLst/>
            <a:rect r="r" b="b" t="t" l="l"/>
            <a:pathLst>
              <a:path h="761061" w="817247">
                <a:moveTo>
                  <a:pt x="0" y="0"/>
                </a:moveTo>
                <a:lnTo>
                  <a:pt x="817247" y="0"/>
                </a:lnTo>
                <a:lnTo>
                  <a:pt x="817247" y="761061"/>
                </a:lnTo>
                <a:lnTo>
                  <a:pt x="0" y="7610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2132318" y="6295560"/>
            <a:ext cx="3481260" cy="680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64"/>
              </a:lnSpc>
            </a:pPr>
            <a:r>
              <a:rPr lang="en-US" sz="4334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35%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4507363" y="6900230"/>
            <a:ext cx="3789373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Net Zero Buildings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86101" y="6295560"/>
            <a:ext cx="1201598" cy="680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64"/>
              </a:lnSpc>
            </a:pPr>
            <a:r>
              <a:rPr lang="en-US" sz="4334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10%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86101" y="6900230"/>
            <a:ext cx="1811248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Open Space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3618934" y="8547603"/>
            <a:ext cx="2046712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Shelter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9102367" y="423545"/>
            <a:ext cx="8019235" cy="1654739"/>
            <a:chOff x="0" y="0"/>
            <a:chExt cx="2112062" cy="435816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2112062" cy="435816"/>
            </a:xfrm>
            <a:custGeom>
              <a:avLst/>
              <a:gdLst/>
              <a:ahLst/>
              <a:cxnLst/>
              <a:rect r="r" b="b" t="t" l="l"/>
              <a:pathLst>
                <a:path h="435816" w="2112062">
                  <a:moveTo>
                    <a:pt x="0" y="0"/>
                  </a:moveTo>
                  <a:lnTo>
                    <a:pt x="2112062" y="0"/>
                  </a:lnTo>
                  <a:lnTo>
                    <a:pt x="2112062" y="435816"/>
                  </a:lnTo>
                  <a:lnTo>
                    <a:pt x="0" y="435816"/>
                  </a:lnTo>
                  <a:close/>
                </a:path>
              </a:pathLst>
            </a:custGeom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0" y="-76200"/>
              <a:ext cx="2112062" cy="51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1"/>
                </a:lnSpc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9277712" y="1028700"/>
            <a:ext cx="1290201" cy="937895"/>
          </a:xfrm>
          <a:custGeom>
            <a:avLst/>
            <a:gdLst/>
            <a:ahLst/>
            <a:cxnLst/>
            <a:rect r="r" b="b" t="t" l="l"/>
            <a:pathLst>
              <a:path h="937895" w="1290201">
                <a:moveTo>
                  <a:pt x="0" y="0"/>
                </a:moveTo>
                <a:lnTo>
                  <a:pt x="1290200" y="0"/>
                </a:lnTo>
                <a:lnTo>
                  <a:pt x="1290200" y="937895"/>
                </a:lnTo>
                <a:lnTo>
                  <a:pt x="0" y="9378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0729837" y="724893"/>
            <a:ext cx="1080281" cy="1241702"/>
          </a:xfrm>
          <a:custGeom>
            <a:avLst/>
            <a:gdLst/>
            <a:ahLst/>
            <a:cxnLst/>
            <a:rect r="r" b="b" t="t" l="l"/>
            <a:pathLst>
              <a:path h="1241702" w="1080281">
                <a:moveTo>
                  <a:pt x="0" y="0"/>
                </a:moveTo>
                <a:lnTo>
                  <a:pt x="1080281" y="0"/>
                </a:lnTo>
                <a:lnTo>
                  <a:pt x="1080281" y="1241702"/>
                </a:lnTo>
                <a:lnTo>
                  <a:pt x="0" y="12417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1952821" y="918066"/>
            <a:ext cx="1159163" cy="1159163"/>
          </a:xfrm>
          <a:custGeom>
            <a:avLst/>
            <a:gdLst/>
            <a:ahLst/>
            <a:cxnLst/>
            <a:rect r="r" b="b" t="t" l="l"/>
            <a:pathLst>
              <a:path h="1159163" w="1159163">
                <a:moveTo>
                  <a:pt x="0" y="0"/>
                </a:moveTo>
                <a:lnTo>
                  <a:pt x="1159163" y="0"/>
                </a:lnTo>
                <a:lnTo>
                  <a:pt x="1159163" y="1159163"/>
                </a:lnTo>
                <a:lnTo>
                  <a:pt x="0" y="115916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3212491" y="516348"/>
            <a:ext cx="1222229" cy="1507233"/>
          </a:xfrm>
          <a:custGeom>
            <a:avLst/>
            <a:gdLst/>
            <a:ahLst/>
            <a:cxnLst/>
            <a:rect r="r" b="b" t="t" l="l"/>
            <a:pathLst>
              <a:path h="1507233" w="1222229">
                <a:moveTo>
                  <a:pt x="0" y="0"/>
                </a:moveTo>
                <a:lnTo>
                  <a:pt x="1222229" y="0"/>
                </a:lnTo>
                <a:lnTo>
                  <a:pt x="1222229" y="1507233"/>
                </a:lnTo>
                <a:lnTo>
                  <a:pt x="0" y="150723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4434720" y="1157475"/>
            <a:ext cx="1278782" cy="809120"/>
          </a:xfrm>
          <a:custGeom>
            <a:avLst/>
            <a:gdLst/>
            <a:ahLst/>
            <a:cxnLst/>
            <a:rect r="r" b="b" t="t" l="l"/>
            <a:pathLst>
              <a:path h="809120" w="1278782">
                <a:moveTo>
                  <a:pt x="0" y="0"/>
                </a:moveTo>
                <a:lnTo>
                  <a:pt x="1278782" y="0"/>
                </a:lnTo>
                <a:lnTo>
                  <a:pt x="1278782" y="809120"/>
                </a:lnTo>
                <a:lnTo>
                  <a:pt x="0" y="8091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5875427" y="841998"/>
            <a:ext cx="1083831" cy="1124597"/>
          </a:xfrm>
          <a:custGeom>
            <a:avLst/>
            <a:gdLst/>
            <a:ahLst/>
            <a:cxnLst/>
            <a:rect r="r" b="b" t="t" l="l"/>
            <a:pathLst>
              <a:path h="1124597" w="1083831">
                <a:moveTo>
                  <a:pt x="0" y="0"/>
                </a:moveTo>
                <a:lnTo>
                  <a:pt x="1083831" y="0"/>
                </a:lnTo>
                <a:lnTo>
                  <a:pt x="1083831" y="1124597"/>
                </a:lnTo>
                <a:lnTo>
                  <a:pt x="0" y="112459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0" id="60"/>
          <p:cNvSpPr txBox="true"/>
          <p:nvPr/>
        </p:nvSpPr>
        <p:spPr>
          <a:xfrm rot="0">
            <a:off x="1028700" y="914400"/>
            <a:ext cx="7330717" cy="1052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Financial Summary</a:t>
            </a:r>
          </a:p>
        </p:txBody>
      </p:sp>
      <p:grpSp>
        <p:nvGrpSpPr>
          <p:cNvPr name="Group 61" id="61"/>
          <p:cNvGrpSpPr/>
          <p:nvPr/>
        </p:nvGrpSpPr>
        <p:grpSpPr>
          <a:xfrm rot="0">
            <a:off x="4450895" y="3713368"/>
            <a:ext cx="1527633" cy="915347"/>
            <a:chOff x="0" y="0"/>
            <a:chExt cx="2036844" cy="1220463"/>
          </a:xfrm>
        </p:grpSpPr>
        <p:sp>
          <p:nvSpPr>
            <p:cNvPr name="TextBox 62" id="62"/>
            <p:cNvSpPr txBox="true"/>
            <p:nvPr/>
          </p:nvSpPr>
          <p:spPr>
            <a:xfrm rot="0">
              <a:off x="0" y="-28575"/>
              <a:ext cx="1753888" cy="898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64"/>
                </a:lnSpc>
              </a:pPr>
              <a:r>
                <a:rPr lang="en-US" sz="4334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436</a:t>
              </a:r>
            </a:p>
          </p:txBody>
        </p:sp>
        <p:sp>
          <p:nvSpPr>
            <p:cNvPr name="TextBox 63" id="63"/>
            <p:cNvSpPr txBox="true"/>
            <p:nvPr/>
          </p:nvSpPr>
          <p:spPr>
            <a:xfrm rot="0">
              <a:off x="0" y="779591"/>
              <a:ext cx="2036844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Housing Units</a:t>
              </a:r>
            </a:p>
          </p:txBody>
        </p:sp>
      </p:grpSp>
      <p:sp>
        <p:nvSpPr>
          <p:cNvPr name="TextBox 64" id="64"/>
          <p:cNvSpPr txBox="true"/>
          <p:nvPr/>
        </p:nvSpPr>
        <p:spPr>
          <a:xfrm rot="0">
            <a:off x="1183828" y="3664815"/>
            <a:ext cx="1315416" cy="680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4"/>
              </a:lnSpc>
            </a:pPr>
            <a:r>
              <a:rPr lang="en-US" sz="4334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11%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350537" y="4279011"/>
            <a:ext cx="2353062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Affordable Housing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386101" y="2407469"/>
            <a:ext cx="1811248" cy="673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283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13.6%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370022" y="3032568"/>
            <a:ext cx="5720579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Rate of Return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4450895" y="2416994"/>
            <a:ext cx="2080438" cy="681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283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$9.88M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4507363" y="3032568"/>
            <a:ext cx="1688045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City Revenue</a:t>
            </a:r>
          </a:p>
        </p:txBody>
      </p:sp>
      <p:grpSp>
        <p:nvGrpSpPr>
          <p:cNvPr name="Group 70" id="70"/>
          <p:cNvGrpSpPr/>
          <p:nvPr/>
        </p:nvGrpSpPr>
        <p:grpSpPr>
          <a:xfrm rot="0">
            <a:off x="3943067" y="5076390"/>
            <a:ext cx="3445159" cy="925799"/>
            <a:chOff x="0" y="0"/>
            <a:chExt cx="4593546" cy="1234399"/>
          </a:xfrm>
        </p:grpSpPr>
        <p:sp>
          <p:nvSpPr>
            <p:cNvPr name="TextBox 71" id="71"/>
            <p:cNvSpPr txBox="true"/>
            <p:nvPr/>
          </p:nvSpPr>
          <p:spPr>
            <a:xfrm rot="0">
              <a:off x="764800" y="793528"/>
              <a:ext cx="3828746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FT Entry-Level Jobs</a:t>
              </a:r>
            </a:p>
          </p:txBody>
        </p:sp>
        <p:sp>
          <p:nvSpPr>
            <p:cNvPr name="TextBox 72" id="72"/>
            <p:cNvSpPr txBox="true"/>
            <p:nvPr/>
          </p:nvSpPr>
          <p:spPr>
            <a:xfrm rot="0">
              <a:off x="0" y="-28575"/>
              <a:ext cx="2679173" cy="898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64"/>
                </a:lnSpc>
              </a:pPr>
              <a:r>
                <a:rPr lang="en-US" sz="4334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452</a:t>
              </a:r>
            </a:p>
          </p:txBody>
        </p:sp>
      </p:grpSp>
      <p:sp>
        <p:nvSpPr>
          <p:cNvPr name="TextBox 73" id="73"/>
          <p:cNvSpPr txBox="true"/>
          <p:nvPr/>
        </p:nvSpPr>
        <p:spPr>
          <a:xfrm rot="0">
            <a:off x="5341514" y="8547603"/>
            <a:ext cx="2046712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Restored Buildings</a:t>
            </a:r>
          </a:p>
        </p:txBody>
      </p:sp>
      <p:grpSp>
        <p:nvGrpSpPr>
          <p:cNvPr name="Group 74" id="74"/>
          <p:cNvGrpSpPr/>
          <p:nvPr/>
        </p:nvGrpSpPr>
        <p:grpSpPr>
          <a:xfrm rot="0">
            <a:off x="6204168" y="7583309"/>
            <a:ext cx="1096953" cy="1040494"/>
            <a:chOff x="0" y="0"/>
            <a:chExt cx="288909" cy="27404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288909" cy="274040"/>
            </a:xfrm>
            <a:custGeom>
              <a:avLst/>
              <a:gdLst/>
              <a:ahLst/>
              <a:cxnLst/>
              <a:rect r="r" b="b" t="t" l="l"/>
              <a:pathLst>
                <a:path h="274040" w="288909">
                  <a:moveTo>
                    <a:pt x="0" y="0"/>
                  </a:moveTo>
                  <a:lnTo>
                    <a:pt x="288909" y="0"/>
                  </a:lnTo>
                  <a:lnTo>
                    <a:pt x="288909" y="274040"/>
                  </a:lnTo>
                  <a:lnTo>
                    <a:pt x="0" y="274040"/>
                  </a:lnTo>
                  <a:close/>
                </a:path>
              </a:pathLst>
            </a:custGeom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6" id="76"/>
            <p:cNvSpPr txBox="true"/>
            <p:nvPr/>
          </p:nvSpPr>
          <p:spPr>
            <a:xfrm>
              <a:off x="0" y="-76200"/>
              <a:ext cx="288909" cy="3502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1"/>
                </a:lnSpc>
              </a:pPr>
            </a:p>
          </p:txBody>
        </p:sp>
      </p:grpSp>
      <p:sp>
        <p:nvSpPr>
          <p:cNvPr name="TextBox 77" id="77"/>
          <p:cNvSpPr txBox="true"/>
          <p:nvPr/>
        </p:nvSpPr>
        <p:spPr>
          <a:xfrm rot="0">
            <a:off x="9102367" y="26216"/>
            <a:ext cx="3789373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Dry Goods Community Facilities: </a:t>
            </a:r>
          </a:p>
        </p:txBody>
      </p:sp>
      <p:sp>
        <p:nvSpPr>
          <p:cNvPr name="AutoShape 78" id="78"/>
          <p:cNvSpPr/>
          <p:nvPr/>
        </p:nvSpPr>
        <p:spPr>
          <a:xfrm flipV="true">
            <a:off x="7090600" y="1250914"/>
            <a:ext cx="2011766" cy="631047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66399" y="3142297"/>
            <a:ext cx="6177812" cy="3668358"/>
            <a:chOff x="0" y="0"/>
            <a:chExt cx="8237082" cy="489114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83084" y="0"/>
              <a:ext cx="5820856" cy="4891144"/>
              <a:chOff x="0" y="0"/>
              <a:chExt cx="6975740" cy="586156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25151" y="24859"/>
                <a:ext cx="6925399" cy="5811802"/>
              </a:xfrm>
              <a:custGeom>
                <a:avLst/>
                <a:gdLst/>
                <a:ahLst/>
                <a:cxnLst/>
                <a:rect r="r" b="b" t="t" l="l"/>
                <a:pathLst>
                  <a:path h="5811802" w="6925399">
                    <a:moveTo>
                      <a:pt x="0" y="238642"/>
                    </a:moveTo>
                    <a:cubicBezTo>
                      <a:pt x="0" y="106891"/>
                      <a:pt x="108276" y="0"/>
                      <a:pt x="241704" y="0"/>
                    </a:cubicBezTo>
                    <a:lnTo>
                      <a:pt x="6683696" y="0"/>
                    </a:lnTo>
                    <a:cubicBezTo>
                      <a:pt x="6817249" y="0"/>
                      <a:pt x="6925399" y="106891"/>
                      <a:pt x="6925399" y="238642"/>
                    </a:cubicBezTo>
                    <a:lnTo>
                      <a:pt x="6925399" y="5573160"/>
                    </a:lnTo>
                    <a:cubicBezTo>
                      <a:pt x="6925399" y="5704910"/>
                      <a:pt x="6817123" y="5811802"/>
                      <a:pt x="6683696" y="5811802"/>
                    </a:cubicBezTo>
                    <a:lnTo>
                      <a:pt x="241704" y="5811802"/>
                    </a:lnTo>
                    <a:cubicBezTo>
                      <a:pt x="108276" y="5811801"/>
                      <a:pt x="0" y="5705034"/>
                      <a:pt x="0" y="55731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975702" cy="5861519"/>
              </a:xfrm>
              <a:custGeom>
                <a:avLst/>
                <a:gdLst/>
                <a:ahLst/>
                <a:cxnLst/>
                <a:rect r="r" b="b" t="t" l="l"/>
                <a:pathLst>
                  <a:path h="5861519" w="6975702">
                    <a:moveTo>
                      <a:pt x="0" y="263501"/>
                    </a:moveTo>
                    <a:cubicBezTo>
                      <a:pt x="0" y="117954"/>
                      <a:pt x="119468" y="0"/>
                      <a:pt x="266855" y="0"/>
                    </a:cubicBezTo>
                    <a:lnTo>
                      <a:pt x="6708847" y="0"/>
                    </a:lnTo>
                    <a:lnTo>
                      <a:pt x="6708847" y="24859"/>
                    </a:lnTo>
                    <a:lnTo>
                      <a:pt x="6708847" y="0"/>
                    </a:lnTo>
                    <a:cubicBezTo>
                      <a:pt x="6856233" y="0"/>
                      <a:pt x="6975702" y="117954"/>
                      <a:pt x="6975702" y="263501"/>
                    </a:cubicBezTo>
                    <a:lnTo>
                      <a:pt x="6950551" y="263501"/>
                    </a:lnTo>
                    <a:lnTo>
                      <a:pt x="6975702" y="263501"/>
                    </a:lnTo>
                    <a:lnTo>
                      <a:pt x="6975702" y="5598019"/>
                    </a:lnTo>
                    <a:lnTo>
                      <a:pt x="6950551" y="5598019"/>
                    </a:lnTo>
                    <a:lnTo>
                      <a:pt x="6975702" y="5598019"/>
                    </a:lnTo>
                    <a:cubicBezTo>
                      <a:pt x="6975702" y="5743565"/>
                      <a:pt x="6856233" y="5861519"/>
                      <a:pt x="6708848" y="5861519"/>
                    </a:cubicBezTo>
                    <a:lnTo>
                      <a:pt x="6708848" y="5836661"/>
                    </a:lnTo>
                    <a:lnTo>
                      <a:pt x="6708848" y="5861519"/>
                    </a:lnTo>
                    <a:lnTo>
                      <a:pt x="266855" y="5861519"/>
                    </a:lnTo>
                    <a:lnTo>
                      <a:pt x="266855" y="5836661"/>
                    </a:lnTo>
                    <a:lnTo>
                      <a:pt x="266855" y="5861519"/>
                    </a:lnTo>
                    <a:cubicBezTo>
                      <a:pt x="119468" y="5861519"/>
                      <a:pt x="0" y="5743565"/>
                      <a:pt x="0" y="5598019"/>
                    </a:cubicBezTo>
                    <a:lnTo>
                      <a:pt x="0" y="263501"/>
                    </a:lnTo>
                    <a:lnTo>
                      <a:pt x="25151" y="263501"/>
                    </a:lnTo>
                    <a:lnTo>
                      <a:pt x="0" y="263501"/>
                    </a:lnTo>
                    <a:moveTo>
                      <a:pt x="50303" y="263501"/>
                    </a:moveTo>
                    <a:lnTo>
                      <a:pt x="50303" y="5598019"/>
                    </a:lnTo>
                    <a:lnTo>
                      <a:pt x="25151" y="5598019"/>
                    </a:lnTo>
                    <a:lnTo>
                      <a:pt x="50303" y="5598019"/>
                    </a:lnTo>
                    <a:cubicBezTo>
                      <a:pt x="50303" y="5716097"/>
                      <a:pt x="147261" y="5811802"/>
                      <a:pt x="266855" y="5811802"/>
                    </a:cubicBezTo>
                    <a:lnTo>
                      <a:pt x="6708847" y="5811802"/>
                    </a:lnTo>
                    <a:cubicBezTo>
                      <a:pt x="6828441" y="5811802"/>
                      <a:pt x="6925399" y="5716097"/>
                      <a:pt x="6925399" y="5598019"/>
                    </a:cubicBezTo>
                    <a:lnTo>
                      <a:pt x="6925399" y="263501"/>
                    </a:lnTo>
                    <a:cubicBezTo>
                      <a:pt x="6925399" y="145422"/>
                      <a:pt x="6828441" y="49717"/>
                      <a:pt x="6708847" y="49717"/>
                    </a:cubicBezTo>
                    <a:lnTo>
                      <a:pt x="266855" y="49717"/>
                    </a:lnTo>
                    <a:lnTo>
                      <a:pt x="266855" y="24859"/>
                    </a:lnTo>
                    <a:lnTo>
                      <a:pt x="266855" y="49717"/>
                    </a:lnTo>
                    <a:cubicBezTo>
                      <a:pt x="147261" y="49717"/>
                      <a:pt x="50303" y="145422"/>
                      <a:pt x="50303" y="263501"/>
                    </a:cubicBezTo>
                    <a:close/>
                  </a:path>
                </a:pathLst>
              </a:custGeom>
              <a:solidFill>
                <a:srgbClr val="D8D4D4"/>
              </a:solidFill>
            </p:spPr>
          </p:sp>
        </p:grpSp>
        <p:sp>
          <p:nvSpPr>
            <p:cNvPr name="AutoShape 12" id="12"/>
            <p:cNvSpPr/>
            <p:nvPr/>
          </p:nvSpPr>
          <p:spPr>
            <a:xfrm flipH="true">
              <a:off x="114295" y="282807"/>
              <a:ext cx="40253" cy="4500758"/>
            </a:xfrm>
            <a:prstGeom prst="line">
              <a:avLst/>
            </a:prstGeom>
            <a:ln cap="flat" w="228600">
              <a:solidFill>
                <a:srgbClr val="FFBD59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3" id="13"/>
            <p:cNvSpPr txBox="true"/>
            <p:nvPr/>
          </p:nvSpPr>
          <p:spPr>
            <a:xfrm rot="0">
              <a:off x="631083" y="597357"/>
              <a:ext cx="2414997" cy="8880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43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609644" y="1446698"/>
              <a:ext cx="7627438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Townhomes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317817" y="597357"/>
              <a:ext cx="2773918" cy="898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0000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1.79%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3328901" y="1446698"/>
              <a:ext cx="2250726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Absorption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631083" y="2086919"/>
              <a:ext cx="2414997" cy="8880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204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9644" y="2936259"/>
              <a:ext cx="7627438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Apartments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3330517" y="2086919"/>
              <a:ext cx="2773918" cy="898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0000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2.35%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3328901" y="2936259"/>
              <a:ext cx="2250726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Absorption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31083" y="3450156"/>
              <a:ext cx="2414997" cy="8880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112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609644" y="4299496"/>
              <a:ext cx="7627438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Condos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3330517" y="3450156"/>
              <a:ext cx="2773918" cy="898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FDAC34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3.20%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3328901" y="4299496"/>
              <a:ext cx="2250726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Absorption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6476015" y="6810655"/>
            <a:ext cx="5658683" cy="2633143"/>
            <a:chOff x="0" y="0"/>
            <a:chExt cx="9041854" cy="420742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32601" y="17843"/>
              <a:ext cx="8976603" cy="4171705"/>
            </a:xfrm>
            <a:custGeom>
              <a:avLst/>
              <a:gdLst/>
              <a:ahLst/>
              <a:cxnLst/>
              <a:rect r="r" b="b" t="t" l="l"/>
              <a:pathLst>
                <a:path h="4171705" w="8976603">
                  <a:moveTo>
                    <a:pt x="0" y="171297"/>
                  </a:moveTo>
                  <a:cubicBezTo>
                    <a:pt x="0" y="76727"/>
                    <a:pt x="140346" y="0"/>
                    <a:pt x="313292" y="0"/>
                  </a:cubicBezTo>
                  <a:lnTo>
                    <a:pt x="8663311" y="0"/>
                  </a:lnTo>
                  <a:cubicBezTo>
                    <a:pt x="8836420" y="0"/>
                    <a:pt x="8976603" y="76727"/>
                    <a:pt x="8976603" y="171297"/>
                  </a:cubicBezTo>
                  <a:lnTo>
                    <a:pt x="8976603" y="4000409"/>
                  </a:lnTo>
                  <a:cubicBezTo>
                    <a:pt x="8976603" y="4094979"/>
                    <a:pt x="8836257" y="4171706"/>
                    <a:pt x="8663311" y="4171706"/>
                  </a:cubicBezTo>
                  <a:lnTo>
                    <a:pt x="313292" y="4171706"/>
                  </a:lnTo>
                  <a:cubicBezTo>
                    <a:pt x="140346" y="4171706"/>
                    <a:pt x="0" y="4095068"/>
                    <a:pt x="0" y="40004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041805" cy="4207392"/>
            </a:xfrm>
            <a:custGeom>
              <a:avLst/>
              <a:gdLst/>
              <a:ahLst/>
              <a:cxnLst/>
              <a:rect r="r" b="b" t="t" l="l"/>
              <a:pathLst>
                <a:path h="4207392" w="9041805">
                  <a:moveTo>
                    <a:pt x="0" y="189140"/>
                  </a:moveTo>
                  <a:cubicBezTo>
                    <a:pt x="0" y="84667"/>
                    <a:pt x="154853" y="0"/>
                    <a:pt x="345893" y="0"/>
                  </a:cubicBezTo>
                  <a:lnTo>
                    <a:pt x="8695912" y="0"/>
                  </a:lnTo>
                  <a:lnTo>
                    <a:pt x="8695912" y="17843"/>
                  </a:lnTo>
                  <a:lnTo>
                    <a:pt x="8695912" y="0"/>
                  </a:lnTo>
                  <a:cubicBezTo>
                    <a:pt x="8886952" y="0"/>
                    <a:pt x="9041805" y="84667"/>
                    <a:pt x="9041805" y="189140"/>
                  </a:cubicBezTo>
                  <a:lnTo>
                    <a:pt x="9009205" y="189140"/>
                  </a:lnTo>
                  <a:lnTo>
                    <a:pt x="9041805" y="189140"/>
                  </a:lnTo>
                  <a:lnTo>
                    <a:pt x="9041805" y="4018252"/>
                  </a:lnTo>
                  <a:lnTo>
                    <a:pt x="9009205" y="4018252"/>
                  </a:lnTo>
                  <a:lnTo>
                    <a:pt x="9041805" y="4018252"/>
                  </a:lnTo>
                  <a:cubicBezTo>
                    <a:pt x="9041805" y="4122725"/>
                    <a:pt x="8886952" y="4207392"/>
                    <a:pt x="8695913" y="4207392"/>
                  </a:cubicBezTo>
                  <a:lnTo>
                    <a:pt x="8695913" y="4189549"/>
                  </a:lnTo>
                  <a:lnTo>
                    <a:pt x="8695913" y="4207392"/>
                  </a:lnTo>
                  <a:lnTo>
                    <a:pt x="345893" y="4207392"/>
                  </a:lnTo>
                  <a:lnTo>
                    <a:pt x="345893" y="4189549"/>
                  </a:lnTo>
                  <a:lnTo>
                    <a:pt x="345893" y="4207392"/>
                  </a:lnTo>
                  <a:cubicBezTo>
                    <a:pt x="154853" y="4207392"/>
                    <a:pt x="0" y="4122725"/>
                    <a:pt x="0" y="4018252"/>
                  </a:cubicBezTo>
                  <a:lnTo>
                    <a:pt x="0" y="189140"/>
                  </a:lnTo>
                  <a:lnTo>
                    <a:pt x="32601" y="189140"/>
                  </a:lnTo>
                  <a:lnTo>
                    <a:pt x="0" y="189140"/>
                  </a:lnTo>
                  <a:moveTo>
                    <a:pt x="65201" y="189140"/>
                  </a:moveTo>
                  <a:lnTo>
                    <a:pt x="65201" y="4018252"/>
                  </a:lnTo>
                  <a:lnTo>
                    <a:pt x="32601" y="4018252"/>
                  </a:lnTo>
                  <a:lnTo>
                    <a:pt x="65201" y="4018252"/>
                  </a:lnTo>
                  <a:cubicBezTo>
                    <a:pt x="65201" y="4103008"/>
                    <a:pt x="190877" y="4171705"/>
                    <a:pt x="345893" y="4171705"/>
                  </a:cubicBezTo>
                  <a:lnTo>
                    <a:pt x="8695912" y="4171705"/>
                  </a:lnTo>
                  <a:cubicBezTo>
                    <a:pt x="8850928" y="4171705"/>
                    <a:pt x="8976603" y="4103008"/>
                    <a:pt x="8976603" y="4018252"/>
                  </a:cubicBezTo>
                  <a:lnTo>
                    <a:pt x="8976603" y="189140"/>
                  </a:lnTo>
                  <a:cubicBezTo>
                    <a:pt x="8976603" y="104384"/>
                    <a:pt x="8850928" y="35687"/>
                    <a:pt x="8695912" y="35687"/>
                  </a:cubicBezTo>
                  <a:lnTo>
                    <a:pt x="345893" y="35687"/>
                  </a:lnTo>
                  <a:lnTo>
                    <a:pt x="345893" y="17843"/>
                  </a:lnTo>
                  <a:lnTo>
                    <a:pt x="345893" y="35687"/>
                  </a:lnTo>
                  <a:cubicBezTo>
                    <a:pt x="190877" y="35687"/>
                    <a:pt x="65201" y="104384"/>
                    <a:pt x="65201" y="18914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sp>
        <p:nvSpPr>
          <p:cNvPr name="AutoShape 28" id="28"/>
          <p:cNvSpPr/>
          <p:nvPr/>
        </p:nvSpPr>
        <p:spPr>
          <a:xfrm flipH="true">
            <a:off x="6506357" y="6911071"/>
            <a:ext cx="46665" cy="2474812"/>
          </a:xfrm>
          <a:prstGeom prst="line">
            <a:avLst/>
          </a:prstGeom>
          <a:ln cap="flat" w="17145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9" id="29"/>
          <p:cNvGrpSpPr/>
          <p:nvPr/>
        </p:nvGrpSpPr>
        <p:grpSpPr>
          <a:xfrm rot="0">
            <a:off x="6420647" y="3142297"/>
            <a:ext cx="6280726" cy="2633143"/>
            <a:chOff x="0" y="0"/>
            <a:chExt cx="8374301" cy="3510858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73251" y="0"/>
              <a:ext cx="7651689" cy="3510858"/>
              <a:chOff x="0" y="0"/>
              <a:chExt cx="9169818" cy="4207428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33062" y="17843"/>
                <a:ext cx="9103644" cy="4171705"/>
              </a:xfrm>
              <a:custGeom>
                <a:avLst/>
                <a:gdLst/>
                <a:ahLst/>
                <a:cxnLst/>
                <a:rect r="r" b="b" t="t" l="l"/>
                <a:pathLst>
                  <a:path h="4171705" w="9103644">
                    <a:moveTo>
                      <a:pt x="0" y="171297"/>
                    </a:moveTo>
                    <a:cubicBezTo>
                      <a:pt x="0" y="76727"/>
                      <a:pt x="142332" y="0"/>
                      <a:pt x="317727" y="0"/>
                    </a:cubicBezTo>
                    <a:lnTo>
                      <a:pt x="8785918" y="0"/>
                    </a:lnTo>
                    <a:cubicBezTo>
                      <a:pt x="8961477" y="0"/>
                      <a:pt x="9103644" y="76727"/>
                      <a:pt x="9103644" y="171297"/>
                    </a:cubicBezTo>
                    <a:lnTo>
                      <a:pt x="9103644" y="4000409"/>
                    </a:lnTo>
                    <a:cubicBezTo>
                      <a:pt x="9103644" y="4094979"/>
                      <a:pt x="8961311" y="4171706"/>
                      <a:pt x="8785918" y="4171706"/>
                    </a:cubicBezTo>
                    <a:lnTo>
                      <a:pt x="317727" y="4171706"/>
                    </a:lnTo>
                    <a:cubicBezTo>
                      <a:pt x="142332" y="4171706"/>
                      <a:pt x="0" y="4095068"/>
                      <a:pt x="0" y="400040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9169769" cy="4207392"/>
              </a:xfrm>
              <a:custGeom>
                <a:avLst/>
                <a:gdLst/>
                <a:ahLst/>
                <a:cxnLst/>
                <a:rect r="r" b="b" t="t" l="l"/>
                <a:pathLst>
                  <a:path h="4207392" w="9169769">
                    <a:moveTo>
                      <a:pt x="0" y="189140"/>
                    </a:moveTo>
                    <a:cubicBezTo>
                      <a:pt x="0" y="84667"/>
                      <a:pt x="157045" y="0"/>
                      <a:pt x="350789" y="0"/>
                    </a:cubicBezTo>
                    <a:lnTo>
                      <a:pt x="8818980" y="0"/>
                    </a:lnTo>
                    <a:lnTo>
                      <a:pt x="8818980" y="17843"/>
                    </a:lnTo>
                    <a:lnTo>
                      <a:pt x="8818980" y="0"/>
                    </a:lnTo>
                    <a:cubicBezTo>
                      <a:pt x="9012724" y="0"/>
                      <a:pt x="9169769" y="84667"/>
                      <a:pt x="9169769" y="189140"/>
                    </a:cubicBezTo>
                    <a:lnTo>
                      <a:pt x="9136707" y="189140"/>
                    </a:lnTo>
                    <a:lnTo>
                      <a:pt x="9169769" y="189140"/>
                    </a:lnTo>
                    <a:lnTo>
                      <a:pt x="9169769" y="4018252"/>
                    </a:lnTo>
                    <a:lnTo>
                      <a:pt x="9136707" y="4018252"/>
                    </a:lnTo>
                    <a:lnTo>
                      <a:pt x="9169769" y="4018252"/>
                    </a:lnTo>
                    <a:cubicBezTo>
                      <a:pt x="9169769" y="4122725"/>
                      <a:pt x="9012724" y="4207392"/>
                      <a:pt x="8818980" y="4207392"/>
                    </a:cubicBezTo>
                    <a:lnTo>
                      <a:pt x="8818980" y="4189549"/>
                    </a:lnTo>
                    <a:lnTo>
                      <a:pt x="8818980" y="4207392"/>
                    </a:lnTo>
                    <a:lnTo>
                      <a:pt x="350789" y="4207392"/>
                    </a:lnTo>
                    <a:lnTo>
                      <a:pt x="350789" y="4189549"/>
                    </a:lnTo>
                    <a:lnTo>
                      <a:pt x="350789" y="4207392"/>
                    </a:lnTo>
                    <a:cubicBezTo>
                      <a:pt x="157045" y="4207392"/>
                      <a:pt x="0" y="4122725"/>
                      <a:pt x="0" y="4018252"/>
                    </a:cubicBezTo>
                    <a:lnTo>
                      <a:pt x="0" y="189140"/>
                    </a:lnTo>
                    <a:lnTo>
                      <a:pt x="33062" y="189140"/>
                    </a:lnTo>
                    <a:lnTo>
                      <a:pt x="0" y="189140"/>
                    </a:lnTo>
                    <a:moveTo>
                      <a:pt x="66124" y="189140"/>
                    </a:moveTo>
                    <a:lnTo>
                      <a:pt x="66124" y="4018252"/>
                    </a:lnTo>
                    <a:lnTo>
                      <a:pt x="33062" y="4018252"/>
                    </a:lnTo>
                    <a:lnTo>
                      <a:pt x="66124" y="4018252"/>
                    </a:lnTo>
                    <a:cubicBezTo>
                      <a:pt x="66124" y="4103008"/>
                      <a:pt x="193578" y="4171705"/>
                      <a:pt x="350789" y="4171705"/>
                    </a:cubicBezTo>
                    <a:lnTo>
                      <a:pt x="8818980" y="4171705"/>
                    </a:lnTo>
                    <a:cubicBezTo>
                      <a:pt x="8976190" y="4171705"/>
                      <a:pt x="9103644" y="4103008"/>
                      <a:pt x="9103644" y="4018252"/>
                    </a:cubicBezTo>
                    <a:lnTo>
                      <a:pt x="9103644" y="189140"/>
                    </a:lnTo>
                    <a:cubicBezTo>
                      <a:pt x="9103644" y="104384"/>
                      <a:pt x="8976190" y="35687"/>
                      <a:pt x="8818980" y="35687"/>
                    </a:cubicBezTo>
                    <a:lnTo>
                      <a:pt x="350789" y="35687"/>
                    </a:lnTo>
                    <a:lnTo>
                      <a:pt x="350789" y="17843"/>
                    </a:lnTo>
                    <a:lnTo>
                      <a:pt x="350789" y="35687"/>
                    </a:lnTo>
                    <a:cubicBezTo>
                      <a:pt x="193578" y="35687"/>
                      <a:pt x="66124" y="104384"/>
                      <a:pt x="66124" y="189140"/>
                    </a:cubicBezTo>
                    <a:close/>
                  </a:path>
                </a:pathLst>
              </a:custGeom>
              <a:solidFill>
                <a:srgbClr val="D8D4D4"/>
              </a:solidFill>
            </p:spPr>
          </p:sp>
        </p:grpSp>
        <p:sp>
          <p:nvSpPr>
            <p:cNvPr name="AutoShape 33" id="33"/>
            <p:cNvSpPr/>
            <p:nvPr/>
          </p:nvSpPr>
          <p:spPr>
            <a:xfrm flipH="true">
              <a:off x="114279" y="133888"/>
              <a:ext cx="63101" cy="3299749"/>
            </a:xfrm>
            <a:prstGeom prst="line">
              <a:avLst/>
            </a:prstGeom>
            <a:ln cap="flat" w="228600">
              <a:solidFill>
                <a:srgbClr val="FFBD59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34" id="34"/>
            <p:cNvSpPr txBox="true"/>
            <p:nvPr/>
          </p:nvSpPr>
          <p:spPr>
            <a:xfrm rot="0">
              <a:off x="660658" y="448439"/>
              <a:ext cx="3698509" cy="8880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135,000 SF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638916" y="1297779"/>
              <a:ext cx="7735385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Low-Rise Office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4732680" y="448439"/>
              <a:ext cx="2813175" cy="898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0000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1.88%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4732680" y="1314557"/>
              <a:ext cx="2282579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Absorption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660658" y="1938676"/>
              <a:ext cx="3238437" cy="8880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4AAD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120,000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638916" y="2788016"/>
              <a:ext cx="7735385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Mid-Rise Office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4732680" y="1938676"/>
              <a:ext cx="2813175" cy="8988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4283">
                  <a:solidFill>
                    <a:srgbClr val="000000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1.71%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4732680" y="2788016"/>
              <a:ext cx="2282579" cy="440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31"/>
                </a:lnSpc>
              </a:pPr>
              <a:r>
                <a:rPr lang="en-US" sz="1800" b="true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Absorption</a:t>
              </a: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12614922" y="3562760"/>
            <a:ext cx="510393" cy="657511"/>
          </a:xfrm>
          <a:custGeom>
            <a:avLst/>
            <a:gdLst/>
            <a:ahLst/>
            <a:cxnLst/>
            <a:rect r="r" b="b" t="t" l="l"/>
            <a:pathLst>
              <a:path h="657511" w="510393">
                <a:moveTo>
                  <a:pt x="0" y="0"/>
                </a:moveTo>
                <a:lnTo>
                  <a:pt x="510393" y="0"/>
                </a:lnTo>
                <a:lnTo>
                  <a:pt x="510393" y="657510"/>
                </a:lnTo>
                <a:lnTo>
                  <a:pt x="0" y="657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028700" y="914400"/>
            <a:ext cx="7330717" cy="1052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Marketing Strategy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910423" y="7139840"/>
            <a:ext cx="2394933" cy="673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283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25,000 SF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894344" y="7764939"/>
            <a:ext cx="5720579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Neighborhood Retail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054259" y="7764939"/>
            <a:ext cx="1688045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Absorption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6910423" y="8257518"/>
            <a:ext cx="2394933" cy="673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283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40,000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6894344" y="8882617"/>
            <a:ext cx="5720579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Supermarket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0054259" y="8257518"/>
            <a:ext cx="2080438" cy="681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283">
                <a:solidFill>
                  <a:srgbClr val="0001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2.67%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0054259" y="8882617"/>
            <a:ext cx="1688045" cy="34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1800" b="true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Absorption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0054259" y="7139840"/>
            <a:ext cx="2080438" cy="681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283">
                <a:solidFill>
                  <a:srgbClr val="FFBD5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3.18%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66399" y="2681922"/>
            <a:ext cx="6704668" cy="46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Residential 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6420647" y="2681922"/>
            <a:ext cx="6704668" cy="46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Office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6420647" y="6350279"/>
            <a:ext cx="6704668" cy="46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Retail 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2701372" y="2681922"/>
            <a:ext cx="6704668" cy="46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Absorption Strategy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3125315" y="3631959"/>
            <a:ext cx="4949925" cy="2662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Risk-adjusted return on condos</a:t>
            </a:r>
          </a:p>
          <a:p>
            <a:pPr algn="l">
              <a:lnSpc>
                <a:spcPts val="3561"/>
              </a:lnSpc>
            </a:pPr>
          </a:p>
          <a:p>
            <a:pPr algn="l">
              <a:lnSpc>
                <a:spcPts val="3561"/>
              </a:lnSpc>
            </a:pPr>
            <a:r>
              <a:rPr lang="en-US" sz="2187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Business Incubator for small retail </a:t>
            </a:r>
          </a:p>
          <a:p>
            <a:pPr algn="l">
              <a:lnSpc>
                <a:spcPts val="3561"/>
              </a:lnSpc>
            </a:pPr>
          </a:p>
          <a:p>
            <a:pPr algn="l">
              <a:lnSpc>
                <a:spcPts val="3562"/>
              </a:lnSpc>
            </a:pPr>
            <a:r>
              <a:rPr lang="en-US" sz="2187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Retail-informed pedestrian flow to increase retail spending &amp; lease-up</a:t>
            </a:r>
          </a:p>
        </p:txBody>
      </p:sp>
      <p:sp>
        <p:nvSpPr>
          <p:cNvPr name="Freeform 57" id="57"/>
          <p:cNvSpPr/>
          <p:nvPr/>
        </p:nvSpPr>
        <p:spPr>
          <a:xfrm flipH="false" flipV="false" rot="0">
            <a:off x="12614922" y="4485989"/>
            <a:ext cx="510393" cy="657511"/>
          </a:xfrm>
          <a:custGeom>
            <a:avLst/>
            <a:gdLst/>
            <a:ahLst/>
            <a:cxnLst/>
            <a:rect r="r" b="b" t="t" l="l"/>
            <a:pathLst>
              <a:path h="657511" w="510393">
                <a:moveTo>
                  <a:pt x="0" y="0"/>
                </a:moveTo>
                <a:lnTo>
                  <a:pt x="510393" y="0"/>
                </a:lnTo>
                <a:lnTo>
                  <a:pt x="510393" y="657511"/>
                </a:lnTo>
                <a:lnTo>
                  <a:pt x="0" y="657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2614922" y="5440499"/>
            <a:ext cx="510393" cy="657511"/>
          </a:xfrm>
          <a:custGeom>
            <a:avLst/>
            <a:gdLst/>
            <a:ahLst/>
            <a:cxnLst/>
            <a:rect r="r" b="b" t="t" l="l"/>
            <a:pathLst>
              <a:path h="657511" w="510393">
                <a:moveTo>
                  <a:pt x="0" y="0"/>
                </a:moveTo>
                <a:lnTo>
                  <a:pt x="510393" y="0"/>
                </a:lnTo>
                <a:lnTo>
                  <a:pt x="510393" y="657511"/>
                </a:lnTo>
                <a:lnTo>
                  <a:pt x="0" y="657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78527" y="1618322"/>
            <a:ext cx="10866254" cy="8679420"/>
          </a:xfrm>
          <a:custGeom>
            <a:avLst/>
            <a:gdLst/>
            <a:ahLst/>
            <a:cxnLst/>
            <a:rect r="r" b="b" t="t" l="l"/>
            <a:pathLst>
              <a:path h="8679420" w="10866254">
                <a:moveTo>
                  <a:pt x="0" y="0"/>
                </a:moveTo>
                <a:lnTo>
                  <a:pt x="10866254" y="0"/>
                </a:lnTo>
                <a:lnTo>
                  <a:pt x="10866254" y="8679421"/>
                </a:lnTo>
                <a:lnTo>
                  <a:pt x="0" y="8679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71876">
            <a:off x="7576324" y="2120535"/>
            <a:ext cx="632352" cy="682701"/>
          </a:xfrm>
          <a:custGeom>
            <a:avLst/>
            <a:gdLst/>
            <a:ahLst/>
            <a:cxnLst/>
            <a:rect r="r" b="b" t="t" l="l"/>
            <a:pathLst>
              <a:path h="682701" w="632352">
                <a:moveTo>
                  <a:pt x="0" y="0"/>
                </a:moveTo>
                <a:lnTo>
                  <a:pt x="632352" y="0"/>
                </a:lnTo>
                <a:lnTo>
                  <a:pt x="632352" y="682702"/>
                </a:lnTo>
                <a:lnTo>
                  <a:pt x="0" y="682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940342">
            <a:off x="54964" y="3021566"/>
            <a:ext cx="7618815" cy="97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FDAC34"/>
                </a:solidFill>
                <a:latin typeface="Open Sauce"/>
                <a:ea typeface="Open Sauce"/>
                <a:cs typeface="Open Sauce"/>
                <a:sym typeface="Open Sauce"/>
              </a:rPr>
              <a:t>Do the LoCALmotion! </a:t>
            </a:r>
          </a:p>
        </p:txBody>
      </p:sp>
      <p:grpSp>
        <p:nvGrpSpPr>
          <p:cNvPr name="Group 5" id="5"/>
          <p:cNvGrpSpPr/>
          <p:nvPr/>
        </p:nvGrpSpPr>
        <p:grpSpPr>
          <a:xfrm rot="5400000">
            <a:off x="5624407" y="-5624407"/>
            <a:ext cx="4080002" cy="15328816"/>
            <a:chOff x="0" y="0"/>
            <a:chExt cx="363999" cy="13675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3999" cy="1367566"/>
            </a:xfrm>
            <a:custGeom>
              <a:avLst/>
              <a:gdLst/>
              <a:ahLst/>
              <a:cxnLst/>
              <a:rect r="r" b="b" t="t" l="l"/>
              <a:pathLst>
                <a:path h="1367566" w="363999">
                  <a:moveTo>
                    <a:pt x="363999" y="1367566"/>
                  </a:moveTo>
                  <a:lnTo>
                    <a:pt x="0" y="1367566"/>
                  </a:lnTo>
                  <a:lnTo>
                    <a:pt x="0" y="0"/>
                  </a:lnTo>
                  <a:lnTo>
                    <a:pt x="363999" y="1367566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645683"/>
              <a:ext cx="181999" cy="7189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-946521">
            <a:off x="-330453" y="406166"/>
            <a:ext cx="9316373" cy="245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Thank You</a:t>
            </a:r>
          </a:p>
        </p:txBody>
      </p:sp>
      <p:grpSp>
        <p:nvGrpSpPr>
          <p:cNvPr name="Group 9" id="9"/>
          <p:cNvGrpSpPr/>
          <p:nvPr/>
        </p:nvGrpSpPr>
        <p:grpSpPr>
          <a:xfrm rot="-10800000">
            <a:off x="15126758" y="0"/>
            <a:ext cx="3666389" cy="11916065"/>
            <a:chOff x="0" y="0"/>
            <a:chExt cx="247116" cy="80314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7116" cy="803148"/>
            </a:xfrm>
            <a:custGeom>
              <a:avLst/>
              <a:gdLst/>
              <a:ahLst/>
              <a:cxnLst/>
              <a:rect r="r" b="b" t="t" l="l"/>
              <a:pathLst>
                <a:path h="803148" w="247116">
                  <a:moveTo>
                    <a:pt x="247116" y="803148"/>
                  </a:moveTo>
                  <a:lnTo>
                    <a:pt x="0" y="803148"/>
                  </a:lnTo>
                  <a:lnTo>
                    <a:pt x="0" y="0"/>
                  </a:lnTo>
                  <a:lnTo>
                    <a:pt x="247116" y="80314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363474"/>
              <a:ext cx="123558" cy="4379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76807" y="9042601"/>
            <a:ext cx="7476770" cy="104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2"/>
              </a:lnSpc>
            </a:pPr>
          </a:p>
          <a:p>
            <a:pPr algn="l">
              <a:lnSpc>
                <a:spcPts val="2002"/>
              </a:lnSpc>
            </a:pPr>
            <a:r>
              <a:rPr lang="en-US" sz="22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Team: </a:t>
            </a:r>
          </a:p>
          <a:p>
            <a:pPr algn="l">
              <a:lnSpc>
                <a:spcPts val="3913"/>
              </a:lnSpc>
            </a:pPr>
            <a:r>
              <a:rPr lang="en-US" sz="43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CAL Students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485814" y="2762204"/>
            <a:ext cx="9316373" cy="245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Appendix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071016" y="7710481"/>
            <a:ext cx="5188284" cy="1498896"/>
            <a:chOff x="0" y="0"/>
            <a:chExt cx="1366462" cy="394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66462" cy="394771"/>
            </a:xfrm>
            <a:custGeom>
              <a:avLst/>
              <a:gdLst/>
              <a:ahLst/>
              <a:cxnLst/>
              <a:rect r="r" b="b" t="t" l="l"/>
              <a:pathLst>
                <a:path h="394771" w="1366462">
                  <a:moveTo>
                    <a:pt x="0" y="0"/>
                  </a:moveTo>
                  <a:lnTo>
                    <a:pt x="1366462" y="0"/>
                  </a:lnTo>
                  <a:lnTo>
                    <a:pt x="1366462" y="394771"/>
                  </a:lnTo>
                  <a:lnTo>
                    <a:pt x="0" y="394771"/>
                  </a:lnTo>
                  <a:close/>
                </a:path>
              </a:pathLst>
            </a:custGeom>
            <a:solidFill>
              <a:srgbClr val="D8D4D4"/>
            </a:solidFill>
            <a:ln w="19050" cap="sq">
              <a:solidFill>
                <a:srgbClr val="D8D4D4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366462" cy="451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071016" y="5223803"/>
            <a:ext cx="5188284" cy="2016499"/>
            <a:chOff x="0" y="0"/>
            <a:chExt cx="1366462" cy="5310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66462" cy="531095"/>
            </a:xfrm>
            <a:custGeom>
              <a:avLst/>
              <a:gdLst/>
              <a:ahLst/>
              <a:cxnLst/>
              <a:rect r="r" b="b" t="t" l="l"/>
              <a:pathLst>
                <a:path h="531095" w="1366462">
                  <a:moveTo>
                    <a:pt x="0" y="0"/>
                  </a:moveTo>
                  <a:lnTo>
                    <a:pt x="1366462" y="0"/>
                  </a:lnTo>
                  <a:lnTo>
                    <a:pt x="1366462" y="531095"/>
                  </a:lnTo>
                  <a:lnTo>
                    <a:pt x="0" y="531095"/>
                  </a:lnTo>
                  <a:close/>
                </a:path>
              </a:pathLst>
            </a:custGeom>
            <a:solidFill>
              <a:srgbClr val="D8D4D4"/>
            </a:solidFill>
            <a:ln w="19050" cap="sq">
              <a:solidFill>
                <a:srgbClr val="D8D4D4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66462" cy="588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071016" y="3313979"/>
            <a:ext cx="5188284" cy="1429896"/>
            <a:chOff x="0" y="0"/>
            <a:chExt cx="1366462" cy="37659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66462" cy="376598"/>
            </a:xfrm>
            <a:custGeom>
              <a:avLst/>
              <a:gdLst/>
              <a:ahLst/>
              <a:cxnLst/>
              <a:rect r="r" b="b" t="t" l="l"/>
              <a:pathLst>
                <a:path h="376598" w="1366462">
                  <a:moveTo>
                    <a:pt x="0" y="0"/>
                  </a:moveTo>
                  <a:lnTo>
                    <a:pt x="1366462" y="0"/>
                  </a:lnTo>
                  <a:lnTo>
                    <a:pt x="1366462" y="376598"/>
                  </a:lnTo>
                  <a:lnTo>
                    <a:pt x="0" y="376598"/>
                  </a:lnTo>
                  <a:close/>
                </a:path>
              </a:pathLst>
            </a:custGeom>
            <a:solidFill>
              <a:srgbClr val="D8D4D4"/>
            </a:solidFill>
            <a:ln w="19050" cap="sq">
              <a:solidFill>
                <a:srgbClr val="D8D4D4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366462" cy="4337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934654" y="7562688"/>
            <a:ext cx="5186948" cy="1523628"/>
            <a:chOff x="0" y="0"/>
            <a:chExt cx="1366110" cy="40128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66110" cy="401285"/>
            </a:xfrm>
            <a:custGeom>
              <a:avLst/>
              <a:gdLst/>
              <a:ahLst/>
              <a:cxnLst/>
              <a:rect r="r" b="b" t="t" l="l"/>
              <a:pathLst>
                <a:path h="401285" w="1366110">
                  <a:moveTo>
                    <a:pt x="0" y="0"/>
                  </a:moveTo>
                  <a:lnTo>
                    <a:pt x="1366110" y="0"/>
                  </a:lnTo>
                  <a:lnTo>
                    <a:pt x="1366110" y="401285"/>
                  </a:lnTo>
                  <a:lnTo>
                    <a:pt x="0" y="401285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366110" cy="4584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934654" y="5038148"/>
            <a:ext cx="5186948" cy="2052658"/>
            <a:chOff x="0" y="0"/>
            <a:chExt cx="1366110" cy="5406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66110" cy="540618"/>
            </a:xfrm>
            <a:custGeom>
              <a:avLst/>
              <a:gdLst/>
              <a:ahLst/>
              <a:cxnLst/>
              <a:rect r="r" b="b" t="t" l="l"/>
              <a:pathLst>
                <a:path h="540618" w="1366110">
                  <a:moveTo>
                    <a:pt x="0" y="0"/>
                  </a:moveTo>
                  <a:lnTo>
                    <a:pt x="1366110" y="0"/>
                  </a:lnTo>
                  <a:lnTo>
                    <a:pt x="1366110" y="540618"/>
                  </a:lnTo>
                  <a:lnTo>
                    <a:pt x="0" y="5406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366110" cy="5977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934654" y="3126294"/>
            <a:ext cx="5186948" cy="1472808"/>
            <a:chOff x="0" y="0"/>
            <a:chExt cx="1366110" cy="3879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66110" cy="387900"/>
            </a:xfrm>
            <a:custGeom>
              <a:avLst/>
              <a:gdLst/>
              <a:ahLst/>
              <a:cxnLst/>
              <a:rect r="r" b="b" t="t" l="l"/>
              <a:pathLst>
                <a:path h="387900" w="1366110">
                  <a:moveTo>
                    <a:pt x="0" y="0"/>
                  </a:moveTo>
                  <a:lnTo>
                    <a:pt x="1366110" y="0"/>
                  </a:lnTo>
                  <a:lnTo>
                    <a:pt x="1366110" y="387900"/>
                  </a:lnTo>
                  <a:lnTo>
                    <a:pt x="0" y="387900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366110" cy="445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686889" y="3257035"/>
            <a:ext cx="5050585" cy="2348590"/>
            <a:chOff x="0" y="0"/>
            <a:chExt cx="1330195" cy="61855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30195" cy="618559"/>
            </a:xfrm>
            <a:custGeom>
              <a:avLst/>
              <a:gdLst/>
              <a:ahLst/>
              <a:cxnLst/>
              <a:rect r="r" b="b" t="t" l="l"/>
              <a:pathLst>
                <a:path h="618559" w="1330195">
                  <a:moveTo>
                    <a:pt x="0" y="0"/>
                  </a:moveTo>
                  <a:lnTo>
                    <a:pt x="1330195" y="0"/>
                  </a:lnTo>
                  <a:lnTo>
                    <a:pt x="1330195" y="618559"/>
                  </a:lnTo>
                  <a:lnTo>
                    <a:pt x="0" y="618559"/>
                  </a:lnTo>
                  <a:close/>
                </a:path>
              </a:pathLst>
            </a:custGeom>
            <a:solidFill>
              <a:srgbClr val="D8D4D4"/>
            </a:solidFill>
            <a:ln w="19050" cap="sq">
              <a:solidFill>
                <a:srgbClr val="D8D4D4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1330195" cy="6757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550526" y="3126294"/>
            <a:ext cx="5049224" cy="2320525"/>
            <a:chOff x="0" y="0"/>
            <a:chExt cx="1329837" cy="61116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329837" cy="611167"/>
            </a:xfrm>
            <a:custGeom>
              <a:avLst/>
              <a:gdLst/>
              <a:ahLst/>
              <a:cxnLst/>
              <a:rect r="r" b="b" t="t" l="l"/>
              <a:pathLst>
                <a:path h="611167" w="1329837">
                  <a:moveTo>
                    <a:pt x="0" y="0"/>
                  </a:moveTo>
                  <a:lnTo>
                    <a:pt x="1329837" y="0"/>
                  </a:lnTo>
                  <a:lnTo>
                    <a:pt x="1329837" y="611167"/>
                  </a:lnTo>
                  <a:lnTo>
                    <a:pt x="0" y="61116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1329837" cy="668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2691555" y="7884900"/>
            <a:ext cx="1393265" cy="681811"/>
          </a:xfrm>
          <a:custGeom>
            <a:avLst/>
            <a:gdLst/>
            <a:ahLst/>
            <a:cxnLst/>
            <a:rect r="r" b="b" t="t" l="l"/>
            <a:pathLst>
              <a:path h="681811" w="1393265">
                <a:moveTo>
                  <a:pt x="0" y="0"/>
                </a:moveTo>
                <a:lnTo>
                  <a:pt x="1393265" y="0"/>
                </a:lnTo>
                <a:lnTo>
                  <a:pt x="1393265" y="681811"/>
                </a:lnTo>
                <a:lnTo>
                  <a:pt x="0" y="681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023391" y="7747657"/>
            <a:ext cx="782064" cy="819054"/>
          </a:xfrm>
          <a:custGeom>
            <a:avLst/>
            <a:gdLst/>
            <a:ahLst/>
            <a:cxnLst/>
            <a:rect r="r" b="b" t="t" l="l"/>
            <a:pathLst>
              <a:path h="819054" w="782064">
                <a:moveTo>
                  <a:pt x="0" y="0"/>
                </a:moveTo>
                <a:lnTo>
                  <a:pt x="782065" y="0"/>
                </a:lnTo>
                <a:lnTo>
                  <a:pt x="782065" y="819054"/>
                </a:lnTo>
                <a:lnTo>
                  <a:pt x="0" y="81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1037377" y="5765115"/>
            <a:ext cx="5154444" cy="1214156"/>
            <a:chOff x="0" y="0"/>
            <a:chExt cx="1357549" cy="31977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57549" cy="319778"/>
            </a:xfrm>
            <a:custGeom>
              <a:avLst/>
              <a:gdLst/>
              <a:ahLst/>
              <a:cxnLst/>
              <a:rect r="r" b="b" t="t" l="l"/>
              <a:pathLst>
                <a:path h="319778" w="1357549">
                  <a:moveTo>
                    <a:pt x="0" y="0"/>
                  </a:moveTo>
                  <a:lnTo>
                    <a:pt x="1357549" y="0"/>
                  </a:lnTo>
                  <a:lnTo>
                    <a:pt x="1357549" y="319778"/>
                  </a:lnTo>
                  <a:lnTo>
                    <a:pt x="0" y="319778"/>
                  </a:lnTo>
                  <a:close/>
                </a:path>
              </a:pathLst>
            </a:custGeom>
            <a:solidFill>
              <a:srgbClr val="D8D4D4"/>
            </a:solidFill>
            <a:ln w="19050" cap="sq">
              <a:solidFill>
                <a:srgbClr val="D8D4D4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1357549" cy="3769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037377" y="7258039"/>
            <a:ext cx="5154444" cy="2575902"/>
            <a:chOff x="0" y="0"/>
            <a:chExt cx="1357549" cy="678427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357549" cy="678427"/>
            </a:xfrm>
            <a:custGeom>
              <a:avLst/>
              <a:gdLst/>
              <a:ahLst/>
              <a:cxnLst/>
              <a:rect r="r" b="b" t="t" l="l"/>
              <a:pathLst>
                <a:path h="678427" w="1357549">
                  <a:moveTo>
                    <a:pt x="0" y="0"/>
                  </a:moveTo>
                  <a:lnTo>
                    <a:pt x="1357549" y="0"/>
                  </a:lnTo>
                  <a:lnTo>
                    <a:pt x="1357549" y="678427"/>
                  </a:lnTo>
                  <a:lnTo>
                    <a:pt x="0" y="678427"/>
                  </a:lnTo>
                  <a:close/>
                </a:path>
              </a:pathLst>
            </a:custGeom>
            <a:solidFill>
              <a:srgbClr val="D8D4D4"/>
            </a:solidFill>
            <a:ln w="19050" cap="sq">
              <a:solidFill>
                <a:srgbClr val="D8D4D4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57150"/>
              <a:ext cx="1357549" cy="735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6686889" y="5969030"/>
            <a:ext cx="5050585" cy="3240348"/>
            <a:chOff x="0" y="0"/>
            <a:chExt cx="1330195" cy="85342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330195" cy="853425"/>
            </a:xfrm>
            <a:custGeom>
              <a:avLst/>
              <a:gdLst/>
              <a:ahLst/>
              <a:cxnLst/>
              <a:rect r="r" b="b" t="t" l="l"/>
              <a:pathLst>
                <a:path h="853425" w="1330195">
                  <a:moveTo>
                    <a:pt x="0" y="0"/>
                  </a:moveTo>
                  <a:lnTo>
                    <a:pt x="1330195" y="0"/>
                  </a:lnTo>
                  <a:lnTo>
                    <a:pt x="1330195" y="853425"/>
                  </a:lnTo>
                  <a:lnTo>
                    <a:pt x="0" y="853425"/>
                  </a:lnTo>
                  <a:close/>
                </a:path>
              </a:pathLst>
            </a:custGeom>
            <a:solidFill>
              <a:srgbClr val="D8D4D4"/>
            </a:solidFill>
            <a:ln w="19050" cap="sq">
              <a:solidFill>
                <a:srgbClr val="D8D4D4"/>
              </a:solidFill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57150"/>
              <a:ext cx="1330195" cy="910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908356" y="5618496"/>
            <a:ext cx="5154444" cy="1246044"/>
            <a:chOff x="0" y="0"/>
            <a:chExt cx="1357549" cy="328176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357549" cy="328176"/>
            </a:xfrm>
            <a:custGeom>
              <a:avLst/>
              <a:gdLst/>
              <a:ahLst/>
              <a:cxnLst/>
              <a:rect r="r" b="b" t="t" l="l"/>
              <a:pathLst>
                <a:path h="328176" w="1357549">
                  <a:moveTo>
                    <a:pt x="0" y="0"/>
                  </a:moveTo>
                  <a:lnTo>
                    <a:pt x="1357549" y="0"/>
                  </a:lnTo>
                  <a:lnTo>
                    <a:pt x="1357549" y="328176"/>
                  </a:lnTo>
                  <a:lnTo>
                    <a:pt x="0" y="32817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57150"/>
              <a:ext cx="1357549" cy="3853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908356" y="7094224"/>
            <a:ext cx="5154444" cy="2586989"/>
            <a:chOff x="0" y="0"/>
            <a:chExt cx="1357549" cy="68134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357549" cy="681347"/>
            </a:xfrm>
            <a:custGeom>
              <a:avLst/>
              <a:gdLst/>
              <a:ahLst/>
              <a:cxnLst/>
              <a:rect r="r" b="b" t="t" l="l"/>
              <a:pathLst>
                <a:path h="681347" w="1357549">
                  <a:moveTo>
                    <a:pt x="0" y="0"/>
                  </a:moveTo>
                  <a:lnTo>
                    <a:pt x="1357549" y="0"/>
                  </a:lnTo>
                  <a:lnTo>
                    <a:pt x="1357549" y="681347"/>
                  </a:lnTo>
                  <a:lnTo>
                    <a:pt x="0" y="68134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57150"/>
              <a:ext cx="1357549" cy="7384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1166399" y="5638549"/>
            <a:ext cx="1725238" cy="685728"/>
          </a:xfrm>
          <a:custGeom>
            <a:avLst/>
            <a:gdLst/>
            <a:ahLst/>
            <a:cxnLst/>
            <a:rect r="r" b="b" t="t" l="l"/>
            <a:pathLst>
              <a:path h="685728" w="1725238">
                <a:moveTo>
                  <a:pt x="0" y="0"/>
                </a:moveTo>
                <a:lnTo>
                  <a:pt x="1725238" y="0"/>
                </a:lnTo>
                <a:lnTo>
                  <a:pt x="1725238" y="685728"/>
                </a:lnTo>
                <a:lnTo>
                  <a:pt x="0" y="68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2043058" y="3197663"/>
            <a:ext cx="1306370" cy="482352"/>
          </a:xfrm>
          <a:custGeom>
            <a:avLst/>
            <a:gdLst/>
            <a:ahLst/>
            <a:cxnLst/>
            <a:rect r="r" b="b" t="t" l="l"/>
            <a:pathLst>
              <a:path h="482352" w="1306370">
                <a:moveTo>
                  <a:pt x="0" y="0"/>
                </a:moveTo>
                <a:lnTo>
                  <a:pt x="1306370" y="0"/>
                </a:lnTo>
                <a:lnTo>
                  <a:pt x="1306370" y="482352"/>
                </a:lnTo>
                <a:lnTo>
                  <a:pt x="0" y="482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1037377" y="2684041"/>
            <a:ext cx="5154444" cy="2844912"/>
            <a:chOff x="0" y="0"/>
            <a:chExt cx="1357549" cy="749277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357549" cy="749277"/>
            </a:xfrm>
            <a:custGeom>
              <a:avLst/>
              <a:gdLst/>
              <a:ahLst/>
              <a:cxnLst/>
              <a:rect r="r" b="b" t="t" l="l"/>
              <a:pathLst>
                <a:path h="749277" w="1357549">
                  <a:moveTo>
                    <a:pt x="0" y="0"/>
                  </a:moveTo>
                  <a:lnTo>
                    <a:pt x="1357549" y="0"/>
                  </a:lnTo>
                  <a:lnTo>
                    <a:pt x="1357549" y="749277"/>
                  </a:lnTo>
                  <a:lnTo>
                    <a:pt x="0" y="749277"/>
                  </a:lnTo>
                  <a:close/>
                </a:path>
              </a:pathLst>
            </a:custGeom>
            <a:solidFill>
              <a:srgbClr val="D8D4D4"/>
            </a:solidFill>
            <a:ln w="19050" cap="sq">
              <a:solidFill>
                <a:srgbClr val="D8D4D4"/>
              </a:solidFill>
              <a:prstDash val="solid"/>
              <a:miter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0" y="-57150"/>
              <a:ext cx="1357549" cy="806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908356" y="2560216"/>
            <a:ext cx="5154444" cy="2844912"/>
            <a:chOff x="0" y="0"/>
            <a:chExt cx="1357549" cy="749277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357549" cy="749277"/>
            </a:xfrm>
            <a:custGeom>
              <a:avLst/>
              <a:gdLst/>
              <a:ahLst/>
              <a:cxnLst/>
              <a:rect r="r" b="b" t="t" l="l"/>
              <a:pathLst>
                <a:path h="749277" w="1357549">
                  <a:moveTo>
                    <a:pt x="0" y="0"/>
                  </a:moveTo>
                  <a:lnTo>
                    <a:pt x="1357549" y="0"/>
                  </a:lnTo>
                  <a:lnTo>
                    <a:pt x="1357549" y="749277"/>
                  </a:lnTo>
                  <a:lnTo>
                    <a:pt x="0" y="74927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0" y="-57150"/>
              <a:ext cx="1357549" cy="806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6550526" y="5774775"/>
            <a:ext cx="5049224" cy="3290302"/>
            <a:chOff x="0" y="0"/>
            <a:chExt cx="1329837" cy="866582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329837" cy="866582"/>
            </a:xfrm>
            <a:custGeom>
              <a:avLst/>
              <a:gdLst/>
              <a:ahLst/>
              <a:cxnLst/>
              <a:rect r="r" b="b" t="t" l="l"/>
              <a:pathLst>
                <a:path h="866582" w="1329837">
                  <a:moveTo>
                    <a:pt x="0" y="0"/>
                  </a:moveTo>
                  <a:lnTo>
                    <a:pt x="1329837" y="0"/>
                  </a:lnTo>
                  <a:lnTo>
                    <a:pt x="1329837" y="866582"/>
                  </a:lnTo>
                  <a:lnTo>
                    <a:pt x="0" y="866582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0" y="-57150"/>
              <a:ext cx="1329837" cy="9237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0"/>
                </a:lnSpc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1028700" y="2576840"/>
            <a:ext cx="1369228" cy="1098909"/>
          </a:xfrm>
          <a:custGeom>
            <a:avLst/>
            <a:gdLst/>
            <a:ahLst/>
            <a:cxnLst/>
            <a:rect r="r" b="b" t="t" l="l"/>
            <a:pathLst>
              <a:path h="1098909" w="1369228">
                <a:moveTo>
                  <a:pt x="0" y="0"/>
                </a:moveTo>
                <a:lnTo>
                  <a:pt x="1369228" y="0"/>
                </a:lnTo>
                <a:lnTo>
                  <a:pt x="1369228" y="1098909"/>
                </a:lnTo>
                <a:lnTo>
                  <a:pt x="0" y="1098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028700" y="7212328"/>
            <a:ext cx="2251851" cy="983145"/>
          </a:xfrm>
          <a:custGeom>
            <a:avLst/>
            <a:gdLst/>
            <a:ahLst/>
            <a:cxnLst/>
            <a:rect r="r" b="b" t="t" l="l"/>
            <a:pathLst>
              <a:path h="983145" w="2251851">
                <a:moveTo>
                  <a:pt x="0" y="0"/>
                </a:moveTo>
                <a:lnTo>
                  <a:pt x="2251851" y="0"/>
                </a:lnTo>
                <a:lnTo>
                  <a:pt x="2251851" y="983146"/>
                </a:lnTo>
                <a:lnTo>
                  <a:pt x="0" y="9831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2043058" y="5114097"/>
            <a:ext cx="2766109" cy="469163"/>
          </a:xfrm>
          <a:custGeom>
            <a:avLst/>
            <a:gdLst/>
            <a:ahLst/>
            <a:cxnLst/>
            <a:rect r="r" b="b" t="t" l="l"/>
            <a:pathLst>
              <a:path h="469163" w="2766109">
                <a:moveTo>
                  <a:pt x="0" y="0"/>
                </a:moveTo>
                <a:lnTo>
                  <a:pt x="2766109" y="0"/>
                </a:lnTo>
                <a:lnTo>
                  <a:pt x="2766109" y="469164"/>
                </a:lnTo>
                <a:lnTo>
                  <a:pt x="0" y="4691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6639264" y="3257035"/>
            <a:ext cx="2706547" cy="583043"/>
          </a:xfrm>
          <a:custGeom>
            <a:avLst/>
            <a:gdLst/>
            <a:ahLst/>
            <a:cxnLst/>
            <a:rect r="r" b="b" t="t" l="l"/>
            <a:pathLst>
              <a:path h="583043" w="2706547">
                <a:moveTo>
                  <a:pt x="0" y="0"/>
                </a:moveTo>
                <a:lnTo>
                  <a:pt x="2706546" y="0"/>
                </a:lnTo>
                <a:lnTo>
                  <a:pt x="2706546" y="583043"/>
                </a:lnTo>
                <a:lnTo>
                  <a:pt x="0" y="583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6686889" y="5930118"/>
            <a:ext cx="1897392" cy="696897"/>
          </a:xfrm>
          <a:custGeom>
            <a:avLst/>
            <a:gdLst/>
            <a:ahLst/>
            <a:cxnLst/>
            <a:rect r="r" b="b" t="t" l="l"/>
            <a:pathLst>
              <a:path h="696897" w="1897392">
                <a:moveTo>
                  <a:pt x="0" y="0"/>
                </a:moveTo>
                <a:lnTo>
                  <a:pt x="1897392" y="0"/>
                </a:lnTo>
                <a:lnTo>
                  <a:pt x="1897392" y="696897"/>
                </a:lnTo>
                <a:lnTo>
                  <a:pt x="0" y="696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59" id="59"/>
          <p:cNvSpPr txBox="true"/>
          <p:nvPr/>
        </p:nvSpPr>
        <p:spPr>
          <a:xfrm rot="0">
            <a:off x="1166399" y="1233825"/>
            <a:ext cx="7317682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Community Impact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166399" y="3376931"/>
            <a:ext cx="4896401" cy="1928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Exceeds city affordable housing mandate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41 low or very-low income housing units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714 Entry-level jobs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Affordable basic level retail goods and services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Public Health Clinic, Library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66399" y="6041130"/>
            <a:ext cx="4896401" cy="633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10K SF Skate Park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028700" y="7959170"/>
            <a:ext cx="4896401" cy="1604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5.5K SF for Yorktown Bike Share office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35% Net Zero buildings with future opportunities to improve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Supermarket with Green Roof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6712858" y="6336156"/>
            <a:ext cx="4748821" cy="2576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Rehabilitated York Dry Goods and Phoenix Hotel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Quiet residential street near church at north, with human and neighborhood scale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Limited affordable housing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Church led social housing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Tall buildings and traffic primarily at south along York Ave.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2148278" y="3417357"/>
            <a:ext cx="4973323" cy="633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10K SF Rent Free in Rehabilitated York Dry Goods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2148278" y="5418756"/>
            <a:ext cx="4645618" cy="1604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Business Incubator and Library in York Dry Goods, university extension site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Flexible life long learning and opportunity for small business support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2071016" y="8252434"/>
            <a:ext cx="4379286" cy="956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New Homeless Shelter | 120 beds</a:t>
            </a:r>
          </a:p>
          <a:p>
            <a:pPr algn="l">
              <a:lnSpc>
                <a:spcPts val="2560"/>
              </a:lnSpc>
            </a:pPr>
          </a:p>
        </p:txBody>
      </p:sp>
      <p:sp>
        <p:nvSpPr>
          <p:cNvPr name="TextBox 67" id="67"/>
          <p:cNvSpPr txBox="true"/>
          <p:nvPr/>
        </p:nvSpPr>
        <p:spPr>
          <a:xfrm rot="0">
            <a:off x="6624659" y="3704932"/>
            <a:ext cx="4837021" cy="1595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No Q-Mart, but readily available neighborhood retail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Public health clinic and senior center</a:t>
            </a:r>
          </a:p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Calm street by Church</a:t>
            </a:r>
          </a:p>
        </p:txBody>
      </p:sp>
      <p:sp>
        <p:nvSpPr>
          <p:cNvPr name="AutoShape 68" id="68"/>
          <p:cNvSpPr/>
          <p:nvPr/>
        </p:nvSpPr>
        <p:spPr>
          <a:xfrm>
            <a:off x="1166399" y="3675749"/>
            <a:ext cx="123153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9" id="69"/>
          <p:cNvSpPr/>
          <p:nvPr/>
        </p:nvSpPr>
        <p:spPr>
          <a:xfrm flipV="true">
            <a:off x="1166399" y="6324277"/>
            <a:ext cx="1559036" cy="9525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0" id="70"/>
          <p:cNvSpPr/>
          <p:nvPr/>
        </p:nvSpPr>
        <p:spPr>
          <a:xfrm flipV="true">
            <a:off x="1029016" y="8195474"/>
            <a:ext cx="2251536" cy="952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1" id="71"/>
          <p:cNvSpPr/>
          <p:nvPr/>
        </p:nvSpPr>
        <p:spPr>
          <a:xfrm>
            <a:off x="12071016" y="8566711"/>
            <a:ext cx="2013803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2" id="72"/>
          <p:cNvSpPr/>
          <p:nvPr/>
        </p:nvSpPr>
        <p:spPr>
          <a:xfrm flipV="true">
            <a:off x="6686889" y="6627015"/>
            <a:ext cx="2013803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3" id="73"/>
          <p:cNvSpPr/>
          <p:nvPr/>
        </p:nvSpPr>
        <p:spPr>
          <a:xfrm flipV="true">
            <a:off x="12180782" y="3739886"/>
            <a:ext cx="2013803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4" id="74"/>
          <p:cNvSpPr/>
          <p:nvPr/>
        </p:nvSpPr>
        <p:spPr>
          <a:xfrm>
            <a:off x="12148278" y="5730029"/>
            <a:ext cx="2660888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5" id="75"/>
          <p:cNvSpPr/>
          <p:nvPr/>
        </p:nvSpPr>
        <p:spPr>
          <a:xfrm flipV="true">
            <a:off x="6624659" y="3918993"/>
            <a:ext cx="2721152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6399" y="1233825"/>
            <a:ext cx="89491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Outcome Metrics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66399" y="1811020"/>
            <a:ext cx="16614772" cy="7713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99"/>
              </a:lnSpc>
            </a:pPr>
          </a:p>
          <a:p>
            <a:pPr algn="l">
              <a:lnSpc>
                <a:spcPts val="639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1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Vibrant &amp; inclusive community: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50,000 SF open space (park/plaza, sports courts, skate park)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Branch Library 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Public Health Clinic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Senior Center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Yorktown Bike Share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Artist Studios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35% Net Zero buildings</a:t>
            </a:r>
          </a:p>
          <a:p>
            <a:pPr algn="l">
              <a:lnSpc>
                <a:spcPts val="159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6399" y="1233825"/>
            <a:ext cx="89491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Outcome Metrics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10399" y="1887218"/>
            <a:ext cx="15667201" cy="5285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99"/>
              </a:lnSpc>
            </a:pPr>
          </a:p>
          <a:p>
            <a:pPr algn="l">
              <a:lnSpc>
                <a:spcPts val="639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1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</a:t>
            </a:r>
            <a:r>
              <a:rPr lang="en-US" sz="31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istoric character &amp; development patterns: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Adaptive reuse of Phoenix Hotel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Adaptive reuse of York Dry Goods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Mixed-use &amp; mixed-scale development 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Supermarket &amp; neighborhood retail  </a:t>
            </a:r>
          </a:p>
          <a:p>
            <a:pPr algn="l">
              <a:lnSpc>
                <a:spcPts val="159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6399" y="1233825"/>
            <a:ext cx="89491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Outcome Metrics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10399" y="1887218"/>
            <a:ext cx="16575809" cy="7504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99"/>
              </a:lnSpc>
            </a:pPr>
          </a:p>
          <a:p>
            <a:pPr algn="l">
              <a:lnSpc>
                <a:spcPts val="6399"/>
              </a:lnSpc>
            </a:pPr>
            <a:r>
              <a:rPr lang="en-US" sz="3199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Economic resilience: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$9.9M City Net Revenue 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13.6% Rate of Return 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1,330 jobs created across pay scales 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436 housing units created (3:1 jobs ratio) 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11% Affordable Housing (15% Very Low, 15% Low, 10% Moderate) </a:t>
            </a:r>
          </a:p>
          <a:p>
            <a:pPr algn="l" marL="690876" indent="-345438" lvl="1">
              <a:lnSpc>
                <a:spcPts val="639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Small Business Incubator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159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375229" y="2553039"/>
          <a:ext cx="15537542" cy="6943725"/>
        </p:xfrm>
        <a:graphic>
          <a:graphicData uri="http://schemas.openxmlformats.org/drawingml/2006/table">
            <a:tbl>
              <a:tblPr/>
              <a:tblGrid>
                <a:gridCol w="3300169"/>
                <a:gridCol w="2949752"/>
                <a:gridCol w="9287621"/>
              </a:tblGrid>
              <a:tr h="128162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EcoDistrict Priorities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Pillars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Evidence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243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Vibrant &amp; Inclusive Community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Equity &amp; Resilience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345440" indent="-172720" lvl="1">
                        <a:lnSpc>
                          <a:spcPts val="15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11% affordable housing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exceeding the city requirement.</a:t>
                      </a:r>
                      <a:endParaRPr lang="en-US" sz="1100"/>
                    </a:p>
                    <a:p>
                      <a:pPr algn="l">
                        <a:lnSpc>
                          <a:spcPts val="159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</a:p>
                    <a:p>
                      <a:pPr algn="l" marL="345440" indent="-172720" lvl="1">
                        <a:lnSpc>
                          <a:spcPts val="1599"/>
                        </a:lnSpc>
                        <a:buFont typeface="Arial"/>
                        <a:buChar char="•"/>
                      </a:pP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L</a:t>
                      </a: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ibrary 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and </a:t>
                      </a: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public health clinic 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provide education, services, and community health.</a:t>
                      </a:r>
                    </a:p>
                    <a:p>
                      <a:pPr algn="l">
                        <a:lnSpc>
                          <a:spcPts val="1599"/>
                        </a:lnSpc>
                      </a:pPr>
                    </a:p>
                    <a:p>
                      <a:pPr algn="l" marL="345440" indent="-172720" lvl="1">
                        <a:lnSpc>
                          <a:spcPts val="1599"/>
                        </a:lnSpc>
                        <a:buFont typeface="Arial"/>
                        <a:buChar char="•"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 </a:t>
                      </a: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senior center 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and </a:t>
                      </a: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bike share hub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improve mobility and help residents age in place.</a:t>
                      </a:r>
                    </a:p>
                    <a:p>
                      <a:pPr algn="l">
                        <a:lnSpc>
                          <a:spcPts val="1599"/>
                        </a:lnSpc>
                      </a:pPr>
                    </a:p>
                    <a:p>
                      <a:pPr algn="l" marL="345440" indent="-172720" lvl="1">
                        <a:lnSpc>
                          <a:spcPts val="1599"/>
                        </a:lnSpc>
                        <a:buFont typeface="Arial"/>
                        <a:buChar char="•"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Artist studios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support local jobs and cultural preservation.</a:t>
                      </a: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417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Historic character &amp; development patterns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Climate Protection &amp; Equity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0"/>
                        </a:lnSpc>
                        <a:defRPr/>
                      </a:pPr>
                      <a:endParaRPr lang="en-US" sz="1100"/>
                    </a:p>
                    <a:p>
                      <a:pPr algn="l" marL="345440" indent="-172720" lvl="1">
                        <a:lnSpc>
                          <a:spcPts val="2239"/>
                        </a:lnSpc>
                        <a:buFont typeface="Arial"/>
                        <a:buChar char="•"/>
                      </a:pP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35% net zero buildings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incorporated into the development, paving the way for additional sustainable infrastructure and reducing community reliance on fossil fuels.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</a:p>
                    <a:p>
                      <a:pPr algn="l" marL="345440" indent="-172720" lvl="1">
                        <a:lnSpc>
                          <a:spcPts val="2239"/>
                        </a:lnSpc>
                        <a:buFont typeface="Arial"/>
                        <a:buChar char="•"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Restoration of two historic buildings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maintaining neighborhood character and lower embodied carbon while providing community services</a:t>
                      </a: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548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Retail-informed pedestrian flow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Climate Protection Equity &amp; Resilience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345440" indent="-172720" lvl="1">
                        <a:lnSpc>
                          <a:spcPts val="22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 A walkable, mixed use plan 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that allows residents to fulfill all basic needs without leaving the neighborhood</a:t>
                      </a: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</a:p>
                    <a:p>
                      <a:pPr algn="l" marL="345440" indent="-172720" lvl="1">
                        <a:lnSpc>
                          <a:spcPts val="2239"/>
                        </a:lnSpc>
                        <a:buFont typeface="Arial"/>
                        <a:buChar char="•"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</a:t>
                      </a:r>
                      <a:r>
                        <a:rPr lang="en-US" b="true" sz="1599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ransit-oriented, pedestrian-focused circulation</a:t>
                      </a:r>
                      <a:r>
                        <a:rPr lang="en-US" sz="15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favors sustainable travel methods at all scales.</a:t>
                      </a: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166399" y="914400"/>
            <a:ext cx="89491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EcoDistrict Strategy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939336"/>
            <a:ext cx="18310018" cy="12113928"/>
          </a:xfrm>
          <a:custGeom>
            <a:avLst/>
            <a:gdLst/>
            <a:ahLst/>
            <a:cxnLst/>
            <a:rect r="r" b="b" t="t" l="l"/>
            <a:pathLst>
              <a:path h="12113928" w="18310018">
                <a:moveTo>
                  <a:pt x="0" y="0"/>
                </a:moveTo>
                <a:lnTo>
                  <a:pt x="18310018" y="0"/>
                </a:lnTo>
                <a:lnTo>
                  <a:pt x="18310018" y="12113928"/>
                </a:lnTo>
                <a:lnTo>
                  <a:pt x="0" y="12113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02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6315221" cy="35523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15221" cy="3552391"/>
            </a:xfrm>
            <a:custGeom>
              <a:avLst/>
              <a:gdLst/>
              <a:ahLst/>
              <a:cxnLst/>
              <a:rect r="r" b="b" t="t" l="l"/>
              <a:pathLst>
                <a:path h="3552391" w="6315221">
                  <a:moveTo>
                    <a:pt x="6315221" y="0"/>
                  </a:moveTo>
                  <a:lnTo>
                    <a:pt x="6315221" y="3552391"/>
                  </a:lnTo>
                  <a:lnTo>
                    <a:pt x="0" y="3552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764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15221" cy="35904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029121" y="6215335"/>
            <a:ext cx="10230179" cy="3225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19"/>
              </a:lnSpc>
              <a:spcBef>
                <a:spcPct val="0"/>
              </a:spcBef>
            </a:pPr>
            <a:r>
              <a:rPr lang="en-US" sz="2699" i="true">
                <a:solidFill>
                  <a:srgbClr val="FFFFF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Elmwood reactivates its industrial past as a </a:t>
            </a:r>
            <a:r>
              <a:rPr lang="en-US" b="true" sz="2699" i="true">
                <a:solidFill>
                  <a:srgbClr val="FFFFFF"/>
                </a:solidFill>
                <a:latin typeface="Century Gothic Paneuropean Bold Italics"/>
                <a:ea typeface="Century Gothic Paneuropean Bold Italics"/>
                <a:cs typeface="Century Gothic Paneuropean Bold Italics"/>
                <a:sym typeface="Century Gothic Paneuropean Bold Italics"/>
              </a:rPr>
              <a:t>vibrant, walkable district </a:t>
            </a:r>
            <a:r>
              <a:rPr lang="en-US" sz="2699" i="true">
                <a:solidFill>
                  <a:srgbClr val="FFFFF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of layered programs and varied massing along a legible </a:t>
            </a:r>
            <a:r>
              <a:rPr lang="en-US" b="true" sz="2699" i="true">
                <a:solidFill>
                  <a:srgbClr val="FFFFFF"/>
                </a:solidFill>
                <a:latin typeface="Century Gothic Paneuropean Bold Italics"/>
                <a:ea typeface="Century Gothic Paneuropean Bold Italics"/>
                <a:cs typeface="Century Gothic Paneuropean Bold Italics"/>
                <a:sym typeface="Century Gothic Paneuropean Bold Italics"/>
              </a:rPr>
              <a:t>main street spine</a:t>
            </a:r>
            <a:r>
              <a:rPr lang="en-US" sz="2699" i="true">
                <a:solidFill>
                  <a:srgbClr val="FFFFF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. By restoring</a:t>
            </a:r>
            <a:r>
              <a:rPr lang="en-US" b="true" sz="2699" i="true">
                <a:solidFill>
                  <a:srgbClr val="FFFFFF"/>
                </a:solidFill>
                <a:latin typeface="Century Gothic Paneuropean Bold Italics"/>
                <a:ea typeface="Century Gothic Paneuropean Bold Italics"/>
                <a:cs typeface="Century Gothic Paneuropean Bold Italics"/>
                <a:sym typeface="Century Gothic Paneuropean Bold Italics"/>
              </a:rPr>
              <a:t> historic patterns</a:t>
            </a:r>
            <a:r>
              <a:rPr lang="en-US" sz="2699" i="true">
                <a:solidFill>
                  <a:srgbClr val="FFFFF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 of main street development and </a:t>
            </a:r>
            <a:r>
              <a:rPr lang="en-US" b="true" sz="2699" i="true">
                <a:solidFill>
                  <a:srgbClr val="FFFFFF"/>
                </a:solidFill>
                <a:latin typeface="Century Gothic Paneuropean Bold Italics"/>
                <a:ea typeface="Century Gothic Paneuropean Bold Italics"/>
                <a:cs typeface="Century Gothic Paneuropean Bold Italics"/>
                <a:sym typeface="Century Gothic Paneuropean Bold Italics"/>
              </a:rPr>
              <a:t>everyday movement</a:t>
            </a:r>
            <a:r>
              <a:rPr lang="en-US" sz="2699" i="true">
                <a:solidFill>
                  <a:srgbClr val="FFFFF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, daily trips sustain </a:t>
            </a:r>
            <a:r>
              <a:rPr lang="en-US" b="true" sz="2699" i="true">
                <a:solidFill>
                  <a:srgbClr val="FFFFFF"/>
                </a:solidFill>
                <a:latin typeface="Century Gothic Paneuropean Bold Italics"/>
                <a:ea typeface="Century Gothic Paneuropean Bold Italics"/>
                <a:cs typeface="Century Gothic Paneuropean Bold Italics"/>
                <a:sym typeface="Century Gothic Paneuropean Bold Italics"/>
              </a:rPr>
              <a:t>local businesses, strengthen community</a:t>
            </a:r>
            <a:r>
              <a:rPr lang="en-US" sz="2699" i="true">
                <a:solidFill>
                  <a:srgbClr val="FFFFF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, and build lasting </a:t>
            </a:r>
            <a:r>
              <a:rPr lang="en-US" b="true" sz="2699" i="true">
                <a:solidFill>
                  <a:srgbClr val="FFFFFF"/>
                </a:solidFill>
                <a:latin typeface="Century Gothic Paneuropean Bold Italics"/>
                <a:ea typeface="Century Gothic Paneuropean Bold Italics"/>
                <a:cs typeface="Century Gothic Paneuropean Bold Italics"/>
                <a:sym typeface="Century Gothic Paneuropean Bold Italics"/>
              </a:rPr>
              <a:t>economic resilience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233695" y="1268231"/>
            <a:ext cx="6066692" cy="6066692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86000"/>
              </a:blip>
              <a:stretch>
                <a:fillRect l="-21456" t="0" r="-15750" b="-13290"/>
              </a:stretch>
            </a:blipFill>
            <a:ln w="38100" cap="sq">
              <a:solidFill>
                <a:srgbClr val="004AAD">
                  <a:alpha val="85882"/>
                </a:srgbClr>
              </a:solidFill>
              <a:prstDash val="lgDash"/>
              <a:miter/>
            </a:ln>
          </p:spPr>
        </p:sp>
      </p:grpSp>
      <p:sp>
        <p:nvSpPr>
          <p:cNvPr name="AutoShape 9" id="9"/>
          <p:cNvSpPr/>
          <p:nvPr/>
        </p:nvSpPr>
        <p:spPr>
          <a:xfrm>
            <a:off x="3380349" y="2653645"/>
            <a:ext cx="0" cy="2363017"/>
          </a:xfrm>
          <a:prstGeom prst="line">
            <a:avLst/>
          </a:prstGeom>
          <a:ln cap="flat" w="95250">
            <a:solidFill>
              <a:srgbClr val="FF3131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AutoShape 10" id="10"/>
          <p:cNvSpPr/>
          <p:nvPr/>
        </p:nvSpPr>
        <p:spPr>
          <a:xfrm flipH="true">
            <a:off x="2388491" y="4001728"/>
            <a:ext cx="1992806" cy="0"/>
          </a:xfrm>
          <a:prstGeom prst="line">
            <a:avLst/>
          </a:prstGeom>
          <a:ln cap="flat" w="95250">
            <a:solidFill>
              <a:srgbClr val="004AAD"/>
            </a:solidFill>
            <a:prstDash val="solid"/>
            <a:headEnd type="arrow" len="sm" w="med"/>
            <a:tailEnd type="arrow" len="sm" w="med"/>
          </a:ln>
        </p:spPr>
      </p:sp>
      <p:grpSp>
        <p:nvGrpSpPr>
          <p:cNvPr name="Group 11" id="11"/>
          <p:cNvGrpSpPr/>
          <p:nvPr/>
        </p:nvGrpSpPr>
        <p:grpSpPr>
          <a:xfrm rot="0">
            <a:off x="3363905" y="4173966"/>
            <a:ext cx="1834238" cy="1738204"/>
            <a:chOff x="0" y="0"/>
            <a:chExt cx="2445651" cy="2317606"/>
          </a:xfrm>
        </p:grpSpPr>
        <p:sp>
          <p:nvSpPr>
            <p:cNvPr name="AutoShape 12" id="12"/>
            <p:cNvSpPr/>
            <p:nvPr/>
          </p:nvSpPr>
          <p:spPr>
            <a:xfrm>
              <a:off x="21925" y="23110"/>
              <a:ext cx="1334599" cy="2281671"/>
            </a:xfrm>
            <a:prstGeom prst="line">
              <a:avLst/>
            </a:prstGeom>
            <a:ln cap="flat" w="38100">
              <a:solidFill>
                <a:srgbClr val="020202"/>
              </a:solidFill>
              <a:prstDash val="sysDash"/>
              <a:headEnd type="none" len="sm" w="sm"/>
              <a:tailEnd type="arrow" len="sm" w="med"/>
            </a:ln>
          </p:spPr>
        </p:sp>
        <p:sp>
          <p:nvSpPr>
            <p:cNvPr name="AutoShape 13" id="13"/>
            <p:cNvSpPr/>
            <p:nvPr/>
          </p:nvSpPr>
          <p:spPr>
            <a:xfrm>
              <a:off x="21925" y="23110"/>
              <a:ext cx="2413187" cy="1100483"/>
            </a:xfrm>
            <a:prstGeom prst="line">
              <a:avLst/>
            </a:prstGeom>
            <a:ln cap="flat" w="38100">
              <a:solidFill>
                <a:srgbClr val="020202"/>
              </a:solidFill>
              <a:prstDash val="sysDash"/>
              <a:headEnd type="none" len="sm" w="sm"/>
              <a:tailEnd type="arrow" len="sm" w="med"/>
            </a:ln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05900" y="400967"/>
            <a:ext cx="8842847" cy="9485065"/>
          </a:xfrm>
          <a:custGeom>
            <a:avLst/>
            <a:gdLst/>
            <a:ahLst/>
            <a:cxnLst/>
            <a:rect r="r" b="b" t="t" l="l"/>
            <a:pathLst>
              <a:path h="9485065" w="8842847">
                <a:moveTo>
                  <a:pt x="0" y="0"/>
                </a:moveTo>
                <a:lnTo>
                  <a:pt x="8842847" y="0"/>
                </a:lnTo>
                <a:lnTo>
                  <a:pt x="8842847" y="9485066"/>
                </a:lnTo>
                <a:lnTo>
                  <a:pt x="0" y="9485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6399" y="2520026"/>
            <a:ext cx="6426717" cy="7366007"/>
          </a:xfrm>
          <a:custGeom>
            <a:avLst/>
            <a:gdLst/>
            <a:ahLst/>
            <a:cxnLst/>
            <a:rect r="r" b="b" t="t" l="l"/>
            <a:pathLst>
              <a:path h="7366007" w="6426717">
                <a:moveTo>
                  <a:pt x="0" y="0"/>
                </a:moveTo>
                <a:lnTo>
                  <a:pt x="6426717" y="0"/>
                </a:lnTo>
                <a:lnTo>
                  <a:pt x="6426717" y="7366007"/>
                </a:lnTo>
                <a:lnTo>
                  <a:pt x="0" y="7366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66399" y="1233825"/>
            <a:ext cx="7317682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Marketing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44496" y="2761805"/>
            <a:ext cx="5175139" cy="1458465"/>
            <a:chOff x="0" y="0"/>
            <a:chExt cx="6900185" cy="1944620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6802216" cy="1944620"/>
              <a:chOff x="0" y="0"/>
              <a:chExt cx="6802215" cy="194462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24526" y="8247"/>
                <a:ext cx="6753126" cy="1928109"/>
              </a:xfrm>
              <a:custGeom>
                <a:avLst/>
                <a:gdLst/>
                <a:ahLst/>
                <a:cxnLst/>
                <a:rect r="r" b="b" t="t" l="l"/>
                <a:pathLst>
                  <a:path h="1928109" w="6753126">
                    <a:moveTo>
                      <a:pt x="0" y="79171"/>
                    </a:moveTo>
                    <a:cubicBezTo>
                      <a:pt x="0" y="35462"/>
                      <a:pt x="105582" y="0"/>
                      <a:pt x="235691" y="0"/>
                    </a:cubicBezTo>
                    <a:lnTo>
                      <a:pt x="6517435" y="0"/>
                    </a:lnTo>
                    <a:cubicBezTo>
                      <a:pt x="6647666" y="0"/>
                      <a:pt x="6753125" y="35462"/>
                      <a:pt x="6753125" y="79171"/>
                    </a:cubicBezTo>
                    <a:lnTo>
                      <a:pt x="6753125" y="1848938"/>
                    </a:lnTo>
                    <a:cubicBezTo>
                      <a:pt x="6753125" y="1892647"/>
                      <a:pt x="6647543" y="1928109"/>
                      <a:pt x="6517435" y="1928109"/>
                    </a:cubicBezTo>
                    <a:lnTo>
                      <a:pt x="235691" y="1928109"/>
                    </a:lnTo>
                    <a:cubicBezTo>
                      <a:pt x="105582" y="1928109"/>
                      <a:pt x="0" y="1892689"/>
                      <a:pt x="0" y="184893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802178" cy="1944604"/>
              </a:xfrm>
              <a:custGeom>
                <a:avLst/>
                <a:gdLst/>
                <a:ahLst/>
                <a:cxnLst/>
                <a:rect r="r" b="b" t="t" l="l"/>
                <a:pathLst>
                  <a:path h="1944604" w="6802178">
                    <a:moveTo>
                      <a:pt x="0" y="87418"/>
                    </a:moveTo>
                    <a:cubicBezTo>
                      <a:pt x="0" y="39132"/>
                      <a:pt x="116497" y="0"/>
                      <a:pt x="260217" y="0"/>
                    </a:cubicBezTo>
                    <a:lnTo>
                      <a:pt x="6541961" y="0"/>
                    </a:lnTo>
                    <a:lnTo>
                      <a:pt x="6541961" y="8247"/>
                    </a:lnTo>
                    <a:lnTo>
                      <a:pt x="6541961" y="0"/>
                    </a:lnTo>
                    <a:cubicBezTo>
                      <a:pt x="6685681" y="0"/>
                      <a:pt x="6802178" y="39132"/>
                      <a:pt x="6802178" y="87418"/>
                    </a:cubicBezTo>
                    <a:lnTo>
                      <a:pt x="6777652" y="87418"/>
                    </a:lnTo>
                    <a:lnTo>
                      <a:pt x="6802178" y="87418"/>
                    </a:lnTo>
                    <a:lnTo>
                      <a:pt x="6802178" y="1857185"/>
                    </a:lnTo>
                    <a:lnTo>
                      <a:pt x="6777652" y="1857185"/>
                    </a:lnTo>
                    <a:lnTo>
                      <a:pt x="6802178" y="1857185"/>
                    </a:lnTo>
                    <a:cubicBezTo>
                      <a:pt x="6802178" y="1905471"/>
                      <a:pt x="6685681" y="1944604"/>
                      <a:pt x="6541962" y="1944604"/>
                    </a:cubicBezTo>
                    <a:lnTo>
                      <a:pt x="6541962" y="1936356"/>
                    </a:lnTo>
                    <a:lnTo>
                      <a:pt x="6541962" y="1944604"/>
                    </a:lnTo>
                    <a:lnTo>
                      <a:pt x="260217" y="1944604"/>
                    </a:lnTo>
                    <a:lnTo>
                      <a:pt x="260217" y="1936356"/>
                    </a:lnTo>
                    <a:lnTo>
                      <a:pt x="260217" y="1944604"/>
                    </a:lnTo>
                    <a:cubicBezTo>
                      <a:pt x="116497" y="1944603"/>
                      <a:pt x="0" y="1905471"/>
                      <a:pt x="0" y="1857185"/>
                    </a:cubicBezTo>
                    <a:lnTo>
                      <a:pt x="0" y="87418"/>
                    </a:lnTo>
                    <a:lnTo>
                      <a:pt x="24526" y="87418"/>
                    </a:lnTo>
                    <a:lnTo>
                      <a:pt x="0" y="87418"/>
                    </a:lnTo>
                    <a:moveTo>
                      <a:pt x="49051" y="87418"/>
                    </a:moveTo>
                    <a:lnTo>
                      <a:pt x="49051" y="1857185"/>
                    </a:lnTo>
                    <a:lnTo>
                      <a:pt x="24526" y="1857185"/>
                    </a:lnTo>
                    <a:lnTo>
                      <a:pt x="49051" y="1857185"/>
                    </a:lnTo>
                    <a:cubicBezTo>
                      <a:pt x="49051" y="1896358"/>
                      <a:pt x="143597" y="1928109"/>
                      <a:pt x="260217" y="1928109"/>
                    </a:cubicBezTo>
                    <a:lnTo>
                      <a:pt x="6541961" y="1928109"/>
                    </a:lnTo>
                    <a:cubicBezTo>
                      <a:pt x="6658580" y="1928109"/>
                      <a:pt x="6753126" y="1896358"/>
                      <a:pt x="6753126" y="1857185"/>
                    </a:cubicBezTo>
                    <a:lnTo>
                      <a:pt x="6753126" y="87418"/>
                    </a:lnTo>
                    <a:cubicBezTo>
                      <a:pt x="6753126" y="48245"/>
                      <a:pt x="6658580" y="16494"/>
                      <a:pt x="6541961" y="16494"/>
                    </a:cubicBezTo>
                    <a:lnTo>
                      <a:pt x="260217" y="16494"/>
                    </a:lnTo>
                    <a:lnTo>
                      <a:pt x="260217" y="8247"/>
                    </a:lnTo>
                    <a:lnTo>
                      <a:pt x="260217" y="16494"/>
                    </a:lnTo>
                    <a:cubicBezTo>
                      <a:pt x="143597" y="16494"/>
                      <a:pt x="49051" y="48245"/>
                      <a:pt x="49051" y="87418"/>
                    </a:cubicBezTo>
                    <a:close/>
                  </a:path>
                </a:pathLst>
              </a:custGeom>
              <a:solidFill>
                <a:srgbClr val="D8D4D4"/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639814" y="138700"/>
              <a:ext cx="6260372" cy="11650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69"/>
                </a:lnSpc>
              </a:pPr>
              <a:r>
                <a:rPr lang="en-US" sz="3369">
                  <a:solidFill>
                    <a:srgbClr val="383838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Vibrant &amp; inclusive community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541844" y="1275181"/>
              <a:ext cx="6260372" cy="383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85"/>
                </a:lnSpc>
              </a:pPr>
              <a:r>
                <a:rPr lang="en-US" sz="1587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Creation of housing, jobs, and third spaces</a:t>
              </a:r>
            </a:p>
          </p:txBody>
        </p:sp>
        <p:sp>
          <p:nvSpPr>
            <p:cNvPr name="AutoShape 14" id="14"/>
            <p:cNvSpPr/>
            <p:nvPr/>
          </p:nvSpPr>
          <p:spPr>
            <a:xfrm>
              <a:off x="160440" y="0"/>
              <a:ext cx="0" cy="1919220"/>
            </a:xfrm>
            <a:prstGeom prst="line">
              <a:avLst/>
            </a:prstGeom>
            <a:ln cap="flat" w="190500">
              <a:solidFill>
                <a:srgbClr val="39B33B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166399" y="4617872"/>
            <a:ext cx="5234654" cy="1532148"/>
            <a:chOff x="0" y="0"/>
            <a:chExt cx="6979538" cy="204286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6870982" cy="1944620"/>
              <a:chOff x="0" y="0"/>
              <a:chExt cx="6870982" cy="194462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24774" y="8247"/>
                <a:ext cx="6821397" cy="1928109"/>
              </a:xfrm>
              <a:custGeom>
                <a:avLst/>
                <a:gdLst/>
                <a:ahLst/>
                <a:cxnLst/>
                <a:rect r="r" b="b" t="t" l="l"/>
                <a:pathLst>
                  <a:path h="1928109" w="6821397">
                    <a:moveTo>
                      <a:pt x="0" y="79171"/>
                    </a:moveTo>
                    <a:cubicBezTo>
                      <a:pt x="0" y="35462"/>
                      <a:pt x="106650" y="0"/>
                      <a:pt x="238073" y="0"/>
                    </a:cubicBezTo>
                    <a:lnTo>
                      <a:pt x="6583323" y="0"/>
                    </a:lnTo>
                    <a:cubicBezTo>
                      <a:pt x="6714871" y="0"/>
                      <a:pt x="6821396" y="35462"/>
                      <a:pt x="6821396" y="79171"/>
                    </a:cubicBezTo>
                    <a:lnTo>
                      <a:pt x="6821396" y="1848938"/>
                    </a:lnTo>
                    <a:cubicBezTo>
                      <a:pt x="6821396" y="1892647"/>
                      <a:pt x="6714747" y="1928109"/>
                      <a:pt x="6583323" y="1928109"/>
                    </a:cubicBezTo>
                    <a:lnTo>
                      <a:pt x="238073" y="1928109"/>
                    </a:lnTo>
                    <a:cubicBezTo>
                      <a:pt x="106650" y="1928109"/>
                      <a:pt x="0" y="1892689"/>
                      <a:pt x="0" y="184893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870945" cy="1944604"/>
              </a:xfrm>
              <a:custGeom>
                <a:avLst/>
                <a:gdLst/>
                <a:ahLst/>
                <a:cxnLst/>
                <a:rect r="r" b="b" t="t" l="l"/>
                <a:pathLst>
                  <a:path h="1944604" w="6870945">
                    <a:moveTo>
                      <a:pt x="0" y="87418"/>
                    </a:moveTo>
                    <a:cubicBezTo>
                      <a:pt x="0" y="39132"/>
                      <a:pt x="117674" y="0"/>
                      <a:pt x="262847" y="0"/>
                    </a:cubicBezTo>
                    <a:lnTo>
                      <a:pt x="6608097" y="0"/>
                    </a:lnTo>
                    <a:lnTo>
                      <a:pt x="6608097" y="8247"/>
                    </a:lnTo>
                    <a:lnTo>
                      <a:pt x="6608097" y="0"/>
                    </a:lnTo>
                    <a:cubicBezTo>
                      <a:pt x="6753271" y="0"/>
                      <a:pt x="6870945" y="39132"/>
                      <a:pt x="6870945" y="87418"/>
                    </a:cubicBezTo>
                    <a:lnTo>
                      <a:pt x="6846171" y="87418"/>
                    </a:lnTo>
                    <a:lnTo>
                      <a:pt x="6870945" y="87418"/>
                    </a:lnTo>
                    <a:lnTo>
                      <a:pt x="6870945" y="1857185"/>
                    </a:lnTo>
                    <a:lnTo>
                      <a:pt x="6846171" y="1857185"/>
                    </a:lnTo>
                    <a:lnTo>
                      <a:pt x="6870945" y="1857185"/>
                    </a:lnTo>
                    <a:cubicBezTo>
                      <a:pt x="6870945" y="1905471"/>
                      <a:pt x="6753271" y="1944604"/>
                      <a:pt x="6608098" y="1944604"/>
                    </a:cubicBezTo>
                    <a:lnTo>
                      <a:pt x="6608098" y="1936356"/>
                    </a:lnTo>
                    <a:lnTo>
                      <a:pt x="6608098" y="1944604"/>
                    </a:lnTo>
                    <a:lnTo>
                      <a:pt x="262847" y="1944604"/>
                    </a:lnTo>
                    <a:lnTo>
                      <a:pt x="262847" y="1936356"/>
                    </a:lnTo>
                    <a:lnTo>
                      <a:pt x="262847" y="1944604"/>
                    </a:lnTo>
                    <a:cubicBezTo>
                      <a:pt x="117674" y="1944603"/>
                      <a:pt x="0" y="1905471"/>
                      <a:pt x="0" y="1857185"/>
                    </a:cubicBezTo>
                    <a:lnTo>
                      <a:pt x="0" y="87418"/>
                    </a:lnTo>
                    <a:lnTo>
                      <a:pt x="24774" y="87418"/>
                    </a:lnTo>
                    <a:lnTo>
                      <a:pt x="0" y="87418"/>
                    </a:lnTo>
                    <a:moveTo>
                      <a:pt x="49547" y="87418"/>
                    </a:moveTo>
                    <a:lnTo>
                      <a:pt x="49547" y="1857185"/>
                    </a:lnTo>
                    <a:lnTo>
                      <a:pt x="24774" y="1857185"/>
                    </a:lnTo>
                    <a:lnTo>
                      <a:pt x="49547" y="1857185"/>
                    </a:lnTo>
                    <a:cubicBezTo>
                      <a:pt x="49547" y="1896358"/>
                      <a:pt x="145049" y="1928109"/>
                      <a:pt x="262847" y="1928109"/>
                    </a:cubicBezTo>
                    <a:lnTo>
                      <a:pt x="6608097" y="1928109"/>
                    </a:lnTo>
                    <a:cubicBezTo>
                      <a:pt x="6725896" y="1928109"/>
                      <a:pt x="6821398" y="1896358"/>
                      <a:pt x="6821398" y="1857185"/>
                    </a:cubicBezTo>
                    <a:lnTo>
                      <a:pt x="6821398" y="87418"/>
                    </a:lnTo>
                    <a:cubicBezTo>
                      <a:pt x="6821398" y="48245"/>
                      <a:pt x="6725896" y="16494"/>
                      <a:pt x="6608097" y="16494"/>
                    </a:cubicBezTo>
                    <a:lnTo>
                      <a:pt x="262847" y="16494"/>
                    </a:lnTo>
                    <a:lnTo>
                      <a:pt x="262847" y="8247"/>
                    </a:lnTo>
                    <a:lnTo>
                      <a:pt x="262847" y="16494"/>
                    </a:lnTo>
                    <a:cubicBezTo>
                      <a:pt x="145049" y="16494"/>
                      <a:pt x="49547" y="48245"/>
                      <a:pt x="49547" y="87418"/>
                    </a:cubicBezTo>
                    <a:close/>
                  </a:path>
                </a:pathLst>
              </a:custGeom>
              <a:solidFill>
                <a:srgbClr val="D8D4D4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645458" y="262345"/>
              <a:ext cx="6334081" cy="1165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74"/>
                </a:lnSpc>
              </a:pPr>
              <a:r>
                <a:rPr lang="en-US" sz="3374">
                  <a:solidFill>
                    <a:srgbClr val="383838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Historic character &amp; development patterns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645458" y="1474884"/>
              <a:ext cx="6334081" cy="383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85"/>
                </a:lnSpc>
              </a:pPr>
              <a:r>
                <a:rPr lang="en-US" sz="1587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Dispersed density for authentic placemaking</a:t>
              </a:r>
            </a:p>
          </p:txBody>
        </p:sp>
        <p:sp>
          <p:nvSpPr>
            <p:cNvPr name="AutoShape 21" id="21"/>
            <p:cNvSpPr/>
            <p:nvPr/>
          </p:nvSpPr>
          <p:spPr>
            <a:xfrm>
              <a:off x="160440" y="123644"/>
              <a:ext cx="0" cy="1919220"/>
            </a:xfrm>
            <a:prstGeom prst="line">
              <a:avLst/>
            </a:prstGeom>
            <a:ln cap="flat" w="190500">
              <a:solidFill>
                <a:srgbClr val="FFBD59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1166399" y="6547623"/>
            <a:ext cx="5153237" cy="1458465"/>
            <a:chOff x="0" y="0"/>
            <a:chExt cx="6870982" cy="1944620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6870982" cy="1944620"/>
              <a:chOff x="0" y="0"/>
              <a:chExt cx="6870982" cy="194462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24774" y="8247"/>
                <a:ext cx="6821397" cy="1928109"/>
              </a:xfrm>
              <a:custGeom>
                <a:avLst/>
                <a:gdLst/>
                <a:ahLst/>
                <a:cxnLst/>
                <a:rect r="r" b="b" t="t" l="l"/>
                <a:pathLst>
                  <a:path h="1928109" w="6821397">
                    <a:moveTo>
                      <a:pt x="0" y="79171"/>
                    </a:moveTo>
                    <a:cubicBezTo>
                      <a:pt x="0" y="35462"/>
                      <a:pt x="106650" y="0"/>
                      <a:pt x="238073" y="0"/>
                    </a:cubicBezTo>
                    <a:lnTo>
                      <a:pt x="6583323" y="0"/>
                    </a:lnTo>
                    <a:cubicBezTo>
                      <a:pt x="6714871" y="0"/>
                      <a:pt x="6821396" y="35462"/>
                      <a:pt x="6821396" y="79171"/>
                    </a:cubicBezTo>
                    <a:lnTo>
                      <a:pt x="6821396" y="1848938"/>
                    </a:lnTo>
                    <a:cubicBezTo>
                      <a:pt x="6821396" y="1892647"/>
                      <a:pt x="6714747" y="1928109"/>
                      <a:pt x="6583323" y="1928109"/>
                    </a:cubicBezTo>
                    <a:lnTo>
                      <a:pt x="238073" y="1928109"/>
                    </a:lnTo>
                    <a:cubicBezTo>
                      <a:pt x="106650" y="1928109"/>
                      <a:pt x="0" y="1892689"/>
                      <a:pt x="0" y="184893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870945" cy="1944604"/>
              </a:xfrm>
              <a:custGeom>
                <a:avLst/>
                <a:gdLst/>
                <a:ahLst/>
                <a:cxnLst/>
                <a:rect r="r" b="b" t="t" l="l"/>
                <a:pathLst>
                  <a:path h="1944604" w="6870945">
                    <a:moveTo>
                      <a:pt x="0" y="87418"/>
                    </a:moveTo>
                    <a:cubicBezTo>
                      <a:pt x="0" y="39132"/>
                      <a:pt x="117674" y="0"/>
                      <a:pt x="262847" y="0"/>
                    </a:cubicBezTo>
                    <a:lnTo>
                      <a:pt x="6608097" y="0"/>
                    </a:lnTo>
                    <a:lnTo>
                      <a:pt x="6608097" y="8247"/>
                    </a:lnTo>
                    <a:lnTo>
                      <a:pt x="6608097" y="0"/>
                    </a:lnTo>
                    <a:cubicBezTo>
                      <a:pt x="6753271" y="0"/>
                      <a:pt x="6870945" y="39132"/>
                      <a:pt x="6870945" y="87418"/>
                    </a:cubicBezTo>
                    <a:lnTo>
                      <a:pt x="6846171" y="87418"/>
                    </a:lnTo>
                    <a:lnTo>
                      <a:pt x="6870945" y="87418"/>
                    </a:lnTo>
                    <a:lnTo>
                      <a:pt x="6870945" y="1857185"/>
                    </a:lnTo>
                    <a:lnTo>
                      <a:pt x="6846171" y="1857185"/>
                    </a:lnTo>
                    <a:lnTo>
                      <a:pt x="6870945" y="1857185"/>
                    </a:lnTo>
                    <a:cubicBezTo>
                      <a:pt x="6870945" y="1905471"/>
                      <a:pt x="6753271" y="1944604"/>
                      <a:pt x="6608098" y="1944604"/>
                    </a:cubicBezTo>
                    <a:lnTo>
                      <a:pt x="6608098" y="1936356"/>
                    </a:lnTo>
                    <a:lnTo>
                      <a:pt x="6608098" y="1944604"/>
                    </a:lnTo>
                    <a:lnTo>
                      <a:pt x="262847" y="1944604"/>
                    </a:lnTo>
                    <a:lnTo>
                      <a:pt x="262847" y="1936356"/>
                    </a:lnTo>
                    <a:lnTo>
                      <a:pt x="262847" y="1944604"/>
                    </a:lnTo>
                    <a:cubicBezTo>
                      <a:pt x="117674" y="1944603"/>
                      <a:pt x="0" y="1905471"/>
                      <a:pt x="0" y="1857185"/>
                    </a:cubicBezTo>
                    <a:lnTo>
                      <a:pt x="0" y="87418"/>
                    </a:lnTo>
                    <a:lnTo>
                      <a:pt x="24774" y="87418"/>
                    </a:lnTo>
                    <a:lnTo>
                      <a:pt x="0" y="87418"/>
                    </a:lnTo>
                    <a:moveTo>
                      <a:pt x="49547" y="87418"/>
                    </a:moveTo>
                    <a:lnTo>
                      <a:pt x="49547" y="1857185"/>
                    </a:lnTo>
                    <a:lnTo>
                      <a:pt x="24774" y="1857185"/>
                    </a:lnTo>
                    <a:lnTo>
                      <a:pt x="49547" y="1857185"/>
                    </a:lnTo>
                    <a:cubicBezTo>
                      <a:pt x="49547" y="1896358"/>
                      <a:pt x="145049" y="1928109"/>
                      <a:pt x="262847" y="1928109"/>
                    </a:cubicBezTo>
                    <a:lnTo>
                      <a:pt x="6608097" y="1928109"/>
                    </a:lnTo>
                    <a:cubicBezTo>
                      <a:pt x="6725896" y="1928109"/>
                      <a:pt x="6821398" y="1896358"/>
                      <a:pt x="6821398" y="1857185"/>
                    </a:cubicBezTo>
                    <a:lnTo>
                      <a:pt x="6821398" y="87418"/>
                    </a:lnTo>
                    <a:cubicBezTo>
                      <a:pt x="6821398" y="48245"/>
                      <a:pt x="6725896" y="16494"/>
                      <a:pt x="6608097" y="16494"/>
                    </a:cubicBezTo>
                    <a:lnTo>
                      <a:pt x="262847" y="16494"/>
                    </a:lnTo>
                    <a:lnTo>
                      <a:pt x="262847" y="8247"/>
                    </a:lnTo>
                    <a:lnTo>
                      <a:pt x="262847" y="16494"/>
                    </a:lnTo>
                    <a:cubicBezTo>
                      <a:pt x="145049" y="16494"/>
                      <a:pt x="49547" y="48245"/>
                      <a:pt x="49547" y="87418"/>
                    </a:cubicBezTo>
                    <a:close/>
                  </a:path>
                </a:pathLst>
              </a:custGeom>
              <a:solidFill>
                <a:srgbClr val="D8D4D4"/>
              </a:solidFill>
            </p:spPr>
          </p:sp>
        </p:grpSp>
        <p:sp>
          <p:nvSpPr>
            <p:cNvPr name="TextBox 26" id="26"/>
            <p:cNvSpPr txBox="true"/>
            <p:nvPr/>
          </p:nvSpPr>
          <p:spPr>
            <a:xfrm rot="0">
              <a:off x="619152" y="135002"/>
              <a:ext cx="5679613" cy="1165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74"/>
                </a:lnSpc>
              </a:pPr>
              <a:r>
                <a:rPr lang="en-US" sz="3374">
                  <a:solidFill>
                    <a:srgbClr val="383838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Retail-informed pedestrian flow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619152" y="1376639"/>
              <a:ext cx="6183064" cy="383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85"/>
                </a:lnSpc>
              </a:pPr>
              <a:r>
                <a:rPr lang="en-US" sz="1587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Retail capture to drive economic resilience</a:t>
              </a:r>
            </a:p>
          </p:txBody>
        </p:sp>
        <p:sp>
          <p:nvSpPr>
            <p:cNvPr name="AutoShape 28" id="28"/>
            <p:cNvSpPr/>
            <p:nvPr/>
          </p:nvSpPr>
          <p:spPr>
            <a:xfrm>
              <a:off x="158796" y="25400"/>
              <a:ext cx="0" cy="1919220"/>
            </a:xfrm>
            <a:prstGeom prst="line">
              <a:avLst/>
            </a:prstGeom>
            <a:ln cap="flat" w="190500">
              <a:solidFill>
                <a:srgbClr val="004AAD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406652" y="6976070"/>
            <a:ext cx="657453" cy="601569"/>
          </a:xfrm>
          <a:custGeom>
            <a:avLst/>
            <a:gdLst/>
            <a:ahLst/>
            <a:cxnLst/>
            <a:rect r="r" b="b" t="t" l="l"/>
            <a:pathLst>
              <a:path h="601569" w="657453">
                <a:moveTo>
                  <a:pt x="0" y="0"/>
                </a:moveTo>
                <a:lnTo>
                  <a:pt x="657453" y="0"/>
                </a:lnTo>
                <a:lnTo>
                  <a:pt x="657453" y="601570"/>
                </a:lnTo>
                <a:lnTo>
                  <a:pt x="0" y="60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6961964" y="2227358"/>
            <a:ext cx="10867394" cy="7692164"/>
            <a:chOff x="0" y="0"/>
            <a:chExt cx="14489859" cy="10256219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2622053" y="2638007"/>
              <a:ext cx="8377397" cy="5927008"/>
            </a:xfrm>
            <a:custGeom>
              <a:avLst/>
              <a:gdLst/>
              <a:ahLst/>
              <a:cxnLst/>
              <a:rect r="r" b="b" t="t" l="l"/>
              <a:pathLst>
                <a:path h="5927008" w="8377397">
                  <a:moveTo>
                    <a:pt x="0" y="0"/>
                  </a:moveTo>
                  <a:lnTo>
                    <a:pt x="8377397" y="0"/>
                  </a:lnTo>
                  <a:lnTo>
                    <a:pt x="8377397" y="5927008"/>
                  </a:lnTo>
                  <a:lnTo>
                    <a:pt x="0" y="5927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AutoShape 32" id="32"/>
            <p:cNvSpPr/>
            <p:nvPr/>
          </p:nvSpPr>
          <p:spPr>
            <a:xfrm flipV="true">
              <a:off x="7394401" y="2500779"/>
              <a:ext cx="3502491" cy="2833393"/>
            </a:xfrm>
            <a:prstGeom prst="line">
              <a:avLst/>
            </a:prstGeom>
            <a:ln cap="flat" w="14519">
              <a:solidFill>
                <a:srgbClr val="004AAD"/>
              </a:solidFill>
              <a:prstDash val="sysDash"/>
              <a:headEnd type="oval" len="lg" w="lg"/>
              <a:tailEnd type="oval" len="lg" w="lg"/>
            </a:ln>
          </p:spPr>
        </p:sp>
        <p:sp>
          <p:nvSpPr>
            <p:cNvPr name="AutoShape 33" id="33"/>
            <p:cNvSpPr/>
            <p:nvPr/>
          </p:nvSpPr>
          <p:spPr>
            <a:xfrm>
              <a:off x="1729128" y="2500779"/>
              <a:ext cx="3998827" cy="2524777"/>
            </a:xfrm>
            <a:prstGeom prst="line">
              <a:avLst/>
            </a:prstGeom>
            <a:ln cap="flat" w="14519">
              <a:solidFill>
                <a:srgbClr val="004AAD"/>
              </a:solidFill>
              <a:prstDash val="sysDash"/>
              <a:headEnd type="oval" len="lg" w="lg"/>
              <a:tailEnd type="oval" len="lg" w="lg"/>
            </a:ln>
          </p:spPr>
        </p:sp>
        <p:sp>
          <p:nvSpPr>
            <p:cNvPr name="AutoShape 34" id="34"/>
            <p:cNvSpPr/>
            <p:nvPr/>
          </p:nvSpPr>
          <p:spPr>
            <a:xfrm flipV="true">
              <a:off x="2475437" y="5662646"/>
              <a:ext cx="4033997" cy="1492784"/>
            </a:xfrm>
            <a:prstGeom prst="line">
              <a:avLst/>
            </a:prstGeom>
            <a:ln cap="flat" w="14519">
              <a:solidFill>
                <a:srgbClr val="004AAD"/>
              </a:solidFill>
              <a:prstDash val="sysDash"/>
              <a:headEnd type="oval" len="lg" w="lg"/>
              <a:tailEnd type="oval" len="lg" w="lg"/>
            </a:ln>
          </p:spPr>
        </p:sp>
        <p:sp>
          <p:nvSpPr>
            <p:cNvPr name="AutoShape 35" id="35"/>
            <p:cNvSpPr/>
            <p:nvPr/>
          </p:nvSpPr>
          <p:spPr>
            <a:xfrm>
              <a:off x="7685395" y="6197541"/>
              <a:ext cx="3670660" cy="768027"/>
            </a:xfrm>
            <a:prstGeom prst="line">
              <a:avLst/>
            </a:prstGeom>
            <a:ln cap="flat" w="14519">
              <a:solidFill>
                <a:srgbClr val="004AAD"/>
              </a:solidFill>
              <a:prstDash val="sysDash"/>
              <a:headEnd type="oval" len="lg" w="lg"/>
              <a:tailEnd type="oval" len="lg" w="lg"/>
            </a:ln>
          </p:spPr>
        </p:sp>
        <p:sp>
          <p:nvSpPr>
            <p:cNvPr name="AutoShape 36" id="36"/>
            <p:cNvSpPr/>
            <p:nvPr/>
          </p:nvSpPr>
          <p:spPr>
            <a:xfrm flipV="true">
              <a:off x="6509434" y="2233738"/>
              <a:ext cx="822103" cy="3100435"/>
            </a:xfrm>
            <a:prstGeom prst="line">
              <a:avLst/>
            </a:prstGeom>
            <a:ln cap="flat" w="14519">
              <a:solidFill>
                <a:srgbClr val="004AAD"/>
              </a:solidFill>
              <a:prstDash val="sysDash"/>
              <a:headEnd type="oval" len="lg" w="lg"/>
              <a:tailEnd type="oval" len="lg" w="lg"/>
            </a:ln>
          </p:spPr>
        </p:sp>
        <p:grpSp>
          <p:nvGrpSpPr>
            <p:cNvPr name="Group 37" id="37"/>
            <p:cNvGrpSpPr/>
            <p:nvPr/>
          </p:nvGrpSpPr>
          <p:grpSpPr>
            <a:xfrm rot="0">
              <a:off x="6075398" y="0"/>
              <a:ext cx="2638007" cy="2638007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5046" t="0" r="-25046" b="0"/>
                </a:stretch>
              </a:blipFill>
              <a:ln w="38100" cap="sq">
                <a:solidFill>
                  <a:srgbClr val="004AAD"/>
                </a:solidFill>
                <a:prstDash val="lgDash"/>
                <a:miter/>
              </a:ln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0954968" y="5282927"/>
              <a:ext cx="3282088" cy="3282088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6666" t="0" r="-16666" b="0"/>
                </a:stretch>
              </a:blipFill>
              <a:ln w="38100" cap="sq">
                <a:solidFill>
                  <a:srgbClr val="004AAD"/>
                </a:solidFill>
                <a:prstDash val="lgDash"/>
                <a:miter/>
              </a:ln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0" y="5828949"/>
              <a:ext cx="3458257" cy="3458257"/>
              <a:chOff x="0" y="0"/>
              <a:chExt cx="812800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7279" t="0" r="-23396" b="-8177"/>
                </a:stretch>
              </a:blipFill>
              <a:ln w="38100" cap="sq">
                <a:solidFill>
                  <a:srgbClr val="004AAD"/>
                </a:solidFill>
                <a:prstDash val="lgDash"/>
                <a:miter/>
              </a:ln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239550" y="744160"/>
              <a:ext cx="2979156" cy="2979156"/>
              <a:chOff x="0" y="0"/>
              <a:chExt cx="8128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30000" t="0" r="-30000" b="0"/>
                </a:stretch>
              </a:blipFill>
              <a:ln w="38100" cap="sq">
                <a:solidFill>
                  <a:srgbClr val="FCAB32"/>
                </a:solidFill>
                <a:prstDash val="lgDash"/>
                <a:miter/>
              </a:ln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0702165" y="339891"/>
              <a:ext cx="3787694" cy="3787694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5000" t="0" r="-25000" b="0"/>
                </a:stretch>
              </a:blipFill>
              <a:ln w="38100" cap="sq">
                <a:solidFill>
                  <a:srgbClr val="FCAB32"/>
                </a:solidFill>
                <a:prstDash val="lgDash"/>
                <a:miter/>
              </a:ln>
            </p:spPr>
          </p:sp>
        </p:grpSp>
        <p:sp>
          <p:nvSpPr>
            <p:cNvPr name="TextBox 47" id="47"/>
            <p:cNvSpPr txBox="true"/>
            <p:nvPr/>
          </p:nvSpPr>
          <p:spPr>
            <a:xfrm rot="0">
              <a:off x="3458257" y="8754688"/>
              <a:ext cx="8093802" cy="1501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04"/>
                </a:lnSpc>
              </a:pPr>
              <a:r>
                <a:rPr lang="en-US" sz="1504">
                  <a:solidFill>
                    <a:srgbClr val="004AAD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Our retail strategy is centered around creating a </a:t>
              </a:r>
              <a:r>
                <a:rPr lang="en-US" b="true" sz="1504">
                  <a:solidFill>
                    <a:srgbClr val="004AA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dynamic ecosystem</a:t>
              </a:r>
              <a:r>
                <a:rPr lang="en-US" sz="1504">
                  <a:solidFill>
                    <a:srgbClr val="004AAD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that caters to the community's daily needs and fosters </a:t>
              </a:r>
              <a:r>
                <a:rPr lang="en-US" b="true" sz="1504">
                  <a:solidFill>
                    <a:srgbClr val="004AA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vibrant </a:t>
              </a:r>
              <a:r>
                <a:rPr lang="en-US" sz="1504">
                  <a:solidFill>
                    <a:srgbClr val="004AAD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activity throughout the </a:t>
              </a:r>
              <a:r>
                <a:rPr lang="en-US" b="true" sz="1504">
                  <a:solidFill>
                    <a:srgbClr val="004AA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day and night</a:t>
              </a:r>
              <a:r>
                <a:rPr lang="en-US" sz="1504">
                  <a:solidFill>
                    <a:srgbClr val="004AAD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.</a:t>
              </a:r>
            </a:p>
            <a:p>
              <a:pPr algn="ctr">
                <a:lnSpc>
                  <a:spcPts val="2303"/>
                </a:lnSpc>
              </a:pP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223739" y="3135346"/>
            <a:ext cx="804961" cy="711384"/>
          </a:xfrm>
          <a:custGeom>
            <a:avLst/>
            <a:gdLst/>
            <a:ahLst/>
            <a:cxnLst/>
            <a:rect r="r" b="b" t="t" l="l"/>
            <a:pathLst>
              <a:path h="711384" w="804961">
                <a:moveTo>
                  <a:pt x="0" y="0"/>
                </a:moveTo>
                <a:lnTo>
                  <a:pt x="804961" y="0"/>
                </a:lnTo>
                <a:lnTo>
                  <a:pt x="804961" y="711383"/>
                </a:lnTo>
                <a:lnTo>
                  <a:pt x="0" y="711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406652" y="5079270"/>
            <a:ext cx="654339" cy="609353"/>
          </a:xfrm>
          <a:custGeom>
            <a:avLst/>
            <a:gdLst/>
            <a:ahLst/>
            <a:cxnLst/>
            <a:rect r="r" b="b" t="t" l="l"/>
            <a:pathLst>
              <a:path h="609353" w="654339">
                <a:moveTo>
                  <a:pt x="0" y="0"/>
                </a:moveTo>
                <a:lnTo>
                  <a:pt x="654339" y="0"/>
                </a:lnTo>
                <a:lnTo>
                  <a:pt x="654339" y="609353"/>
                </a:lnTo>
                <a:lnTo>
                  <a:pt x="0" y="609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166399" y="914400"/>
            <a:ext cx="7330717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Guiding Principles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7104" y="398516"/>
            <a:ext cx="9026543" cy="9615492"/>
          </a:xfrm>
          <a:custGeom>
            <a:avLst/>
            <a:gdLst/>
            <a:ahLst/>
            <a:cxnLst/>
            <a:rect r="r" b="b" t="t" l="l"/>
            <a:pathLst>
              <a:path h="9615492" w="9026543">
                <a:moveTo>
                  <a:pt x="0" y="0"/>
                </a:moveTo>
                <a:lnTo>
                  <a:pt x="9026543" y="0"/>
                </a:lnTo>
                <a:lnTo>
                  <a:pt x="9026543" y="9615491"/>
                </a:lnTo>
                <a:lnTo>
                  <a:pt x="0" y="9615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56629" y="456565"/>
            <a:ext cx="9024979" cy="9371489"/>
            <a:chOff x="0" y="0"/>
            <a:chExt cx="2376949" cy="24682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76949" cy="2468211"/>
            </a:xfrm>
            <a:custGeom>
              <a:avLst/>
              <a:gdLst/>
              <a:ahLst/>
              <a:cxnLst/>
              <a:rect r="r" b="b" t="t" l="l"/>
              <a:pathLst>
                <a:path h="2468211" w="2376949">
                  <a:moveTo>
                    <a:pt x="0" y="0"/>
                  </a:moveTo>
                  <a:lnTo>
                    <a:pt x="2376949" y="0"/>
                  </a:lnTo>
                  <a:lnTo>
                    <a:pt x="2376949" y="2468211"/>
                  </a:lnTo>
                  <a:lnTo>
                    <a:pt x="0" y="2468211"/>
                  </a:lnTo>
                  <a:close/>
                </a:path>
              </a:pathLst>
            </a:custGeom>
            <a:solidFill>
              <a:srgbClr val="000100">
                <a:alpha val="784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376949" cy="2506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13736727" y="1834297"/>
            <a:ext cx="0" cy="6927484"/>
          </a:xfrm>
          <a:prstGeom prst="line">
            <a:avLst/>
          </a:prstGeom>
          <a:ln cap="flat" w="66675">
            <a:solidFill>
              <a:srgbClr val="FFF500"/>
            </a:solidFill>
            <a:prstDash val="sysDash"/>
            <a:headEnd type="arrow" len="sm" w="med"/>
            <a:tailEnd type="arrow" len="sm" w="med"/>
          </a:ln>
        </p:spPr>
      </p:sp>
      <p:sp>
        <p:nvSpPr>
          <p:cNvPr name="AutoShape 7" id="7"/>
          <p:cNvSpPr/>
          <p:nvPr/>
        </p:nvSpPr>
        <p:spPr>
          <a:xfrm flipH="true" flipV="true">
            <a:off x="8497115" y="5495716"/>
            <a:ext cx="7986546" cy="0"/>
          </a:xfrm>
          <a:prstGeom prst="line">
            <a:avLst/>
          </a:prstGeom>
          <a:ln cap="flat" w="104775">
            <a:solidFill>
              <a:srgbClr val="004AAD"/>
            </a:solidFill>
            <a:prstDash val="lgDash"/>
            <a:headEnd type="arrow" len="sm" w="med"/>
            <a:tailEnd type="arrow" len="sm" w="med"/>
          </a:ln>
        </p:spPr>
      </p:sp>
      <p:sp>
        <p:nvSpPr>
          <p:cNvPr name="AutoShape 8" id="8"/>
          <p:cNvSpPr/>
          <p:nvPr/>
        </p:nvSpPr>
        <p:spPr>
          <a:xfrm>
            <a:off x="11535551" y="1028700"/>
            <a:ext cx="0" cy="8635731"/>
          </a:xfrm>
          <a:prstGeom prst="line">
            <a:avLst/>
          </a:prstGeom>
          <a:ln cap="flat" w="104775">
            <a:solidFill>
              <a:srgbClr val="FF3131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Freeform 9" id="9"/>
          <p:cNvSpPr/>
          <p:nvPr/>
        </p:nvSpPr>
        <p:spPr>
          <a:xfrm flipH="false" flipV="false" rot="5400000">
            <a:off x="13539790" y="2670432"/>
            <a:ext cx="874455" cy="405429"/>
          </a:xfrm>
          <a:custGeom>
            <a:avLst/>
            <a:gdLst/>
            <a:ahLst/>
            <a:cxnLst/>
            <a:rect r="r" b="b" t="t" l="l"/>
            <a:pathLst>
              <a:path h="405429" w="874455">
                <a:moveTo>
                  <a:pt x="0" y="0"/>
                </a:moveTo>
                <a:lnTo>
                  <a:pt x="874454" y="0"/>
                </a:lnTo>
                <a:lnTo>
                  <a:pt x="874454" y="405429"/>
                </a:lnTo>
                <a:lnTo>
                  <a:pt x="0" y="405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886855" y="2486172"/>
            <a:ext cx="4618679" cy="4618679"/>
            <a:chOff x="0" y="0"/>
            <a:chExt cx="6158238" cy="615823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6158238" cy="6158238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9525" cap="sq">
                <a:solidFill>
                  <a:srgbClr val="000000"/>
                </a:solidFill>
                <a:prstDash val="dash"/>
                <a:miter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254580" y="1254580"/>
              <a:ext cx="3649079" cy="3649079"/>
              <a:chOff x="0" y="0"/>
              <a:chExt cx="8128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1905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2145513" y="2145513"/>
              <a:ext cx="1867212" cy="1867212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2594423" y="2639789"/>
              <a:ext cx="969393" cy="969393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lnTo>
                      <a:pt x="535715" y="277085"/>
                    </a:lnTo>
                    <a:lnTo>
                      <a:pt x="812800" y="406400"/>
                    </a:lnTo>
                    <a:lnTo>
                      <a:pt x="535715" y="535715"/>
                    </a:lnTo>
                    <a:lnTo>
                      <a:pt x="406400" y="812800"/>
                    </a:lnTo>
                    <a:lnTo>
                      <a:pt x="277085" y="535715"/>
                    </a:lnTo>
                    <a:lnTo>
                      <a:pt x="0" y="406400"/>
                    </a:lnTo>
                    <a:lnTo>
                      <a:pt x="277085" y="277085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CAB32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190500" y="152400"/>
                <a:ext cx="431800" cy="469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</p:grpSp>
      <p:sp>
        <p:nvSpPr>
          <p:cNvPr name="Freeform 23" id="23"/>
          <p:cNvSpPr/>
          <p:nvPr/>
        </p:nvSpPr>
        <p:spPr>
          <a:xfrm flipH="false" flipV="false" rot="5400000">
            <a:off x="13539790" y="7604814"/>
            <a:ext cx="874455" cy="405429"/>
          </a:xfrm>
          <a:custGeom>
            <a:avLst/>
            <a:gdLst/>
            <a:ahLst/>
            <a:cxnLst/>
            <a:rect r="r" b="b" t="t" l="l"/>
            <a:pathLst>
              <a:path h="405429" w="874455">
                <a:moveTo>
                  <a:pt x="0" y="0"/>
                </a:moveTo>
                <a:lnTo>
                  <a:pt x="874454" y="0"/>
                </a:lnTo>
                <a:lnTo>
                  <a:pt x="874454" y="405429"/>
                </a:lnTo>
                <a:lnTo>
                  <a:pt x="0" y="405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987379" y="5055730"/>
            <a:ext cx="299741" cy="439987"/>
          </a:xfrm>
          <a:custGeom>
            <a:avLst/>
            <a:gdLst/>
            <a:ahLst/>
            <a:cxnLst/>
            <a:rect r="r" b="b" t="t" l="l"/>
            <a:pathLst>
              <a:path h="439987" w="299741">
                <a:moveTo>
                  <a:pt x="0" y="0"/>
                </a:moveTo>
                <a:lnTo>
                  <a:pt x="299741" y="0"/>
                </a:lnTo>
                <a:lnTo>
                  <a:pt x="299741" y="439986"/>
                </a:lnTo>
                <a:lnTo>
                  <a:pt x="0" y="4399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767233" y="5055730"/>
            <a:ext cx="299741" cy="439987"/>
          </a:xfrm>
          <a:custGeom>
            <a:avLst/>
            <a:gdLst/>
            <a:ahLst/>
            <a:cxnLst/>
            <a:rect r="r" b="b" t="t" l="l"/>
            <a:pathLst>
              <a:path h="439987" w="299741">
                <a:moveTo>
                  <a:pt x="0" y="0"/>
                </a:moveTo>
                <a:lnTo>
                  <a:pt x="299741" y="0"/>
                </a:lnTo>
                <a:lnTo>
                  <a:pt x="299741" y="439986"/>
                </a:lnTo>
                <a:lnTo>
                  <a:pt x="0" y="4399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5521582">
            <a:off x="10978577" y="1438894"/>
            <a:ext cx="445164" cy="653452"/>
          </a:xfrm>
          <a:custGeom>
            <a:avLst/>
            <a:gdLst/>
            <a:ahLst/>
            <a:cxnLst/>
            <a:rect r="r" b="b" t="t" l="l"/>
            <a:pathLst>
              <a:path h="653452" w="445164">
                <a:moveTo>
                  <a:pt x="0" y="0"/>
                </a:moveTo>
                <a:lnTo>
                  <a:pt x="445164" y="0"/>
                </a:lnTo>
                <a:lnTo>
                  <a:pt x="445164" y="653451"/>
                </a:lnTo>
                <a:lnTo>
                  <a:pt x="0" y="653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5521582">
            <a:off x="10946144" y="8597434"/>
            <a:ext cx="445164" cy="653452"/>
          </a:xfrm>
          <a:custGeom>
            <a:avLst/>
            <a:gdLst/>
            <a:ahLst/>
            <a:cxnLst/>
            <a:rect r="r" b="b" t="t" l="l"/>
            <a:pathLst>
              <a:path h="653452" w="445164">
                <a:moveTo>
                  <a:pt x="0" y="0"/>
                </a:moveTo>
                <a:lnTo>
                  <a:pt x="445164" y="0"/>
                </a:lnTo>
                <a:lnTo>
                  <a:pt x="445164" y="653452"/>
                </a:lnTo>
                <a:lnTo>
                  <a:pt x="0" y="653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66399" y="914400"/>
            <a:ext cx="7330717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Site Plan 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896289" y="2486172"/>
            <a:ext cx="7432148" cy="6784047"/>
            <a:chOff x="0" y="0"/>
            <a:chExt cx="9909531" cy="9045396"/>
          </a:xfrm>
        </p:grpSpPr>
        <p:sp>
          <p:nvSpPr>
            <p:cNvPr name="TextBox 36" id="36"/>
            <p:cNvSpPr txBox="true"/>
            <p:nvPr/>
          </p:nvSpPr>
          <p:spPr>
            <a:xfrm rot="0">
              <a:off x="0" y="569823"/>
              <a:ext cx="9737723" cy="38069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9"/>
                </a:lnSpc>
              </a:pPr>
            </a:p>
            <a:p>
              <a:pPr algn="l" marL="582932" indent="-291466" lvl="1">
                <a:lnSpc>
                  <a:spcPts val="4139"/>
                </a:lnSpc>
                <a:buFont typeface="Arial"/>
                <a:buChar char="•"/>
              </a:pP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Active retail frames the </a:t>
              </a:r>
              <a:r>
                <a:rPr lang="en-US" b="true" sz="2700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central plaza</a:t>
              </a: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</a:t>
              </a:r>
            </a:p>
            <a:p>
              <a:pPr algn="l">
                <a:lnSpc>
                  <a:spcPts val="2300"/>
                </a:lnSpc>
              </a:pPr>
              <a:r>
                <a:rPr lang="en-US" sz="15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</a:t>
              </a:r>
            </a:p>
            <a:p>
              <a:pPr algn="l" marL="582932" indent="-291466" lvl="1">
                <a:lnSpc>
                  <a:spcPts val="4139"/>
                </a:lnSpc>
                <a:buFont typeface="Arial"/>
                <a:buChar char="•"/>
              </a:pP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9th Street activated as </a:t>
              </a:r>
              <a:r>
                <a:rPr lang="en-US" b="true" sz="2700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civic spine</a:t>
              </a:r>
            </a:p>
            <a:p>
              <a:pPr algn="l">
                <a:lnSpc>
                  <a:spcPts val="4139"/>
                </a:lnSpc>
              </a:pP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     </a:t>
              </a:r>
            </a:p>
            <a:p>
              <a:pPr algn="l">
                <a:lnSpc>
                  <a:spcPts val="4139"/>
                </a:lnSpc>
              </a:pP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187968" y="66675"/>
              <a:ext cx="8424133" cy="6360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3500">
                  <a:solidFill>
                    <a:srgbClr val="383838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Vibrant &amp; inclusive community: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187968" y="3914802"/>
              <a:ext cx="8424133" cy="6360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3500">
                  <a:solidFill>
                    <a:srgbClr val="383838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Historic character: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4291075"/>
              <a:ext cx="9909531" cy="4754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9"/>
                </a:lnSpc>
              </a:pPr>
            </a:p>
            <a:p>
              <a:pPr algn="l" marL="582932" indent="-291466" lvl="1">
                <a:lnSpc>
                  <a:spcPts val="4050"/>
                </a:lnSpc>
                <a:buFont typeface="Arial"/>
                <a:buChar char="•"/>
              </a:pP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Phoenix Hotel and Y</a:t>
              </a: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ork Dry Goods reimagined as </a:t>
              </a:r>
              <a:r>
                <a:rPr lang="en-US" b="true" sz="2700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community anchors</a:t>
              </a:r>
            </a:p>
            <a:p>
              <a:pPr algn="l">
                <a:lnSpc>
                  <a:spcPts val="4050"/>
                </a:lnSpc>
              </a:pPr>
            </a:p>
            <a:p>
              <a:pPr algn="l" marL="582932" indent="-291466" lvl="1">
                <a:lnSpc>
                  <a:spcPts val="4050"/>
                </a:lnSpc>
                <a:buFont typeface="Arial"/>
                <a:buChar char="•"/>
              </a:pP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Historic </a:t>
              </a:r>
              <a:r>
                <a:rPr lang="en-US" b="true" sz="2700">
                  <a:solidFill>
                    <a:srgbClr val="38383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development patterns </a:t>
              </a: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of </a:t>
              </a:r>
            </a:p>
            <a:p>
              <a:pPr algn="l">
                <a:lnSpc>
                  <a:spcPts val="4050"/>
                </a:lnSpc>
              </a:pP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     </a:t>
              </a:r>
              <a:r>
                <a:rPr lang="en-US" sz="2700">
                  <a:solidFill>
                    <a:srgbClr val="383838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mixed use &amp; distributed density </a:t>
              </a:r>
            </a:p>
            <a:p>
              <a:pPr algn="l">
                <a:lnSpc>
                  <a:spcPts val="4050"/>
                </a:lnSpc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91329" y="2486172"/>
            <a:ext cx="804961" cy="711384"/>
          </a:xfrm>
          <a:custGeom>
            <a:avLst/>
            <a:gdLst/>
            <a:ahLst/>
            <a:cxnLst/>
            <a:rect r="r" b="b" t="t" l="l"/>
            <a:pathLst>
              <a:path h="711384" w="804961">
                <a:moveTo>
                  <a:pt x="0" y="0"/>
                </a:moveTo>
                <a:lnTo>
                  <a:pt x="804960" y="0"/>
                </a:lnTo>
                <a:lnTo>
                  <a:pt x="804960" y="711384"/>
                </a:lnTo>
                <a:lnTo>
                  <a:pt x="0" y="7113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84801" y="5323348"/>
            <a:ext cx="654339" cy="609353"/>
          </a:xfrm>
          <a:custGeom>
            <a:avLst/>
            <a:gdLst/>
            <a:ahLst/>
            <a:cxnLst/>
            <a:rect r="r" b="b" t="t" l="l"/>
            <a:pathLst>
              <a:path h="609353" w="654339">
                <a:moveTo>
                  <a:pt x="0" y="0"/>
                </a:moveTo>
                <a:lnTo>
                  <a:pt x="654338" y="0"/>
                </a:lnTo>
                <a:lnTo>
                  <a:pt x="654338" y="609353"/>
                </a:lnTo>
                <a:lnTo>
                  <a:pt x="0" y="6093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55056" y="5793698"/>
            <a:ext cx="4187659" cy="3819622"/>
          </a:xfrm>
          <a:custGeom>
            <a:avLst/>
            <a:gdLst/>
            <a:ahLst/>
            <a:cxnLst/>
            <a:rect r="r" b="b" t="t" l="l"/>
            <a:pathLst>
              <a:path h="3819622" w="4187659">
                <a:moveTo>
                  <a:pt x="0" y="0"/>
                </a:moveTo>
                <a:lnTo>
                  <a:pt x="4187659" y="0"/>
                </a:lnTo>
                <a:lnTo>
                  <a:pt x="4187659" y="3819622"/>
                </a:lnTo>
                <a:lnTo>
                  <a:pt x="0" y="3819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20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90831" y="1514158"/>
            <a:ext cx="4116109" cy="4033787"/>
            <a:chOff x="0" y="0"/>
            <a:chExt cx="5488146" cy="53783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88146" cy="5378383"/>
            </a:xfrm>
            <a:custGeom>
              <a:avLst/>
              <a:gdLst/>
              <a:ahLst/>
              <a:cxnLst/>
              <a:rect r="r" b="b" t="t" l="l"/>
              <a:pathLst>
                <a:path h="5378383" w="5488146">
                  <a:moveTo>
                    <a:pt x="0" y="0"/>
                  </a:moveTo>
                  <a:lnTo>
                    <a:pt x="5488146" y="0"/>
                  </a:lnTo>
                  <a:lnTo>
                    <a:pt x="5488146" y="5378383"/>
                  </a:lnTo>
                  <a:lnTo>
                    <a:pt x="0" y="5378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0" y="0"/>
              <a:ext cx="2384133" cy="865804"/>
              <a:chOff x="0" y="0"/>
              <a:chExt cx="706014" cy="256391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706014" cy="256391"/>
              </a:xfrm>
              <a:custGeom>
                <a:avLst/>
                <a:gdLst/>
                <a:ahLst/>
                <a:cxnLst/>
                <a:rect r="r" b="b" t="t" l="l"/>
                <a:pathLst>
                  <a:path h="256391" w="706014">
                    <a:moveTo>
                      <a:pt x="128195" y="0"/>
                    </a:moveTo>
                    <a:lnTo>
                      <a:pt x="577819" y="0"/>
                    </a:lnTo>
                    <a:cubicBezTo>
                      <a:pt x="611819" y="0"/>
                      <a:pt x="644426" y="13506"/>
                      <a:pt x="668467" y="37548"/>
                    </a:cubicBezTo>
                    <a:cubicBezTo>
                      <a:pt x="692508" y="61589"/>
                      <a:pt x="706014" y="94196"/>
                      <a:pt x="706014" y="128195"/>
                    </a:cubicBezTo>
                    <a:lnTo>
                      <a:pt x="706014" y="128195"/>
                    </a:lnTo>
                    <a:cubicBezTo>
                      <a:pt x="706014" y="198996"/>
                      <a:pt x="648619" y="256391"/>
                      <a:pt x="577819" y="256391"/>
                    </a:cubicBezTo>
                    <a:lnTo>
                      <a:pt x="128195" y="256391"/>
                    </a:lnTo>
                    <a:cubicBezTo>
                      <a:pt x="94196" y="256391"/>
                      <a:pt x="61589" y="242885"/>
                      <a:pt x="37548" y="218843"/>
                    </a:cubicBezTo>
                    <a:cubicBezTo>
                      <a:pt x="13506" y="194802"/>
                      <a:pt x="0" y="162195"/>
                      <a:pt x="0" y="128195"/>
                    </a:cubicBezTo>
                    <a:lnTo>
                      <a:pt x="0" y="128195"/>
                    </a:lnTo>
                    <a:cubicBezTo>
                      <a:pt x="0" y="94196"/>
                      <a:pt x="13506" y="61589"/>
                      <a:pt x="37548" y="37548"/>
                    </a:cubicBezTo>
                    <a:cubicBezTo>
                      <a:pt x="61589" y="13506"/>
                      <a:pt x="94196" y="0"/>
                      <a:pt x="128195" y="0"/>
                    </a:cubicBezTo>
                    <a:close/>
                  </a:path>
                </a:pathLst>
              </a:custGeom>
              <a:solidFill>
                <a:srgbClr val="A8E7F0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57150"/>
                <a:ext cx="706014" cy="31354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60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287375"/>
              <a:ext cx="1947613" cy="865804"/>
              <a:chOff x="0" y="0"/>
              <a:chExt cx="576748" cy="256391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76748" cy="256391"/>
              </a:xfrm>
              <a:custGeom>
                <a:avLst/>
                <a:gdLst/>
                <a:ahLst/>
                <a:cxnLst/>
                <a:rect r="r" b="b" t="t" l="l"/>
                <a:pathLst>
                  <a:path h="256391" w="576748">
                    <a:moveTo>
                      <a:pt x="128195" y="0"/>
                    </a:moveTo>
                    <a:lnTo>
                      <a:pt x="448552" y="0"/>
                    </a:lnTo>
                    <a:cubicBezTo>
                      <a:pt x="482552" y="0"/>
                      <a:pt x="515159" y="13506"/>
                      <a:pt x="539200" y="37548"/>
                    </a:cubicBezTo>
                    <a:cubicBezTo>
                      <a:pt x="563241" y="61589"/>
                      <a:pt x="576748" y="94196"/>
                      <a:pt x="576748" y="128195"/>
                    </a:cubicBezTo>
                    <a:lnTo>
                      <a:pt x="576748" y="128195"/>
                    </a:lnTo>
                    <a:cubicBezTo>
                      <a:pt x="576748" y="198996"/>
                      <a:pt x="519353" y="256391"/>
                      <a:pt x="448552" y="256391"/>
                    </a:cubicBezTo>
                    <a:lnTo>
                      <a:pt x="128195" y="256391"/>
                    </a:lnTo>
                    <a:cubicBezTo>
                      <a:pt x="94196" y="256391"/>
                      <a:pt x="61589" y="242885"/>
                      <a:pt x="37548" y="218843"/>
                    </a:cubicBezTo>
                    <a:cubicBezTo>
                      <a:pt x="13506" y="194802"/>
                      <a:pt x="0" y="162195"/>
                      <a:pt x="0" y="128195"/>
                    </a:cubicBezTo>
                    <a:lnTo>
                      <a:pt x="0" y="128195"/>
                    </a:lnTo>
                    <a:cubicBezTo>
                      <a:pt x="0" y="94196"/>
                      <a:pt x="13506" y="61589"/>
                      <a:pt x="37548" y="37548"/>
                    </a:cubicBezTo>
                    <a:cubicBezTo>
                      <a:pt x="61589" y="13506"/>
                      <a:pt x="94196" y="0"/>
                      <a:pt x="128195" y="0"/>
                    </a:cubicBezTo>
                    <a:close/>
                  </a:path>
                </a:pathLst>
              </a:custGeom>
              <a:solidFill>
                <a:srgbClr val="A8E7F0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57150"/>
                <a:ext cx="576748" cy="31354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60"/>
                  </a:lnSpc>
                </a:pPr>
              </a:p>
            </p:txBody>
          </p:sp>
        </p:grpSp>
      </p:grpSp>
      <p:sp>
        <p:nvSpPr>
          <p:cNvPr name="TextBox 11" id="11"/>
          <p:cNvSpPr txBox="true"/>
          <p:nvPr/>
        </p:nvSpPr>
        <p:spPr>
          <a:xfrm rot="0">
            <a:off x="1166399" y="914400"/>
            <a:ext cx="135042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Designed for Resilience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07816" y="1543401"/>
            <a:ext cx="7364590" cy="9780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 </a:t>
            </a:r>
            <a:r>
              <a:rPr lang="en-US" sz="3199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</a:p>
          <a:p>
            <a:pPr algn="l">
              <a:lnSpc>
                <a:spcPts val="3360"/>
              </a:lnSpc>
            </a:pPr>
          </a:p>
          <a:p>
            <a:pPr algn="l" marL="582932" indent="-291466" lvl="1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Circulation to capture local spending</a:t>
            </a:r>
          </a:p>
          <a:p>
            <a:pPr algn="l">
              <a:lnSpc>
                <a:spcPts val="3240"/>
              </a:lnSpc>
            </a:pPr>
          </a:p>
          <a:p>
            <a:pPr algn="l" marL="582932" indent="-291466" lvl="1">
              <a:lnSpc>
                <a:spcPts val="3240"/>
              </a:lnSpc>
              <a:buFont typeface="Arial"/>
              <a:buChar char="•"/>
            </a:pPr>
            <a:r>
              <a:rPr lang="en-US" b="true" sz="2700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25,000 SF</a:t>
            </a:r>
            <a:r>
              <a:rPr lang="en-US" sz="2700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of new </a:t>
            </a:r>
            <a:r>
              <a:rPr lang="en-US" b="true" sz="2700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neighborhood retail</a:t>
            </a:r>
          </a:p>
          <a:p>
            <a:pPr algn="l">
              <a:lnSpc>
                <a:spcPts val="3240"/>
              </a:lnSpc>
            </a:pPr>
          </a:p>
          <a:p>
            <a:pPr algn="l" marL="582932" indent="-291466" lvl="1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Supported by </a:t>
            </a:r>
            <a:r>
              <a:rPr lang="en-US" b="true" sz="2700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3:1 jobs-to-housing </a:t>
            </a:r>
            <a:r>
              <a:rPr lang="en-US" sz="2700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ratio</a:t>
            </a:r>
          </a:p>
          <a:p>
            <a:pPr algn="l">
              <a:lnSpc>
                <a:spcPts val="3240"/>
              </a:lnSpc>
            </a:pPr>
          </a:p>
          <a:p>
            <a:pPr algn="l" marL="582932" indent="-291466" lvl="1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Symbiotic </a:t>
            </a:r>
            <a:r>
              <a:rPr lang="en-US" b="true" sz="2700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park &amp; cafe interface</a:t>
            </a:r>
          </a:p>
          <a:p>
            <a:pPr algn="l">
              <a:lnSpc>
                <a:spcPts val="3240"/>
              </a:lnSpc>
            </a:pPr>
          </a:p>
          <a:p>
            <a:pPr algn="l" marL="582932" indent="-291466" lvl="1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Local spending re-circulates, drives 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      </a:t>
            </a:r>
            <a:r>
              <a:rPr lang="en-US" sz="2700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economic resilience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597073" y="1514158"/>
            <a:ext cx="1831994" cy="2729228"/>
          </a:xfrm>
          <a:custGeom>
            <a:avLst/>
            <a:gdLst/>
            <a:ahLst/>
            <a:cxnLst/>
            <a:rect r="r" b="b" t="t" l="l"/>
            <a:pathLst>
              <a:path h="2729228" w="1831994">
                <a:moveTo>
                  <a:pt x="0" y="0"/>
                </a:moveTo>
                <a:lnTo>
                  <a:pt x="1831994" y="0"/>
                </a:lnTo>
                <a:lnTo>
                  <a:pt x="1831994" y="2729228"/>
                </a:lnTo>
                <a:lnTo>
                  <a:pt x="0" y="2729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85725" cap="sq">
            <a:solidFill>
              <a:srgbClr val="FC685B"/>
            </a:solidFill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8272406" y="4426521"/>
            <a:ext cx="5165761" cy="5186798"/>
          </a:xfrm>
          <a:custGeom>
            <a:avLst/>
            <a:gdLst/>
            <a:ahLst/>
            <a:cxnLst/>
            <a:rect r="r" b="b" t="t" l="l"/>
            <a:pathLst>
              <a:path h="5186798" w="5165761">
                <a:moveTo>
                  <a:pt x="0" y="0"/>
                </a:moveTo>
                <a:lnTo>
                  <a:pt x="5165761" y="0"/>
                </a:lnTo>
                <a:lnTo>
                  <a:pt x="5165761" y="5186799"/>
                </a:lnTo>
                <a:lnTo>
                  <a:pt x="0" y="5186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55" t="-23660" r="-16623" b="-9145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8272406" y="4426521"/>
            <a:ext cx="5165761" cy="5860479"/>
            <a:chOff x="0" y="0"/>
            <a:chExt cx="6887681" cy="7813971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6887681" cy="6947424"/>
              <a:chOff x="0" y="0"/>
              <a:chExt cx="1923583" cy="1940268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923583" cy="1940268"/>
              </a:xfrm>
              <a:custGeom>
                <a:avLst/>
                <a:gdLst/>
                <a:ahLst/>
                <a:cxnLst/>
                <a:rect r="r" b="b" t="t" l="l"/>
                <a:pathLst>
                  <a:path h="1940268" w="1923583">
                    <a:moveTo>
                      <a:pt x="0" y="0"/>
                    </a:moveTo>
                    <a:lnTo>
                      <a:pt x="1923583" y="0"/>
                    </a:lnTo>
                    <a:lnTo>
                      <a:pt x="1923583" y="1940268"/>
                    </a:lnTo>
                    <a:lnTo>
                      <a:pt x="0" y="1940268"/>
                    </a:lnTo>
                    <a:close/>
                  </a:path>
                </a:pathLst>
              </a:custGeom>
              <a:solidFill>
                <a:srgbClr val="000100">
                  <a:alpha val="41961"/>
                </a:srgbClr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1923583" cy="1978368"/>
              </a:xfrm>
              <a:prstGeom prst="rect">
                <a:avLst/>
              </a:prstGeom>
            </p:spPr>
            <p:txBody>
              <a:bodyPr anchor="ctr" rtlCol="false" tIns="34622" lIns="34622" bIns="34622" rIns="34622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AutoShape 19" id="19"/>
            <p:cNvSpPr/>
            <p:nvPr/>
          </p:nvSpPr>
          <p:spPr>
            <a:xfrm>
              <a:off x="2652271" y="806190"/>
              <a:ext cx="0" cy="5277680"/>
            </a:xfrm>
            <a:prstGeom prst="line">
              <a:avLst/>
            </a:prstGeom>
            <a:ln cap="flat" w="92258">
              <a:solidFill>
                <a:srgbClr val="FFBD59"/>
              </a:solidFill>
              <a:prstDash val="lgDash"/>
              <a:headEnd type="arrow" len="sm" w="med"/>
              <a:tailEnd type="arrow" len="sm" w="med"/>
            </a:ln>
          </p:spPr>
        </p:sp>
        <p:sp>
          <p:nvSpPr>
            <p:cNvPr name="AutoShape 20" id="20"/>
            <p:cNvSpPr/>
            <p:nvPr/>
          </p:nvSpPr>
          <p:spPr>
            <a:xfrm flipH="true">
              <a:off x="2756151" y="3356794"/>
              <a:ext cx="1977297" cy="2899795"/>
            </a:xfrm>
            <a:prstGeom prst="line">
              <a:avLst/>
            </a:prstGeom>
            <a:ln cap="flat" w="92258">
              <a:solidFill>
                <a:srgbClr val="FFBD59"/>
              </a:solidFill>
              <a:prstDash val="lgDash"/>
              <a:headEnd type="arrow" len="sm" w="med"/>
              <a:tailEnd type="arrow" len="sm" w="med"/>
            </a:ln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30314" y="5588467"/>
              <a:ext cx="551242" cy="504386"/>
            </a:xfrm>
            <a:custGeom>
              <a:avLst/>
              <a:gdLst/>
              <a:ahLst/>
              <a:cxnLst/>
              <a:rect r="r" b="b" t="t" l="l"/>
              <a:pathLst>
                <a:path h="504386" w="551242">
                  <a:moveTo>
                    <a:pt x="0" y="0"/>
                  </a:moveTo>
                  <a:lnTo>
                    <a:pt x="551242" y="0"/>
                  </a:lnTo>
                  <a:lnTo>
                    <a:pt x="551242" y="504386"/>
                  </a:lnTo>
                  <a:lnTo>
                    <a:pt x="0" y="504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073057" y="2442872"/>
              <a:ext cx="567613" cy="519366"/>
            </a:xfrm>
            <a:custGeom>
              <a:avLst/>
              <a:gdLst/>
              <a:ahLst/>
              <a:cxnLst/>
              <a:rect r="r" b="b" t="t" l="l"/>
              <a:pathLst>
                <a:path h="519366" w="567613">
                  <a:moveTo>
                    <a:pt x="0" y="0"/>
                  </a:moveTo>
                  <a:lnTo>
                    <a:pt x="567613" y="0"/>
                  </a:lnTo>
                  <a:lnTo>
                    <a:pt x="567613" y="519366"/>
                  </a:lnTo>
                  <a:lnTo>
                    <a:pt x="0" y="51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737605" y="1721200"/>
              <a:ext cx="615648" cy="563318"/>
            </a:xfrm>
            <a:custGeom>
              <a:avLst/>
              <a:gdLst/>
              <a:ahLst/>
              <a:cxnLst/>
              <a:rect r="r" b="b" t="t" l="l"/>
              <a:pathLst>
                <a:path h="563318" w="615648">
                  <a:moveTo>
                    <a:pt x="0" y="0"/>
                  </a:moveTo>
                  <a:lnTo>
                    <a:pt x="615649" y="0"/>
                  </a:lnTo>
                  <a:lnTo>
                    <a:pt x="615649" y="563318"/>
                  </a:lnTo>
                  <a:lnTo>
                    <a:pt x="0" y="56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612437" y="4671978"/>
              <a:ext cx="604273" cy="552910"/>
            </a:xfrm>
            <a:custGeom>
              <a:avLst/>
              <a:gdLst/>
              <a:ahLst/>
              <a:cxnLst/>
              <a:rect r="r" b="b" t="t" l="l"/>
              <a:pathLst>
                <a:path h="552910" w="604273">
                  <a:moveTo>
                    <a:pt x="0" y="0"/>
                  </a:moveTo>
                  <a:lnTo>
                    <a:pt x="604273" y="0"/>
                  </a:lnTo>
                  <a:lnTo>
                    <a:pt x="604273" y="552910"/>
                  </a:lnTo>
                  <a:lnTo>
                    <a:pt x="0" y="552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612437" y="3161706"/>
              <a:ext cx="604273" cy="552910"/>
            </a:xfrm>
            <a:custGeom>
              <a:avLst/>
              <a:gdLst/>
              <a:ahLst/>
              <a:cxnLst/>
              <a:rect r="r" b="b" t="t" l="l"/>
              <a:pathLst>
                <a:path h="552910" w="604273">
                  <a:moveTo>
                    <a:pt x="0" y="0"/>
                  </a:moveTo>
                  <a:lnTo>
                    <a:pt x="604273" y="0"/>
                  </a:lnTo>
                  <a:lnTo>
                    <a:pt x="604273" y="552909"/>
                  </a:lnTo>
                  <a:lnTo>
                    <a:pt x="0" y="552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756151" y="4200613"/>
              <a:ext cx="687689" cy="629235"/>
            </a:xfrm>
            <a:custGeom>
              <a:avLst/>
              <a:gdLst/>
              <a:ahLst/>
              <a:cxnLst/>
              <a:rect r="r" b="b" t="t" l="l"/>
              <a:pathLst>
                <a:path h="629235" w="687689">
                  <a:moveTo>
                    <a:pt x="0" y="0"/>
                  </a:moveTo>
                  <a:lnTo>
                    <a:pt x="687689" y="0"/>
                  </a:lnTo>
                  <a:lnTo>
                    <a:pt x="687689" y="629236"/>
                  </a:lnTo>
                  <a:lnTo>
                    <a:pt x="0" y="62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3147213" y="5358732"/>
              <a:ext cx="642138" cy="587556"/>
            </a:xfrm>
            <a:custGeom>
              <a:avLst/>
              <a:gdLst/>
              <a:ahLst/>
              <a:cxnLst/>
              <a:rect r="r" b="b" t="t" l="l"/>
              <a:pathLst>
                <a:path h="587556" w="642138">
                  <a:moveTo>
                    <a:pt x="0" y="0"/>
                  </a:moveTo>
                  <a:lnTo>
                    <a:pt x="642138" y="0"/>
                  </a:lnTo>
                  <a:lnTo>
                    <a:pt x="642138" y="587556"/>
                  </a:lnTo>
                  <a:lnTo>
                    <a:pt x="0" y="587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4782654" y="2479607"/>
              <a:ext cx="567613" cy="519366"/>
            </a:xfrm>
            <a:custGeom>
              <a:avLst/>
              <a:gdLst/>
              <a:ahLst/>
              <a:cxnLst/>
              <a:rect r="r" b="b" t="t" l="l"/>
              <a:pathLst>
                <a:path h="519366" w="567613">
                  <a:moveTo>
                    <a:pt x="0" y="0"/>
                  </a:moveTo>
                  <a:lnTo>
                    <a:pt x="567613" y="0"/>
                  </a:lnTo>
                  <a:lnTo>
                    <a:pt x="567613" y="519366"/>
                  </a:lnTo>
                  <a:lnTo>
                    <a:pt x="0" y="51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439253" y="1215087"/>
              <a:ext cx="599867" cy="548878"/>
            </a:xfrm>
            <a:custGeom>
              <a:avLst/>
              <a:gdLst/>
              <a:ahLst/>
              <a:cxnLst/>
              <a:rect r="r" b="b" t="t" l="l"/>
              <a:pathLst>
                <a:path h="548878" w="599867">
                  <a:moveTo>
                    <a:pt x="0" y="0"/>
                  </a:moveTo>
                  <a:lnTo>
                    <a:pt x="599866" y="0"/>
                  </a:lnTo>
                  <a:lnTo>
                    <a:pt x="599866" y="548878"/>
                  </a:lnTo>
                  <a:lnTo>
                    <a:pt x="0" y="54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612437" y="1926697"/>
              <a:ext cx="604273" cy="552910"/>
            </a:xfrm>
            <a:custGeom>
              <a:avLst/>
              <a:gdLst/>
              <a:ahLst/>
              <a:cxnLst/>
              <a:rect r="r" b="b" t="t" l="l"/>
              <a:pathLst>
                <a:path h="552910" w="604273">
                  <a:moveTo>
                    <a:pt x="0" y="0"/>
                  </a:moveTo>
                  <a:lnTo>
                    <a:pt x="604273" y="0"/>
                  </a:lnTo>
                  <a:lnTo>
                    <a:pt x="604273" y="552910"/>
                  </a:lnTo>
                  <a:lnTo>
                    <a:pt x="0" y="552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2767266" y="3251014"/>
              <a:ext cx="676574" cy="619065"/>
            </a:xfrm>
            <a:custGeom>
              <a:avLst/>
              <a:gdLst/>
              <a:ahLst/>
              <a:cxnLst/>
              <a:rect r="r" b="b" t="t" l="l"/>
              <a:pathLst>
                <a:path h="619065" w="676574">
                  <a:moveTo>
                    <a:pt x="0" y="0"/>
                  </a:moveTo>
                  <a:lnTo>
                    <a:pt x="676574" y="0"/>
                  </a:lnTo>
                  <a:lnTo>
                    <a:pt x="676574" y="619065"/>
                  </a:lnTo>
                  <a:lnTo>
                    <a:pt x="0" y="619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32" id="32"/>
            <p:cNvSpPr/>
            <p:nvPr/>
          </p:nvSpPr>
          <p:spPr>
            <a:xfrm flipH="true">
              <a:off x="2607358" y="3201609"/>
              <a:ext cx="3691779" cy="0"/>
            </a:xfrm>
            <a:prstGeom prst="line">
              <a:avLst/>
            </a:prstGeom>
            <a:ln cap="flat" w="92258">
              <a:solidFill>
                <a:srgbClr val="FFBD59"/>
              </a:solidFill>
              <a:prstDash val="lgDash"/>
              <a:headEnd type="arrow" len="sm" w="med"/>
              <a:tailEnd type="none" len="sm" w="sm"/>
            </a:ln>
          </p:spPr>
        </p:sp>
        <p:sp>
          <p:nvSpPr>
            <p:cNvPr name="AutoShape 33" id="33"/>
            <p:cNvSpPr/>
            <p:nvPr/>
          </p:nvSpPr>
          <p:spPr>
            <a:xfrm>
              <a:off x="302806" y="2171411"/>
              <a:ext cx="2136486" cy="4066083"/>
            </a:xfrm>
            <a:prstGeom prst="line">
              <a:avLst/>
            </a:prstGeom>
            <a:ln cap="flat" w="92258">
              <a:solidFill>
                <a:srgbClr val="FFBD59"/>
              </a:solidFill>
              <a:prstDash val="lgDash"/>
              <a:headEnd type="arrow" len="sm" w="med"/>
              <a:tailEnd type="arrow" len="sm" w="med"/>
            </a:ln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842184" y="6283624"/>
              <a:ext cx="1530348" cy="1530348"/>
            </a:xfrm>
            <a:custGeom>
              <a:avLst/>
              <a:gdLst/>
              <a:ahLst/>
              <a:cxnLst/>
              <a:rect r="r" b="b" t="t" l="l"/>
              <a:pathLst>
                <a:path h="1530348" w="1530348">
                  <a:moveTo>
                    <a:pt x="0" y="0"/>
                  </a:moveTo>
                  <a:lnTo>
                    <a:pt x="1530348" y="0"/>
                  </a:lnTo>
                  <a:lnTo>
                    <a:pt x="1530348" y="1530347"/>
                  </a:lnTo>
                  <a:lnTo>
                    <a:pt x="0" y="153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4916222" y="1229843"/>
              <a:ext cx="567613" cy="519366"/>
            </a:xfrm>
            <a:custGeom>
              <a:avLst/>
              <a:gdLst/>
              <a:ahLst/>
              <a:cxnLst/>
              <a:rect r="r" b="b" t="t" l="l"/>
              <a:pathLst>
                <a:path h="519366" w="567613">
                  <a:moveTo>
                    <a:pt x="0" y="0"/>
                  </a:moveTo>
                  <a:lnTo>
                    <a:pt x="567613" y="0"/>
                  </a:lnTo>
                  <a:lnTo>
                    <a:pt x="567613" y="519366"/>
                  </a:lnTo>
                  <a:lnTo>
                    <a:pt x="0" y="51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36" id="36"/>
          <p:cNvSpPr/>
          <p:nvPr/>
        </p:nvSpPr>
        <p:spPr>
          <a:xfrm flipH="true">
            <a:off x="10749926" y="2676642"/>
            <a:ext cx="735591" cy="3704507"/>
          </a:xfrm>
          <a:prstGeom prst="line">
            <a:avLst/>
          </a:prstGeom>
          <a:ln cap="flat" w="38100">
            <a:solidFill>
              <a:srgbClr val="FC685B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37" id="37"/>
          <p:cNvGrpSpPr/>
          <p:nvPr/>
        </p:nvGrpSpPr>
        <p:grpSpPr>
          <a:xfrm rot="0">
            <a:off x="8460450" y="2379400"/>
            <a:ext cx="2593698" cy="1787996"/>
            <a:chOff x="0" y="0"/>
            <a:chExt cx="3458264" cy="2383995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936916" y="1031897"/>
              <a:ext cx="1521348" cy="1352098"/>
            </a:xfrm>
            <a:custGeom>
              <a:avLst/>
              <a:gdLst/>
              <a:ahLst/>
              <a:cxnLst/>
              <a:rect r="r" b="b" t="t" l="l"/>
              <a:pathLst>
                <a:path h="1352098" w="1521348">
                  <a:moveTo>
                    <a:pt x="0" y="0"/>
                  </a:moveTo>
                  <a:lnTo>
                    <a:pt x="1521348" y="0"/>
                  </a:lnTo>
                  <a:lnTo>
                    <a:pt x="1521348" y="1352098"/>
                  </a:lnTo>
                  <a:lnTo>
                    <a:pt x="0" y="1352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697590" cy="2383995"/>
            </a:xfrm>
            <a:custGeom>
              <a:avLst/>
              <a:gdLst/>
              <a:ahLst/>
              <a:cxnLst/>
              <a:rect r="r" b="b" t="t" l="l"/>
              <a:pathLst>
                <a:path h="2383995" w="2697590">
                  <a:moveTo>
                    <a:pt x="0" y="0"/>
                  </a:moveTo>
                  <a:lnTo>
                    <a:pt x="2697590" y="0"/>
                  </a:lnTo>
                  <a:lnTo>
                    <a:pt x="2697590" y="2383995"/>
                  </a:lnTo>
                  <a:lnTo>
                    <a:pt x="0" y="2383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1028700" y="2681922"/>
            <a:ext cx="6704668" cy="46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Retail-informed pedestrian flow: 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366285" y="2682467"/>
            <a:ext cx="512955" cy="469354"/>
          </a:xfrm>
          <a:custGeom>
            <a:avLst/>
            <a:gdLst/>
            <a:ahLst/>
            <a:cxnLst/>
            <a:rect r="r" b="b" t="t" l="l"/>
            <a:pathLst>
              <a:path h="469354" w="512955">
                <a:moveTo>
                  <a:pt x="0" y="0"/>
                </a:moveTo>
                <a:lnTo>
                  <a:pt x="512956" y="0"/>
                </a:lnTo>
                <a:lnTo>
                  <a:pt x="512956" y="469355"/>
                </a:lnTo>
                <a:lnTo>
                  <a:pt x="0" y="4693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6399" y="2536047"/>
            <a:ext cx="7061266" cy="3893663"/>
          </a:xfrm>
          <a:custGeom>
            <a:avLst/>
            <a:gdLst/>
            <a:ahLst/>
            <a:cxnLst/>
            <a:rect r="r" b="b" t="t" l="l"/>
            <a:pathLst>
              <a:path h="3893663" w="7061266">
                <a:moveTo>
                  <a:pt x="0" y="0"/>
                </a:moveTo>
                <a:lnTo>
                  <a:pt x="7061265" y="0"/>
                </a:lnTo>
                <a:lnTo>
                  <a:pt x="7061265" y="3893664"/>
                </a:lnTo>
                <a:lnTo>
                  <a:pt x="0" y="3893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35" t="-1344" r="-1519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6399" y="6755708"/>
            <a:ext cx="7061266" cy="3089304"/>
          </a:xfrm>
          <a:custGeom>
            <a:avLst/>
            <a:gdLst/>
            <a:ahLst/>
            <a:cxnLst/>
            <a:rect r="r" b="b" t="t" l="l"/>
            <a:pathLst>
              <a:path h="3089304" w="7061266">
                <a:moveTo>
                  <a:pt x="0" y="0"/>
                </a:moveTo>
                <a:lnTo>
                  <a:pt x="7061265" y="0"/>
                </a:lnTo>
                <a:lnTo>
                  <a:pt x="7061265" y="3089304"/>
                </a:lnTo>
                <a:lnTo>
                  <a:pt x="0" y="3089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896968" y="2520829"/>
            <a:ext cx="8961835" cy="6904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2699" i="true" b="true">
                <a:solidFill>
                  <a:srgbClr val="004AAD"/>
                </a:solidFill>
                <a:latin typeface="Century Gothic Paneuropean Bold Italics"/>
                <a:ea typeface="Century Gothic Paneuropean Bold Italics"/>
                <a:cs typeface="Century Gothic Paneuropean Bold Italics"/>
                <a:sym typeface="Century Gothic Paneuropean Bold Italics"/>
              </a:rPr>
              <a:t>Extending the neighborhood character and history of Elmwood into this revitalized eco-friendly community.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Vibrant &amp; inclusive community</a:t>
            </a:r>
            <a:r>
              <a:rPr lang="en-US" sz="299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algn="l">
              <a:lnSpc>
                <a:spcPts val="4799"/>
              </a:lnSpc>
            </a:pPr>
            <a:r>
              <a:rPr lang="en-US" sz="299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         Daily life &amp; gathering places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Retail-informed pedestrian flow</a:t>
            </a:r>
          </a:p>
          <a:p>
            <a:pPr algn="l">
              <a:lnSpc>
                <a:spcPts val="4799"/>
              </a:lnSpc>
            </a:pPr>
            <a:r>
              <a:rPr lang="en-US" sz="299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         Economic resilience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Historic character &amp; development patterns</a:t>
            </a:r>
          </a:p>
          <a:p>
            <a:pPr algn="l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         </a:t>
            </a:r>
            <a:r>
              <a:rPr lang="en-US" sz="299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Preservation &amp; identity </a:t>
            </a:r>
          </a:p>
          <a:p>
            <a:pPr algn="l">
              <a:lnSpc>
                <a:spcPts val="3520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164613" y="6423221"/>
            <a:ext cx="2782967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i="true">
                <a:solidFill>
                  <a:srgbClr val="757D7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Renovated York Learning Center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66399" y="9835487"/>
            <a:ext cx="1945600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i="true">
                <a:solidFill>
                  <a:srgbClr val="757D7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Church Social Housing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6399" y="914400"/>
            <a:ext cx="14005080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Revitalized Character &amp; History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9155090" y="8446331"/>
            <a:ext cx="609888" cy="558048"/>
          </a:xfrm>
          <a:custGeom>
            <a:avLst/>
            <a:gdLst/>
            <a:ahLst/>
            <a:cxnLst/>
            <a:rect r="r" b="b" t="t" l="l"/>
            <a:pathLst>
              <a:path h="558048" w="609888">
                <a:moveTo>
                  <a:pt x="0" y="0"/>
                </a:moveTo>
                <a:lnTo>
                  <a:pt x="609888" y="0"/>
                </a:lnTo>
                <a:lnTo>
                  <a:pt x="609888" y="558047"/>
                </a:lnTo>
                <a:lnTo>
                  <a:pt x="0" y="558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018254" y="4813541"/>
            <a:ext cx="746724" cy="659917"/>
          </a:xfrm>
          <a:custGeom>
            <a:avLst/>
            <a:gdLst/>
            <a:ahLst/>
            <a:cxnLst/>
            <a:rect r="r" b="b" t="t" l="l"/>
            <a:pathLst>
              <a:path h="659917" w="746724">
                <a:moveTo>
                  <a:pt x="0" y="0"/>
                </a:moveTo>
                <a:lnTo>
                  <a:pt x="746724" y="0"/>
                </a:lnTo>
                <a:lnTo>
                  <a:pt x="746724" y="659918"/>
                </a:lnTo>
                <a:lnTo>
                  <a:pt x="0" y="659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088116" y="6663886"/>
            <a:ext cx="606999" cy="565268"/>
          </a:xfrm>
          <a:custGeom>
            <a:avLst/>
            <a:gdLst/>
            <a:ahLst/>
            <a:cxnLst/>
            <a:rect r="r" b="b" t="t" l="l"/>
            <a:pathLst>
              <a:path h="565268" w="606999">
                <a:moveTo>
                  <a:pt x="0" y="0"/>
                </a:moveTo>
                <a:lnTo>
                  <a:pt x="606999" y="0"/>
                </a:lnTo>
                <a:lnTo>
                  <a:pt x="606999" y="565268"/>
                </a:lnTo>
                <a:lnTo>
                  <a:pt x="0" y="565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7000" y="1312499"/>
            <a:ext cx="13622656" cy="10047394"/>
          </a:xfrm>
          <a:custGeom>
            <a:avLst/>
            <a:gdLst/>
            <a:ahLst/>
            <a:cxnLst/>
            <a:rect r="r" b="b" t="t" l="l"/>
            <a:pathLst>
              <a:path h="10047394" w="13622656">
                <a:moveTo>
                  <a:pt x="0" y="0"/>
                </a:moveTo>
                <a:lnTo>
                  <a:pt x="13622656" y="0"/>
                </a:lnTo>
                <a:lnTo>
                  <a:pt x="13622656" y="10047394"/>
                </a:lnTo>
                <a:lnTo>
                  <a:pt x="0" y="1004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24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05871" y="3195279"/>
            <a:ext cx="799124" cy="799124"/>
          </a:xfrm>
          <a:custGeom>
            <a:avLst/>
            <a:gdLst/>
            <a:ahLst/>
            <a:cxnLst/>
            <a:rect r="r" b="b" t="t" l="l"/>
            <a:pathLst>
              <a:path h="799124" w="799124">
                <a:moveTo>
                  <a:pt x="0" y="0"/>
                </a:moveTo>
                <a:lnTo>
                  <a:pt x="799123" y="0"/>
                </a:lnTo>
                <a:lnTo>
                  <a:pt x="799123" y="799124"/>
                </a:lnTo>
                <a:lnTo>
                  <a:pt x="0" y="799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2317" y="3112983"/>
            <a:ext cx="963717" cy="963717"/>
          </a:xfrm>
          <a:custGeom>
            <a:avLst/>
            <a:gdLst/>
            <a:ahLst/>
            <a:cxnLst/>
            <a:rect r="r" b="b" t="t" l="l"/>
            <a:pathLst>
              <a:path h="963717" w="963717">
                <a:moveTo>
                  <a:pt x="0" y="0"/>
                </a:moveTo>
                <a:lnTo>
                  <a:pt x="963717" y="0"/>
                </a:lnTo>
                <a:lnTo>
                  <a:pt x="963717" y="963716"/>
                </a:lnTo>
                <a:lnTo>
                  <a:pt x="0" y="963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0287" y="7177392"/>
            <a:ext cx="1099932" cy="882778"/>
          </a:xfrm>
          <a:custGeom>
            <a:avLst/>
            <a:gdLst/>
            <a:ahLst/>
            <a:cxnLst/>
            <a:rect r="r" b="b" t="t" l="l"/>
            <a:pathLst>
              <a:path h="882778" w="1099932">
                <a:moveTo>
                  <a:pt x="0" y="0"/>
                </a:moveTo>
                <a:lnTo>
                  <a:pt x="1099932" y="0"/>
                </a:lnTo>
                <a:lnTo>
                  <a:pt x="1099932" y="882778"/>
                </a:lnTo>
                <a:lnTo>
                  <a:pt x="0" y="88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84067" y="1694665"/>
            <a:ext cx="1035342" cy="830940"/>
          </a:xfrm>
          <a:custGeom>
            <a:avLst/>
            <a:gdLst/>
            <a:ahLst/>
            <a:cxnLst/>
            <a:rect r="r" b="b" t="t" l="l"/>
            <a:pathLst>
              <a:path h="830940" w="1035342">
                <a:moveTo>
                  <a:pt x="0" y="0"/>
                </a:moveTo>
                <a:lnTo>
                  <a:pt x="1035342" y="0"/>
                </a:lnTo>
                <a:lnTo>
                  <a:pt x="1035342" y="830940"/>
                </a:lnTo>
                <a:lnTo>
                  <a:pt x="0" y="830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2194154" y="3195279"/>
            <a:ext cx="881420" cy="881420"/>
          </a:xfrm>
          <a:custGeom>
            <a:avLst/>
            <a:gdLst/>
            <a:ahLst/>
            <a:cxnLst/>
            <a:rect r="r" b="b" t="t" l="l"/>
            <a:pathLst>
              <a:path h="881420" w="881420">
                <a:moveTo>
                  <a:pt x="0" y="0"/>
                </a:moveTo>
                <a:lnTo>
                  <a:pt x="881420" y="0"/>
                </a:lnTo>
                <a:lnTo>
                  <a:pt x="881420" y="881420"/>
                </a:lnTo>
                <a:lnTo>
                  <a:pt x="0" y="881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28024" y="3112983"/>
            <a:ext cx="963717" cy="963717"/>
          </a:xfrm>
          <a:custGeom>
            <a:avLst/>
            <a:gdLst/>
            <a:ahLst/>
            <a:cxnLst/>
            <a:rect r="r" b="b" t="t" l="l"/>
            <a:pathLst>
              <a:path h="963717" w="963717">
                <a:moveTo>
                  <a:pt x="0" y="0"/>
                </a:moveTo>
                <a:lnTo>
                  <a:pt x="963717" y="0"/>
                </a:lnTo>
                <a:lnTo>
                  <a:pt x="963717" y="963716"/>
                </a:lnTo>
                <a:lnTo>
                  <a:pt x="0" y="963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6954" y="2222094"/>
            <a:ext cx="935111" cy="568812"/>
          </a:xfrm>
          <a:custGeom>
            <a:avLst/>
            <a:gdLst/>
            <a:ahLst/>
            <a:cxnLst/>
            <a:rect r="r" b="b" t="t" l="l"/>
            <a:pathLst>
              <a:path h="568812" w="935111">
                <a:moveTo>
                  <a:pt x="0" y="0"/>
                </a:moveTo>
                <a:lnTo>
                  <a:pt x="935112" y="0"/>
                </a:lnTo>
                <a:lnTo>
                  <a:pt x="935112" y="568812"/>
                </a:lnTo>
                <a:lnTo>
                  <a:pt x="0" y="5688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24301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943210" y="2066946"/>
            <a:ext cx="686546" cy="819054"/>
          </a:xfrm>
          <a:custGeom>
            <a:avLst/>
            <a:gdLst/>
            <a:ahLst/>
            <a:cxnLst/>
            <a:rect r="r" b="b" t="t" l="l"/>
            <a:pathLst>
              <a:path h="819054" w="686546">
                <a:moveTo>
                  <a:pt x="0" y="0"/>
                </a:moveTo>
                <a:lnTo>
                  <a:pt x="686545" y="0"/>
                </a:lnTo>
                <a:lnTo>
                  <a:pt x="686545" y="819054"/>
                </a:lnTo>
                <a:lnTo>
                  <a:pt x="0" y="819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13912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899694" y="3871518"/>
            <a:ext cx="1043516" cy="414765"/>
          </a:xfrm>
          <a:custGeom>
            <a:avLst/>
            <a:gdLst/>
            <a:ahLst/>
            <a:cxnLst/>
            <a:rect r="r" b="b" t="t" l="l"/>
            <a:pathLst>
              <a:path h="414765" w="1043516">
                <a:moveTo>
                  <a:pt x="0" y="0"/>
                </a:moveTo>
                <a:lnTo>
                  <a:pt x="1043516" y="0"/>
                </a:lnTo>
                <a:lnTo>
                  <a:pt x="1043516" y="414764"/>
                </a:lnTo>
                <a:lnTo>
                  <a:pt x="0" y="4147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97715" y="5001638"/>
            <a:ext cx="1627296" cy="600848"/>
          </a:xfrm>
          <a:custGeom>
            <a:avLst/>
            <a:gdLst/>
            <a:ahLst/>
            <a:cxnLst/>
            <a:rect r="r" b="b" t="t" l="l"/>
            <a:pathLst>
              <a:path h="600848" w="1627296">
                <a:moveTo>
                  <a:pt x="0" y="0"/>
                </a:moveTo>
                <a:lnTo>
                  <a:pt x="1627296" y="0"/>
                </a:lnTo>
                <a:lnTo>
                  <a:pt x="1627296" y="600848"/>
                </a:lnTo>
                <a:lnTo>
                  <a:pt x="0" y="6008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017219" y="3195279"/>
            <a:ext cx="1564833" cy="683197"/>
          </a:xfrm>
          <a:custGeom>
            <a:avLst/>
            <a:gdLst/>
            <a:ahLst/>
            <a:cxnLst/>
            <a:rect r="r" b="b" t="t" l="l"/>
            <a:pathLst>
              <a:path h="683197" w="1564833">
                <a:moveTo>
                  <a:pt x="0" y="0"/>
                </a:moveTo>
                <a:lnTo>
                  <a:pt x="1564833" y="0"/>
                </a:lnTo>
                <a:lnTo>
                  <a:pt x="1564833" y="683197"/>
                </a:lnTo>
                <a:lnTo>
                  <a:pt x="0" y="683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61266" y="5809982"/>
            <a:ext cx="2354326" cy="399320"/>
          </a:xfrm>
          <a:custGeom>
            <a:avLst/>
            <a:gdLst/>
            <a:ahLst/>
            <a:cxnLst/>
            <a:rect r="r" b="b" t="t" l="l"/>
            <a:pathLst>
              <a:path h="399320" w="2354326">
                <a:moveTo>
                  <a:pt x="0" y="0"/>
                </a:moveTo>
                <a:lnTo>
                  <a:pt x="2354326" y="0"/>
                </a:lnTo>
                <a:lnTo>
                  <a:pt x="2354326" y="399320"/>
                </a:lnTo>
                <a:lnTo>
                  <a:pt x="0" y="3993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951424" y="3384177"/>
            <a:ext cx="1955853" cy="421329"/>
          </a:xfrm>
          <a:custGeom>
            <a:avLst/>
            <a:gdLst/>
            <a:ahLst/>
            <a:cxnLst/>
            <a:rect r="r" b="b" t="t" l="l"/>
            <a:pathLst>
              <a:path h="421329" w="1955853">
                <a:moveTo>
                  <a:pt x="0" y="0"/>
                </a:moveTo>
                <a:lnTo>
                  <a:pt x="1955853" y="0"/>
                </a:lnTo>
                <a:lnTo>
                  <a:pt x="1955853" y="421329"/>
                </a:lnTo>
                <a:lnTo>
                  <a:pt x="0" y="42132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90287" y="6351681"/>
            <a:ext cx="1677576" cy="616161"/>
          </a:xfrm>
          <a:custGeom>
            <a:avLst/>
            <a:gdLst/>
            <a:ahLst/>
            <a:cxnLst/>
            <a:rect r="r" b="b" t="t" l="l"/>
            <a:pathLst>
              <a:path h="616161" w="1677576">
                <a:moveTo>
                  <a:pt x="0" y="0"/>
                </a:moveTo>
                <a:lnTo>
                  <a:pt x="1677576" y="0"/>
                </a:lnTo>
                <a:lnTo>
                  <a:pt x="1677576" y="616161"/>
                </a:lnTo>
                <a:lnTo>
                  <a:pt x="0" y="6161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929351" y="2476473"/>
            <a:ext cx="1505558" cy="552980"/>
          </a:xfrm>
          <a:custGeom>
            <a:avLst/>
            <a:gdLst/>
            <a:ahLst/>
            <a:cxnLst/>
            <a:rect r="r" b="b" t="t" l="l"/>
            <a:pathLst>
              <a:path h="552980" w="1505558">
                <a:moveTo>
                  <a:pt x="0" y="0"/>
                </a:moveTo>
                <a:lnTo>
                  <a:pt x="1505558" y="0"/>
                </a:lnTo>
                <a:lnTo>
                  <a:pt x="1505558" y="552980"/>
                </a:lnTo>
                <a:lnTo>
                  <a:pt x="0" y="552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897715" y="4432872"/>
            <a:ext cx="3540297" cy="435417"/>
            <a:chOff x="0" y="0"/>
            <a:chExt cx="812800" cy="9996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99965"/>
            </a:xfrm>
            <a:custGeom>
              <a:avLst/>
              <a:gdLst/>
              <a:ahLst/>
              <a:cxnLst/>
              <a:rect r="r" b="b" t="t" l="l"/>
              <a:pathLst>
                <a:path h="99965" w="812800">
                  <a:moveTo>
                    <a:pt x="49983" y="0"/>
                  </a:moveTo>
                  <a:lnTo>
                    <a:pt x="762817" y="0"/>
                  </a:lnTo>
                  <a:cubicBezTo>
                    <a:pt x="776074" y="0"/>
                    <a:pt x="788787" y="5266"/>
                    <a:pt x="798160" y="14640"/>
                  </a:cubicBezTo>
                  <a:cubicBezTo>
                    <a:pt x="807534" y="24013"/>
                    <a:pt x="812800" y="36726"/>
                    <a:pt x="812800" y="49983"/>
                  </a:cubicBezTo>
                  <a:lnTo>
                    <a:pt x="812800" y="49983"/>
                  </a:lnTo>
                  <a:cubicBezTo>
                    <a:pt x="812800" y="63239"/>
                    <a:pt x="807534" y="75952"/>
                    <a:pt x="798160" y="85326"/>
                  </a:cubicBezTo>
                  <a:cubicBezTo>
                    <a:pt x="788787" y="94699"/>
                    <a:pt x="776074" y="99965"/>
                    <a:pt x="762817" y="99965"/>
                  </a:cubicBezTo>
                  <a:lnTo>
                    <a:pt x="49983" y="99965"/>
                  </a:lnTo>
                  <a:cubicBezTo>
                    <a:pt x="36726" y="99965"/>
                    <a:pt x="24013" y="94699"/>
                    <a:pt x="14640" y="85326"/>
                  </a:cubicBezTo>
                  <a:cubicBezTo>
                    <a:pt x="5266" y="75952"/>
                    <a:pt x="0" y="63239"/>
                    <a:pt x="0" y="49983"/>
                  </a:cubicBezTo>
                  <a:lnTo>
                    <a:pt x="0" y="49983"/>
                  </a:lnTo>
                  <a:cubicBezTo>
                    <a:pt x="0" y="36726"/>
                    <a:pt x="5266" y="24013"/>
                    <a:pt x="14640" y="14640"/>
                  </a:cubicBezTo>
                  <a:cubicBezTo>
                    <a:pt x="24013" y="5266"/>
                    <a:pt x="36726" y="0"/>
                    <a:pt x="49983" y="0"/>
                  </a:cubicBezTo>
                  <a:close/>
                </a:path>
              </a:pathLst>
            </a:custGeom>
            <a:solidFill>
              <a:srgbClr val="CD7D25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812800" cy="138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812317" y="560318"/>
            <a:ext cx="89491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Embracing Community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12317" y="1718191"/>
            <a:ext cx="6901312" cy="922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0"/>
              </a:lnSpc>
              <a:spcBef>
                <a:spcPct val="0"/>
              </a:spcBef>
            </a:pPr>
            <a:r>
              <a:rPr lang="en-US" sz="2664">
                <a:solidFill>
                  <a:srgbClr val="004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Balancing cooperation within the community and achieving city goals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19080" y="4411857"/>
            <a:ext cx="3297565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599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RENOVATED YORK DRY GOODS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6399" y="3033818"/>
            <a:ext cx="2599134" cy="2599134"/>
            <a:chOff x="0" y="0"/>
            <a:chExt cx="3465512" cy="3465512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3465576" cy="3465576"/>
            </a:xfrm>
            <a:custGeom>
              <a:avLst/>
              <a:gdLst/>
              <a:ahLst/>
              <a:cxnLst/>
              <a:rect r="r" b="b" t="t" l="l"/>
              <a:pathLst>
                <a:path h="3465576" w="3465576">
                  <a:moveTo>
                    <a:pt x="0" y="0"/>
                  </a:moveTo>
                  <a:lnTo>
                    <a:pt x="3465576" y="0"/>
                  </a:lnTo>
                  <a:lnTo>
                    <a:pt x="3465576" y="3465576"/>
                  </a:lnTo>
                  <a:lnTo>
                    <a:pt x="0" y="346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1" b="1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049045" y="4371826"/>
            <a:ext cx="2315613" cy="958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1"/>
              </a:lnSpc>
            </a:pPr>
            <a:r>
              <a:rPr lang="en-US" sz="2975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Empowering Seniors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02860" y="5993864"/>
            <a:ext cx="4713688" cy="2214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Supporting aging-in-place through a dedicated</a:t>
            </a:r>
            <a:r>
              <a:rPr lang="en-US" sz="2187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6,000 SF Senior Center</a:t>
            </a:r>
            <a:r>
              <a:rPr lang="en-US" sz="2187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and accessible, walkable retail options that enhance daily life and independence.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719026" y="3033818"/>
            <a:ext cx="2599134" cy="2599134"/>
            <a:chOff x="0" y="0"/>
            <a:chExt cx="3465512" cy="3465512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3465576" cy="3465576"/>
            </a:xfrm>
            <a:custGeom>
              <a:avLst/>
              <a:gdLst/>
              <a:ahLst/>
              <a:cxnLst/>
              <a:rect r="r" b="b" t="t" l="l"/>
              <a:pathLst>
                <a:path h="3465576" w="3465576">
                  <a:moveTo>
                    <a:pt x="0" y="0"/>
                  </a:moveTo>
                  <a:lnTo>
                    <a:pt x="3465576" y="0"/>
                  </a:lnTo>
                  <a:lnTo>
                    <a:pt x="3465576" y="3465576"/>
                  </a:lnTo>
                  <a:lnTo>
                    <a:pt x="0" y="346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1" b="1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601681" y="4371826"/>
            <a:ext cx="2315613" cy="958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1"/>
              </a:lnSpc>
            </a:pPr>
            <a:r>
              <a:rPr lang="en-US" sz="2975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Engaging Youth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19026" y="5993864"/>
            <a:ext cx="4628043" cy="1766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Providing a </a:t>
            </a:r>
            <a:r>
              <a:rPr lang="en-US" sz="2187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5,500 SF Bike Share</a:t>
            </a:r>
            <a:r>
              <a:rPr lang="en-US" sz="2187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</a:t>
            </a:r>
            <a:r>
              <a:rPr lang="en-US" sz="2187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10,000 SF skate park</a:t>
            </a:r>
            <a:r>
              <a:rPr lang="en-US" sz="2187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and </a:t>
            </a:r>
            <a:r>
              <a:rPr lang="en-US" sz="2187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courts</a:t>
            </a:r>
            <a:r>
              <a:rPr lang="en-US" sz="2187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offering safe and enriching activities for youth.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2271653" y="3033818"/>
            <a:ext cx="2599134" cy="2599134"/>
            <a:chOff x="0" y="0"/>
            <a:chExt cx="3465512" cy="3465512"/>
          </a:xfrm>
        </p:grpSpPr>
        <p:sp>
          <p:nvSpPr>
            <p:cNvPr name="Freeform 11" id="11" descr="preencoded.png"/>
            <p:cNvSpPr/>
            <p:nvPr/>
          </p:nvSpPr>
          <p:spPr>
            <a:xfrm flipH="false" flipV="false" rot="0">
              <a:off x="0" y="0"/>
              <a:ext cx="3465576" cy="3465576"/>
            </a:xfrm>
            <a:custGeom>
              <a:avLst/>
              <a:gdLst/>
              <a:ahLst/>
              <a:cxnLst/>
              <a:rect r="r" b="b" t="t" l="l"/>
              <a:pathLst>
                <a:path h="3465576" w="3465576">
                  <a:moveTo>
                    <a:pt x="0" y="0"/>
                  </a:moveTo>
                  <a:lnTo>
                    <a:pt x="3465576" y="0"/>
                  </a:lnTo>
                  <a:lnTo>
                    <a:pt x="3465576" y="3465576"/>
                  </a:lnTo>
                  <a:lnTo>
                    <a:pt x="0" y="346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1" b="1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5154309" y="4371826"/>
            <a:ext cx="2315613" cy="958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1"/>
              </a:lnSpc>
            </a:pPr>
            <a:r>
              <a:rPr lang="en-US" sz="2975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Justice for Elmwood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71653" y="5934333"/>
            <a:ext cx="4424822" cy="2214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Committing to </a:t>
            </a:r>
            <a:r>
              <a:rPr lang="en-US" sz="2187" b="true">
                <a:solidFill>
                  <a:srgbClr val="38383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11% Affordable Housing </a:t>
            </a:r>
            <a:r>
              <a:rPr lang="en-US" sz="2187">
                <a:solidFill>
                  <a:srgbClr val="383838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and creating entry-level retail jobs, fostering economic equity and opportunity within the community.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66399" y="914400"/>
            <a:ext cx="89491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Community Impact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798100"/>
            <a:ext cx="15588522" cy="9488900"/>
          </a:xfrm>
          <a:custGeom>
            <a:avLst/>
            <a:gdLst/>
            <a:ahLst/>
            <a:cxnLst/>
            <a:rect r="r" b="b" t="t" l="l"/>
            <a:pathLst>
              <a:path h="9488900" w="15588522">
                <a:moveTo>
                  <a:pt x="0" y="0"/>
                </a:moveTo>
                <a:lnTo>
                  <a:pt x="15588522" y="0"/>
                </a:lnTo>
                <a:lnTo>
                  <a:pt x="15588522" y="9488900"/>
                </a:lnTo>
                <a:lnTo>
                  <a:pt x="0" y="9488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186" r="0" b="-318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6336196"/>
            <a:ext cx="1166399" cy="4220270"/>
            <a:chOff x="0" y="0"/>
            <a:chExt cx="236697" cy="8564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0800000">
            <a:off x="17121601" y="0"/>
            <a:ext cx="1166399" cy="4220270"/>
            <a:chOff x="0" y="0"/>
            <a:chExt cx="236697" cy="8564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6697" cy="856419"/>
            </a:xfrm>
            <a:custGeom>
              <a:avLst/>
              <a:gdLst/>
              <a:ahLst/>
              <a:cxnLst/>
              <a:rect r="r" b="b" t="t" l="l"/>
              <a:pathLst>
                <a:path h="856419" w="236697">
                  <a:moveTo>
                    <a:pt x="236697" y="856419"/>
                  </a:moveTo>
                  <a:lnTo>
                    <a:pt x="0" y="856419"/>
                  </a:lnTo>
                  <a:lnTo>
                    <a:pt x="0" y="0"/>
                  </a:lnTo>
                  <a:lnTo>
                    <a:pt x="236697" y="85641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390109"/>
              <a:ext cx="118349" cy="464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66399" y="914400"/>
            <a:ext cx="8949124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Equity Strategy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DAHAqgSFz9w</dc:identifier>
  <dcterms:modified xsi:type="dcterms:W3CDTF">2011-08-01T06:04:30Z</dcterms:modified>
  <cp:revision>1</cp:revision>
  <dc:title>LoCALMotion_UrbanPlanGT_Deck</dc:title>
</cp:coreProperties>
</file>