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9A"/>
    <a:srgbClr val="00A3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E472264-E2EC-4FE8-AD4F-437EE055F3D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2674833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72264-E2EC-4FE8-AD4F-437EE055F3D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3077742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72264-E2EC-4FE8-AD4F-437EE055F3D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3256714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72264-E2EC-4FE8-AD4F-437EE055F3D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163046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472264-E2EC-4FE8-AD4F-437EE055F3D2}" type="datetimeFigureOut">
              <a:rPr lang="en-US" smtClean="0"/>
              <a:t>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348635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E472264-E2EC-4FE8-AD4F-437EE055F3D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4166421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E472264-E2EC-4FE8-AD4F-437EE055F3D2}" type="datetimeFigureOut">
              <a:rPr lang="en-US" smtClean="0"/>
              <a:t>1/14/2021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2618802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E472264-E2EC-4FE8-AD4F-437EE055F3D2}" type="datetimeFigureOut">
              <a:rPr lang="en-US" smtClean="0"/>
              <a:t>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49923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72264-E2EC-4FE8-AD4F-437EE055F3D2}" type="datetimeFigureOut">
              <a:rPr lang="en-US" smtClean="0"/>
              <a:t>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3478310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472264-E2EC-4FE8-AD4F-437EE055F3D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562843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472264-E2EC-4FE8-AD4F-437EE055F3D2}" type="datetimeFigureOut">
              <a:rPr lang="en-US" smtClean="0"/>
              <a:t>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800548-1CB0-4BED-BB85-A9DD60CCF400}" type="slidenum">
              <a:rPr lang="en-US" smtClean="0"/>
              <a:t>‹#›</a:t>
            </a:fld>
            <a:endParaRPr lang="en-US"/>
          </a:p>
        </p:txBody>
      </p:sp>
    </p:spTree>
    <p:extLst>
      <p:ext uri="{BB962C8B-B14F-4D97-AF65-F5344CB8AC3E}">
        <p14:creationId xmlns:p14="http://schemas.microsoft.com/office/powerpoint/2010/main" val="260818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72264-E2EC-4FE8-AD4F-437EE055F3D2}" type="datetimeFigureOut">
              <a:rPr lang="en-US" smtClean="0"/>
              <a:t>1/14/2021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800548-1CB0-4BED-BB85-A9DD60CCF400}" type="slidenum">
              <a:rPr lang="en-US" smtClean="0"/>
              <a:t>‹#›</a:t>
            </a:fld>
            <a:endParaRPr lang="en-US"/>
          </a:p>
        </p:txBody>
      </p:sp>
    </p:spTree>
    <p:extLst>
      <p:ext uri="{BB962C8B-B14F-4D97-AF65-F5344CB8AC3E}">
        <p14:creationId xmlns:p14="http://schemas.microsoft.com/office/powerpoint/2010/main" val="1127009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zPCJcibMj9U"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46450" y="2420166"/>
            <a:ext cx="10636898" cy="4062651"/>
          </a:xfrm>
          <a:prstGeom prst="rect">
            <a:avLst/>
          </a:prstGeom>
        </p:spPr>
        <p:txBody>
          <a:bodyPr wrap="square">
            <a:spAutoFit/>
          </a:bodyPr>
          <a:lstStyle/>
          <a:p>
            <a:r>
              <a:rPr lang="en-US" sz="2400" b="1" i="0" dirty="0">
                <a:solidFill>
                  <a:srgbClr val="000000"/>
                </a:solidFill>
                <a:effectLst/>
                <a:latin typeface="Oswald"/>
              </a:rPr>
              <a:t>PROGRAM OVERVIEW</a:t>
            </a:r>
          </a:p>
          <a:p>
            <a:r>
              <a:rPr lang="en-US" b="0" i="0" dirty="0">
                <a:solidFill>
                  <a:srgbClr val="000000"/>
                </a:solidFill>
                <a:effectLst/>
                <a:latin typeface="Oswald"/>
              </a:rPr>
              <a:t>The ACE Mentor Program of America, Inc. (ACE) mentors high school </a:t>
            </a:r>
            <a:r>
              <a:rPr lang="en-US" b="0" i="0" u="none" strike="noStrike" dirty="0">
                <a:effectLst/>
                <a:latin typeface="Oswald"/>
              </a:rPr>
              <a:t>students</a:t>
            </a:r>
            <a:r>
              <a:rPr lang="en-US" b="0" i="0" dirty="0">
                <a:solidFill>
                  <a:srgbClr val="000000"/>
                </a:solidFill>
                <a:effectLst/>
                <a:latin typeface="Oswald"/>
              </a:rPr>
              <a:t> and inspires them to pursue careers in the </a:t>
            </a:r>
            <a:r>
              <a:rPr lang="en-US" dirty="0">
                <a:latin typeface="Oswald"/>
              </a:rPr>
              <a:t>integrated construction industry – architecture, engineering, construction management, planning and related skilled trades.</a:t>
            </a:r>
            <a:endParaRPr lang="en-US" b="0" i="0" dirty="0">
              <a:solidFill>
                <a:srgbClr val="000000"/>
              </a:solidFill>
              <a:effectLst/>
              <a:latin typeface="Oswald"/>
            </a:endParaRPr>
          </a:p>
          <a:p>
            <a:endParaRPr lang="en-US" b="0" i="0" dirty="0">
              <a:solidFill>
                <a:srgbClr val="00809A"/>
              </a:solidFill>
              <a:effectLst/>
              <a:latin typeface="Oswald"/>
            </a:endParaRPr>
          </a:p>
          <a:p>
            <a:r>
              <a:rPr lang="en-US" b="0" i="0" dirty="0">
                <a:solidFill>
                  <a:srgbClr val="00809A"/>
                </a:solidFill>
                <a:effectLst/>
                <a:latin typeface="Oswald"/>
              </a:rPr>
              <a:t>Our mission is to engage, excite and enlighten high school students to pursue careers in architecture, engineering, and construction through mentoring and to support their continued advancement in the industry.</a:t>
            </a:r>
          </a:p>
          <a:p>
            <a:endParaRPr lang="en-US" b="0" i="0" dirty="0">
              <a:solidFill>
                <a:srgbClr val="000000"/>
              </a:solidFill>
              <a:effectLst/>
              <a:latin typeface="Oswald"/>
            </a:endParaRPr>
          </a:p>
          <a:p>
            <a:r>
              <a:rPr lang="en-US" b="0" i="0" dirty="0">
                <a:solidFill>
                  <a:srgbClr val="000000"/>
                </a:solidFill>
                <a:effectLst/>
                <a:latin typeface="Oswald"/>
              </a:rPr>
              <a:t>More than 10,000 students from almost 1,500 high schools annually participate in ACE. ACE not only engages </a:t>
            </a:r>
            <a:r>
              <a:rPr lang="en-US" b="0" i="0" u="none" strike="noStrike" dirty="0">
                <a:solidFill>
                  <a:srgbClr val="000000"/>
                </a:solidFill>
                <a:effectLst/>
                <a:latin typeface="Oswald"/>
              </a:rPr>
              <a:t>sponsors</a:t>
            </a:r>
            <a:r>
              <a:rPr lang="en-US" b="0" i="0" dirty="0">
                <a:solidFill>
                  <a:srgbClr val="000000"/>
                </a:solidFill>
                <a:effectLst/>
                <a:latin typeface="Oswald"/>
              </a:rPr>
              <a:t> and volunteer </a:t>
            </a:r>
            <a:r>
              <a:rPr lang="en-US" b="0" i="0" u="none" strike="noStrike" dirty="0">
                <a:solidFill>
                  <a:srgbClr val="000000"/>
                </a:solidFill>
                <a:effectLst/>
                <a:latin typeface="Oswald"/>
              </a:rPr>
              <a:t>mentors</a:t>
            </a:r>
            <a:r>
              <a:rPr lang="en-US" b="0" i="0" dirty="0">
                <a:solidFill>
                  <a:srgbClr val="000000"/>
                </a:solidFill>
                <a:effectLst/>
                <a:latin typeface="Oswald"/>
              </a:rPr>
              <a:t> to expose students to real-world opportunities, it financially supports students’ continued success through scholarships and grants. </a:t>
            </a:r>
          </a:p>
          <a:p>
            <a:br>
              <a:rPr lang="en-US" dirty="0">
                <a:effectLst/>
              </a:rPr>
            </a:br>
            <a:endParaRPr lang="en-US" dirty="0"/>
          </a:p>
        </p:txBody>
      </p:sp>
      <p:pic>
        <p:nvPicPr>
          <p:cNvPr id="1027" name="Picture 3">
            <a:extLst>
              <a:ext uri="{FF2B5EF4-FFF2-40B4-BE49-F238E27FC236}">
                <a16:creationId xmlns:a16="http://schemas.microsoft.com/office/drawing/2014/main" id="{259E03D5-E42A-4570-A988-85AF87882C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667500" cy="199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2343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98980" y="1995026"/>
            <a:ext cx="7884367" cy="4062651"/>
          </a:xfrm>
          <a:prstGeom prst="rect">
            <a:avLst/>
          </a:prstGeom>
        </p:spPr>
        <p:txBody>
          <a:bodyPr wrap="square">
            <a:spAutoFit/>
          </a:bodyPr>
          <a:lstStyle/>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ACE currently operates in 77 affiliates covering 36 states, the District of Columbia, Puerto Rico and in more than 200 cities.</a:t>
            </a:r>
            <a:endParaRPr lang="en-US" b="0" i="0" dirty="0">
              <a:solidFill>
                <a:srgbClr val="FFCC33"/>
              </a:solidFill>
              <a:effectLst/>
              <a:latin typeface="Oswald"/>
            </a:endParaRP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Over 10,000 students and about 4,100 mentors each year.</a:t>
            </a: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ACE has awarded more than $22 million in scholarships to students.</a:t>
            </a: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ACE Mentor firms have annually contributed more than $17.5 million worth of pro bono time.</a:t>
            </a: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More than 90% of ACE graduates enroll in higher education and two-thirds enter majors linked to the design and construction industry.</a:t>
            </a: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Students come from over almost 1,500 high schools, and two-thirds come from underserved or minority communities.</a:t>
            </a:r>
          </a:p>
          <a:p>
            <a:pPr marL="285750" indent="-285750">
              <a:spcAft>
                <a:spcPts val="1200"/>
              </a:spcAft>
              <a:buClr>
                <a:srgbClr val="00A3C3"/>
              </a:buClr>
              <a:buFont typeface="Wingdings" panose="05000000000000000000" pitchFamily="2" charset="2"/>
              <a:buChar char="§"/>
            </a:pPr>
            <a:r>
              <a:rPr lang="en-US" b="0" i="0" dirty="0">
                <a:solidFill>
                  <a:srgbClr val="000000"/>
                </a:solidFill>
                <a:effectLst/>
                <a:latin typeface="Oswald"/>
              </a:rPr>
              <a:t>Almost 70% of students are minorities, and one-third are young women. </a:t>
            </a:r>
          </a:p>
        </p:txBody>
      </p:sp>
      <p:sp>
        <p:nvSpPr>
          <p:cNvPr id="5" name="Rectangle 4"/>
          <p:cNvSpPr/>
          <p:nvPr/>
        </p:nvSpPr>
        <p:spPr>
          <a:xfrm>
            <a:off x="1723118" y="982325"/>
            <a:ext cx="5237459" cy="646331"/>
          </a:xfrm>
          <a:prstGeom prst="rect">
            <a:avLst/>
          </a:prstGeom>
        </p:spPr>
        <p:txBody>
          <a:bodyPr wrap="none">
            <a:spAutoFit/>
          </a:bodyPr>
          <a:lstStyle/>
          <a:p>
            <a:r>
              <a:rPr lang="en-US" sz="3600" b="1" i="0" dirty="0">
                <a:solidFill>
                  <a:srgbClr val="00A3C3"/>
                </a:solidFill>
                <a:effectLst/>
                <a:latin typeface="Oswald"/>
                <a:cs typeface="Nirmala UI Semilight" panose="020B0402040204020203" pitchFamily="34" charset="0"/>
              </a:rPr>
              <a:t>STATISTICAL PROFILE</a:t>
            </a:r>
          </a:p>
        </p:txBody>
      </p:sp>
      <p:pic>
        <p:nvPicPr>
          <p:cNvPr id="2050" name="Picture 2" descr="https://acementortools.org/wp-content/uploads/2019/01/201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920" y="2218677"/>
            <a:ext cx="2680931" cy="178728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s://acementortools.org/wp-content/uploads/2020/11/TEXT_1a.png"/>
          <p:cNvPicPr preferRelativeResize="0">
            <a:picLocks noChangeArrowheads="1"/>
          </p:cNvPicPr>
          <p:nvPr/>
        </p:nvPicPr>
        <p:blipFill rotWithShape="1">
          <a:blip r:embed="rId3">
            <a:extLst>
              <a:ext uri="{28A0092B-C50C-407E-A947-70E740481C1C}">
                <a14:useLocalDpi xmlns:a14="http://schemas.microsoft.com/office/drawing/2010/main" val="0"/>
              </a:ext>
            </a:extLst>
          </a:blip>
          <a:srcRect r="69844" b="17128"/>
          <a:stretch/>
        </p:blipFill>
        <p:spPr bwMode="auto">
          <a:xfrm>
            <a:off x="503920" y="569170"/>
            <a:ext cx="1115009" cy="97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0767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b="49932"/>
          <a:stretch/>
        </p:blipFill>
        <p:spPr>
          <a:xfrm>
            <a:off x="1670181" y="468431"/>
            <a:ext cx="8444204" cy="5471330"/>
          </a:xfrm>
          <a:prstGeom prst="rect">
            <a:avLst/>
          </a:prstGeom>
        </p:spPr>
      </p:pic>
    </p:spTree>
    <p:extLst>
      <p:ext uri="{BB962C8B-B14F-4D97-AF65-F5344CB8AC3E}">
        <p14:creationId xmlns:p14="http://schemas.microsoft.com/office/powerpoint/2010/main" val="401302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t="49524"/>
          <a:stretch/>
        </p:blipFill>
        <p:spPr>
          <a:xfrm>
            <a:off x="1682834" y="737118"/>
            <a:ext cx="8478204" cy="5538143"/>
          </a:xfrm>
          <a:prstGeom prst="rect">
            <a:avLst/>
          </a:prstGeom>
        </p:spPr>
      </p:pic>
    </p:spTree>
    <p:extLst>
      <p:ext uri="{BB962C8B-B14F-4D97-AF65-F5344CB8AC3E}">
        <p14:creationId xmlns:p14="http://schemas.microsoft.com/office/powerpoint/2010/main" val="1199227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25419" y="1113114"/>
            <a:ext cx="6523656" cy="487957"/>
          </a:xfrm>
        </p:spPr>
        <p:txBody>
          <a:bodyPr>
            <a:noAutofit/>
          </a:bodyPr>
          <a:lstStyle/>
          <a:p>
            <a:pPr marL="0" indent="0">
              <a:spcBef>
                <a:spcPts val="0"/>
              </a:spcBef>
              <a:buNone/>
            </a:pPr>
            <a:r>
              <a:rPr lang="en-US" sz="3600" b="1" dirty="0">
                <a:solidFill>
                  <a:srgbClr val="00A3C3"/>
                </a:solidFill>
                <a:latin typeface="Oswald"/>
              </a:rPr>
              <a:t>WHO ARE OUR MENTORS?</a:t>
            </a:r>
          </a:p>
        </p:txBody>
      </p:sp>
      <p:sp>
        <p:nvSpPr>
          <p:cNvPr id="4" name="TextBox 3"/>
          <p:cNvSpPr txBox="1"/>
          <p:nvPr/>
        </p:nvSpPr>
        <p:spPr>
          <a:xfrm>
            <a:off x="2225419" y="1996752"/>
            <a:ext cx="3564294" cy="3831818"/>
          </a:xfrm>
          <a:prstGeom prst="rect">
            <a:avLst/>
          </a:prstGeom>
          <a:noFill/>
        </p:spPr>
        <p:txBody>
          <a:bodyPr wrap="square" rtlCol="0">
            <a:spAutoFit/>
          </a:bodyPr>
          <a:lstStyle/>
          <a:p>
            <a:pPr marL="285750" indent="-285750">
              <a:spcAft>
                <a:spcPts val="600"/>
              </a:spcAft>
              <a:buClr>
                <a:srgbClr val="00809A"/>
              </a:buClr>
              <a:buFont typeface="Wingdings" panose="05000000000000000000" pitchFamily="2" charset="2"/>
              <a:buChar char="§"/>
            </a:pPr>
            <a:r>
              <a:rPr lang="en-US" dirty="0">
                <a:latin typeface="Oswald"/>
              </a:rPr>
              <a:t>Architects</a:t>
            </a:r>
          </a:p>
          <a:p>
            <a:pPr marL="285750" indent="-285750">
              <a:spcAft>
                <a:spcPts val="600"/>
              </a:spcAft>
              <a:buClr>
                <a:srgbClr val="00809A"/>
              </a:buClr>
              <a:buFont typeface="Wingdings" panose="05000000000000000000" pitchFamily="2" charset="2"/>
              <a:buChar char="§"/>
            </a:pPr>
            <a:r>
              <a:rPr lang="en-US" dirty="0">
                <a:latin typeface="Oswald"/>
              </a:rPr>
              <a:t>Engineers</a:t>
            </a:r>
          </a:p>
          <a:p>
            <a:pPr marL="285750" indent="-285750">
              <a:spcAft>
                <a:spcPts val="600"/>
              </a:spcAft>
              <a:buClr>
                <a:srgbClr val="00809A"/>
              </a:buClr>
              <a:buFont typeface="Wingdings" panose="05000000000000000000" pitchFamily="2" charset="2"/>
              <a:buChar char="§"/>
            </a:pPr>
            <a:r>
              <a:rPr lang="en-US" dirty="0">
                <a:latin typeface="Oswald"/>
              </a:rPr>
              <a:t>Landscape Architects</a:t>
            </a:r>
          </a:p>
          <a:p>
            <a:pPr marL="285750" indent="-285750">
              <a:spcAft>
                <a:spcPts val="600"/>
              </a:spcAft>
              <a:buClr>
                <a:srgbClr val="00809A"/>
              </a:buClr>
              <a:buFont typeface="Wingdings" panose="05000000000000000000" pitchFamily="2" charset="2"/>
              <a:buChar char="§"/>
            </a:pPr>
            <a:r>
              <a:rPr lang="en-US" dirty="0">
                <a:latin typeface="Oswald"/>
              </a:rPr>
              <a:t>Designers</a:t>
            </a:r>
          </a:p>
          <a:p>
            <a:pPr marL="285750" indent="-285750">
              <a:spcAft>
                <a:spcPts val="600"/>
              </a:spcAft>
              <a:buClr>
                <a:srgbClr val="00809A"/>
              </a:buClr>
              <a:buFont typeface="Wingdings" panose="05000000000000000000" pitchFamily="2" charset="2"/>
              <a:buChar char="§"/>
            </a:pPr>
            <a:r>
              <a:rPr lang="en-US" dirty="0">
                <a:latin typeface="Oswald"/>
              </a:rPr>
              <a:t>Urban Designers</a:t>
            </a:r>
          </a:p>
          <a:p>
            <a:pPr marL="285750" indent="-285750">
              <a:spcAft>
                <a:spcPts val="600"/>
              </a:spcAft>
              <a:buClr>
                <a:srgbClr val="00809A"/>
              </a:buClr>
              <a:buFont typeface="Wingdings" panose="05000000000000000000" pitchFamily="2" charset="2"/>
              <a:buChar char="§"/>
            </a:pPr>
            <a:r>
              <a:rPr lang="en-US" dirty="0">
                <a:latin typeface="Oswald"/>
              </a:rPr>
              <a:t>Urban and Regional Planners</a:t>
            </a:r>
          </a:p>
          <a:p>
            <a:pPr marL="285750" indent="-285750">
              <a:spcAft>
                <a:spcPts val="600"/>
              </a:spcAft>
              <a:buClr>
                <a:srgbClr val="00809A"/>
              </a:buClr>
              <a:buFont typeface="Wingdings" panose="05000000000000000000" pitchFamily="2" charset="2"/>
              <a:buChar char="§"/>
            </a:pPr>
            <a:r>
              <a:rPr lang="en-US" dirty="0">
                <a:latin typeface="Oswald"/>
              </a:rPr>
              <a:t>Construction Management </a:t>
            </a:r>
          </a:p>
          <a:p>
            <a:pPr marL="285750" indent="-285750">
              <a:spcAft>
                <a:spcPts val="600"/>
              </a:spcAft>
              <a:buClr>
                <a:srgbClr val="00809A"/>
              </a:buClr>
              <a:buFont typeface="Wingdings" panose="05000000000000000000" pitchFamily="2" charset="2"/>
              <a:buChar char="§"/>
            </a:pPr>
            <a:r>
              <a:rPr lang="en-US" dirty="0">
                <a:latin typeface="Oswald"/>
              </a:rPr>
              <a:t>Project Management</a:t>
            </a:r>
          </a:p>
          <a:p>
            <a:pPr marL="285750" indent="-285750">
              <a:spcAft>
                <a:spcPts val="600"/>
              </a:spcAft>
              <a:buClr>
                <a:srgbClr val="00809A"/>
              </a:buClr>
              <a:buFont typeface="Wingdings" panose="05000000000000000000" pitchFamily="2" charset="2"/>
              <a:buChar char="§"/>
            </a:pPr>
            <a:r>
              <a:rPr lang="en-US" dirty="0">
                <a:latin typeface="Oswald"/>
              </a:rPr>
              <a:t>Business and Finance Professionals</a:t>
            </a:r>
          </a:p>
          <a:p>
            <a:endParaRPr lang="en-US" dirty="0"/>
          </a:p>
        </p:txBody>
      </p:sp>
      <p:sp>
        <p:nvSpPr>
          <p:cNvPr id="5" name="TextBox 4"/>
          <p:cNvSpPr txBox="1"/>
          <p:nvPr/>
        </p:nvSpPr>
        <p:spPr>
          <a:xfrm>
            <a:off x="5855028" y="2024745"/>
            <a:ext cx="3872204" cy="3400931"/>
          </a:xfrm>
          <a:prstGeom prst="rect">
            <a:avLst/>
          </a:prstGeom>
          <a:noFill/>
        </p:spPr>
        <p:txBody>
          <a:bodyPr wrap="square" rtlCol="0">
            <a:spAutoFit/>
          </a:bodyPr>
          <a:lstStyle/>
          <a:p>
            <a:pPr marL="285750" indent="-285750">
              <a:spcAft>
                <a:spcPts val="600"/>
              </a:spcAft>
              <a:buClr>
                <a:srgbClr val="00809A"/>
              </a:buClr>
              <a:buFont typeface="Wingdings" panose="05000000000000000000" pitchFamily="2" charset="2"/>
              <a:buChar char="§"/>
            </a:pPr>
            <a:r>
              <a:rPr lang="en-US" dirty="0">
                <a:latin typeface="Oswald"/>
              </a:rPr>
              <a:t>Marketing/Graphic Designers</a:t>
            </a:r>
          </a:p>
          <a:p>
            <a:pPr marL="285750" indent="-285750">
              <a:spcAft>
                <a:spcPts val="600"/>
              </a:spcAft>
              <a:buClr>
                <a:srgbClr val="00809A"/>
              </a:buClr>
              <a:buFont typeface="Wingdings" panose="05000000000000000000" pitchFamily="2" charset="2"/>
              <a:buChar char="§"/>
            </a:pPr>
            <a:r>
              <a:rPr lang="en-US" dirty="0">
                <a:latin typeface="Oswald"/>
              </a:rPr>
              <a:t>Real-estate Developers</a:t>
            </a:r>
          </a:p>
          <a:p>
            <a:pPr marL="285750" indent="-285750">
              <a:spcAft>
                <a:spcPts val="600"/>
              </a:spcAft>
              <a:buClr>
                <a:srgbClr val="00809A"/>
              </a:buClr>
              <a:buFont typeface="Wingdings" panose="05000000000000000000" pitchFamily="2" charset="2"/>
              <a:buChar char="§"/>
            </a:pPr>
            <a:r>
              <a:rPr lang="en-US" dirty="0">
                <a:latin typeface="Oswald"/>
              </a:rPr>
              <a:t>Construction Trades</a:t>
            </a:r>
          </a:p>
          <a:p>
            <a:pPr marL="285750" indent="-285750">
              <a:spcAft>
                <a:spcPts val="600"/>
              </a:spcAft>
              <a:buClr>
                <a:srgbClr val="00809A"/>
              </a:buClr>
              <a:buFont typeface="Wingdings" panose="05000000000000000000" pitchFamily="2" charset="2"/>
              <a:buChar char="§"/>
            </a:pPr>
            <a:r>
              <a:rPr lang="en-US" dirty="0">
                <a:latin typeface="Oswald"/>
              </a:rPr>
              <a:t>Teachers/Professors</a:t>
            </a:r>
          </a:p>
          <a:p>
            <a:pPr marL="285750" indent="-285750">
              <a:spcAft>
                <a:spcPts val="600"/>
              </a:spcAft>
              <a:buClr>
                <a:srgbClr val="00809A"/>
              </a:buClr>
              <a:buFont typeface="Wingdings" panose="05000000000000000000" pitchFamily="2" charset="2"/>
              <a:buChar char="§"/>
            </a:pPr>
            <a:r>
              <a:rPr lang="en-US" dirty="0">
                <a:latin typeface="Oswald"/>
              </a:rPr>
              <a:t>Environmental Professionals</a:t>
            </a:r>
          </a:p>
          <a:p>
            <a:pPr marL="285750" indent="-285750">
              <a:spcAft>
                <a:spcPts val="600"/>
              </a:spcAft>
              <a:buClr>
                <a:srgbClr val="00809A"/>
              </a:buClr>
              <a:buFont typeface="Wingdings" panose="05000000000000000000" pitchFamily="2" charset="2"/>
              <a:buChar char="§"/>
            </a:pPr>
            <a:r>
              <a:rPr lang="en-US" dirty="0">
                <a:latin typeface="Oswald"/>
              </a:rPr>
              <a:t>Social Responsibility Professionals</a:t>
            </a:r>
          </a:p>
          <a:p>
            <a:pPr marL="285750" indent="-285750">
              <a:spcAft>
                <a:spcPts val="600"/>
              </a:spcAft>
              <a:buClr>
                <a:srgbClr val="00809A"/>
              </a:buClr>
              <a:buFont typeface="Wingdings" panose="05000000000000000000" pitchFamily="2" charset="2"/>
              <a:buChar char="§"/>
            </a:pPr>
            <a:r>
              <a:rPr lang="en-US" dirty="0">
                <a:latin typeface="Oswald"/>
              </a:rPr>
              <a:t>Transportation Management Professionals</a:t>
            </a:r>
          </a:p>
          <a:p>
            <a:pPr>
              <a:spcAft>
                <a:spcPts val="600"/>
              </a:spcAft>
            </a:pPr>
            <a:endParaRPr lang="en-US" dirty="0">
              <a:latin typeface="Oswald"/>
            </a:endParaRPr>
          </a:p>
        </p:txBody>
      </p:sp>
      <p:pic>
        <p:nvPicPr>
          <p:cNvPr id="6" name="Picture 5" descr="https://acementortools.org/wp-content/uploads/2020/11/TEXT_1a.png"/>
          <p:cNvPicPr preferRelativeResize="0">
            <a:picLocks noChangeArrowheads="1"/>
          </p:cNvPicPr>
          <p:nvPr/>
        </p:nvPicPr>
        <p:blipFill rotWithShape="1">
          <a:blip r:embed="rId2">
            <a:extLst>
              <a:ext uri="{28A0092B-C50C-407E-A947-70E740481C1C}">
                <a14:useLocalDpi xmlns:a14="http://schemas.microsoft.com/office/drawing/2010/main" val="0"/>
              </a:ext>
            </a:extLst>
          </a:blip>
          <a:srcRect r="69844" b="17128"/>
          <a:stretch/>
        </p:blipFill>
        <p:spPr bwMode="auto">
          <a:xfrm>
            <a:off x="905137" y="625157"/>
            <a:ext cx="1115009" cy="97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6445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https://acementortools.org/wp-content/uploads/2020/11/TEXT_1a.png"/>
          <p:cNvPicPr preferRelativeResize="0">
            <a:picLocks noChangeArrowheads="1"/>
          </p:cNvPicPr>
          <p:nvPr/>
        </p:nvPicPr>
        <p:blipFill rotWithShape="1">
          <a:blip r:embed="rId3">
            <a:extLst>
              <a:ext uri="{28A0092B-C50C-407E-A947-70E740481C1C}">
                <a14:useLocalDpi xmlns:a14="http://schemas.microsoft.com/office/drawing/2010/main" val="0"/>
              </a:ext>
            </a:extLst>
          </a:blip>
          <a:srcRect r="69844" b="17128"/>
          <a:stretch/>
        </p:blipFill>
        <p:spPr bwMode="auto">
          <a:xfrm>
            <a:off x="709194" y="559844"/>
            <a:ext cx="1115009" cy="975914"/>
          </a:xfrm>
          <a:prstGeom prst="rect">
            <a:avLst/>
          </a:prstGeom>
          <a:noFill/>
          <a:extLst>
            <a:ext uri="{909E8E84-426E-40DD-AFC4-6F175D3DCCD1}">
              <a14:hiddenFill xmlns:a14="http://schemas.microsoft.com/office/drawing/2010/main">
                <a:solidFill>
                  <a:srgbClr val="FFFFFF"/>
                </a:solidFill>
              </a14:hiddenFill>
            </a:ext>
          </a:extLst>
        </p:spPr>
      </p:pic>
      <p:pic>
        <p:nvPicPr>
          <p:cNvPr id="10" name="zPCJcibMj9U"/>
          <p:cNvPicPr>
            <a:picLocks noRot="1" noChangeAspect="1"/>
          </p:cNvPicPr>
          <p:nvPr>
            <a:videoFile r:link="rId1"/>
          </p:nvPr>
        </p:nvPicPr>
        <p:blipFill>
          <a:blip r:embed="rId4">
            <a:lum bright="3000"/>
          </a:blip>
          <a:stretch>
            <a:fillRect/>
          </a:stretch>
        </p:blipFill>
        <p:spPr>
          <a:xfrm>
            <a:off x="1824203" y="1464323"/>
            <a:ext cx="8776996" cy="4937060"/>
          </a:xfrm>
          <a:prstGeom prst="rect">
            <a:avLst/>
          </a:prstGeom>
        </p:spPr>
      </p:pic>
    </p:spTree>
    <p:extLst>
      <p:ext uri="{BB962C8B-B14F-4D97-AF65-F5344CB8AC3E}">
        <p14:creationId xmlns:p14="http://schemas.microsoft.com/office/powerpoint/2010/main" val="4263112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9675" y="5847840"/>
            <a:ext cx="6027575" cy="369332"/>
          </a:xfrm>
          <a:prstGeom prst="rect">
            <a:avLst/>
          </a:prstGeom>
          <a:noFill/>
        </p:spPr>
        <p:txBody>
          <a:bodyPr wrap="square" rtlCol="0">
            <a:spAutoFit/>
          </a:bodyPr>
          <a:lstStyle/>
          <a:p>
            <a:r>
              <a:rPr lang="en-US" dirty="0"/>
              <a:t>Contact us or for more information: </a:t>
            </a:r>
            <a:r>
              <a:rPr lang="en-US" dirty="0">
                <a:solidFill>
                  <a:srgbClr val="00809A"/>
                </a:solidFill>
              </a:rPr>
              <a:t>acementor.org/</a:t>
            </a:r>
            <a:r>
              <a:rPr lang="en-US" dirty="0" err="1">
                <a:solidFill>
                  <a:srgbClr val="00809A"/>
                </a:solidFill>
              </a:rPr>
              <a:t>colorado</a:t>
            </a:r>
            <a:r>
              <a:rPr lang="en-US" dirty="0"/>
              <a:t>  </a:t>
            </a:r>
          </a:p>
        </p:txBody>
      </p:sp>
      <p:sp>
        <p:nvSpPr>
          <p:cNvPr id="9" name="Rectangle 13"/>
          <p:cNvSpPr>
            <a:spLocks noChangeArrowheads="1"/>
          </p:cNvSpPr>
          <p:nvPr/>
        </p:nvSpPr>
        <p:spPr bwMode="auto">
          <a:xfrm>
            <a:off x="1231643" y="1666078"/>
            <a:ext cx="9461238" cy="3566160"/>
          </a:xfrm>
          <a:custGeom>
            <a:avLst/>
            <a:gdLst>
              <a:gd name="connsiteX0" fmla="*/ 0 w 9442578"/>
              <a:gd name="connsiteY0" fmla="*/ 0 h 4158801"/>
              <a:gd name="connsiteX1" fmla="*/ 9442578 w 9442578"/>
              <a:gd name="connsiteY1" fmla="*/ 0 h 4158801"/>
              <a:gd name="connsiteX2" fmla="*/ 9442578 w 9442578"/>
              <a:gd name="connsiteY2" fmla="*/ 4158801 h 4158801"/>
              <a:gd name="connsiteX3" fmla="*/ 0 w 9442578"/>
              <a:gd name="connsiteY3" fmla="*/ 4158801 h 4158801"/>
              <a:gd name="connsiteX4" fmla="*/ 0 w 9442578"/>
              <a:gd name="connsiteY4" fmla="*/ 0 h 4158801"/>
              <a:gd name="connsiteX0" fmla="*/ 0 w 9451908"/>
              <a:gd name="connsiteY0" fmla="*/ 0 h 4158801"/>
              <a:gd name="connsiteX1" fmla="*/ 9451908 w 9451908"/>
              <a:gd name="connsiteY1" fmla="*/ 681135 h 4158801"/>
              <a:gd name="connsiteX2" fmla="*/ 9442578 w 9451908"/>
              <a:gd name="connsiteY2" fmla="*/ 4158801 h 4158801"/>
              <a:gd name="connsiteX3" fmla="*/ 0 w 9451908"/>
              <a:gd name="connsiteY3" fmla="*/ 4158801 h 4158801"/>
              <a:gd name="connsiteX4" fmla="*/ 0 w 9451908"/>
              <a:gd name="connsiteY4" fmla="*/ 0 h 4158801"/>
              <a:gd name="connsiteX0" fmla="*/ 0 w 9461238"/>
              <a:gd name="connsiteY0" fmla="*/ 0 h 3505659"/>
              <a:gd name="connsiteX1" fmla="*/ 9461238 w 9461238"/>
              <a:gd name="connsiteY1" fmla="*/ 27993 h 3505659"/>
              <a:gd name="connsiteX2" fmla="*/ 9451908 w 9461238"/>
              <a:gd name="connsiteY2" fmla="*/ 3505659 h 3505659"/>
              <a:gd name="connsiteX3" fmla="*/ 9330 w 9461238"/>
              <a:gd name="connsiteY3" fmla="*/ 3505659 h 3505659"/>
              <a:gd name="connsiteX4" fmla="*/ 0 w 9461238"/>
              <a:gd name="connsiteY4" fmla="*/ 0 h 3505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461238" h="3505659">
                <a:moveTo>
                  <a:pt x="0" y="0"/>
                </a:moveTo>
                <a:lnTo>
                  <a:pt x="9461238" y="27993"/>
                </a:lnTo>
                <a:lnTo>
                  <a:pt x="9451908" y="3505659"/>
                </a:lnTo>
                <a:lnTo>
                  <a:pt x="9330" y="3505659"/>
                </a:lnTo>
                <a:lnTo>
                  <a:pt x="0" y="0"/>
                </a:lnTo>
                <a:close/>
              </a:path>
            </a:pathLst>
          </a:cu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9522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rgbClr val="730347"/>
                </a:solidFill>
                <a:effectLst/>
                <a:latin typeface="Oswald"/>
                <a:cs typeface="Arial" panose="020B0604020202020204" pitchFamily="34" charset="0"/>
              </a:rPr>
              <a:t>Mentors make all the difference.</a:t>
            </a:r>
            <a:r>
              <a:rPr kumimoji="0" lang="en-US" altLang="en-US" sz="1600" b="0" i="0" u="none" strike="noStrike" cap="none" normalizeH="0" baseline="0" dirty="0">
                <a:ln>
                  <a:noFill/>
                </a:ln>
                <a:solidFill>
                  <a:schemeClr val="tx1"/>
                </a:solidFill>
                <a:effectLst/>
                <a:latin typeface="Oswald"/>
              </a:rPr>
              <a:t> </a:t>
            </a:r>
            <a:r>
              <a:rPr kumimoji="0" lang="en-US" altLang="en-US" sz="6000" b="0" i="0" u="none" strike="noStrike" cap="none" normalizeH="0" baseline="0" dirty="0">
                <a:ln>
                  <a:noFill/>
                </a:ln>
                <a:solidFill>
                  <a:schemeClr val="tx1"/>
                </a:solidFill>
                <a:effectLst/>
                <a:latin typeface="Oswald"/>
              </a:rPr>
              <a:t> </a:t>
            </a:r>
            <a:r>
              <a:rPr kumimoji="0" lang="en-US" altLang="en-US" sz="1800" b="0" i="0" u="none" strike="noStrike" cap="none" normalizeH="0" baseline="0" dirty="0">
                <a:ln>
                  <a:noFill/>
                </a:ln>
                <a:solidFill>
                  <a:schemeClr val="tx1"/>
                </a:solidFill>
                <a:effectLst/>
                <a:latin typeface="Oswald"/>
              </a:rPr>
              <a:t>            </a:t>
            </a:r>
            <a:r>
              <a:rPr kumimoji="0" lang="en-US" altLang="en-US" sz="6000" b="0" i="0" u="none" strike="noStrike" cap="none" normalizeH="0" baseline="0" dirty="0">
                <a:ln>
                  <a:noFill/>
                </a:ln>
                <a:solidFill>
                  <a:schemeClr val="tx1"/>
                </a:solidFill>
                <a:effectLst/>
                <a:latin typeface="Oswald"/>
              </a:rPr>
              <a:t> </a:t>
            </a:r>
            <a:r>
              <a:rPr kumimoji="0" lang="en-US" altLang="en-US" sz="1800" b="0" i="0" u="none" strike="noStrike" cap="none" normalizeH="0" baseline="0" dirty="0">
                <a:ln>
                  <a:noFill/>
                </a:ln>
                <a:solidFill>
                  <a:schemeClr val="tx1"/>
                </a:solidFill>
                <a:effectLst/>
                <a:latin typeface="Oswald"/>
              </a:rPr>
              <a:t>            </a:t>
            </a:r>
            <a:r>
              <a:rPr kumimoji="0" lang="en-US" altLang="en-US" sz="6000" b="0" i="0" u="none" strike="noStrike" cap="none" normalizeH="0" baseline="0" dirty="0">
                <a:ln>
                  <a:noFill/>
                </a:ln>
                <a:solidFill>
                  <a:schemeClr val="tx1"/>
                </a:solidFill>
                <a:effectLst/>
                <a:latin typeface="Oswald"/>
              </a:rPr>
              <a:t> </a:t>
            </a:r>
            <a:r>
              <a:rPr kumimoji="0" lang="en-US" altLang="en-US" sz="1800" b="0" i="0" u="none" strike="noStrike" cap="none" normalizeH="0" baseline="0" dirty="0">
                <a:ln>
                  <a:noFill/>
                </a:ln>
                <a:solidFill>
                  <a:schemeClr val="tx1"/>
                </a:solidFill>
                <a:effectLst/>
                <a:latin typeface="Oswald"/>
              </a:rPr>
              <a:t>            </a:t>
            </a:r>
            <a:r>
              <a:rPr kumimoji="0" lang="en-US" altLang="en-US" sz="6000" b="0" i="0" u="none" strike="noStrike" cap="none" normalizeH="0" baseline="0" dirty="0">
                <a:ln>
                  <a:noFill/>
                </a:ln>
                <a:solidFill>
                  <a:schemeClr val="tx1"/>
                </a:solidFill>
                <a:effectLst/>
                <a:latin typeface="Oswald"/>
              </a:rPr>
              <a:t> </a:t>
            </a:r>
            <a:r>
              <a:rPr kumimoji="0" lang="en-US" altLang="en-US" sz="1800" b="0" i="0" u="none" strike="noStrike" cap="none" normalizeH="0" baseline="0" dirty="0">
                <a:ln>
                  <a:noFill/>
                </a:ln>
                <a:solidFill>
                  <a:schemeClr val="tx1"/>
                </a:solidFill>
                <a:effectLst/>
                <a:latin typeface="Oswald"/>
              </a:rPr>
              <a:t>            </a:t>
            </a:r>
            <a:r>
              <a:rPr kumimoji="0" lang="en-US" altLang="en-US" sz="6000" b="0" i="0" u="none" strike="noStrike" cap="none" normalizeH="0" baseline="0" dirty="0">
                <a:ln>
                  <a:noFill/>
                </a:ln>
                <a:solidFill>
                  <a:schemeClr val="tx1"/>
                </a:solidFill>
                <a:effectLst/>
                <a:latin typeface="Oswald"/>
              </a:rPr>
              <a:t> </a:t>
            </a:r>
            <a:r>
              <a:rPr kumimoji="0" lang="en-US" altLang="en-US" sz="1800" b="0" i="0" u="none" strike="noStrike" cap="none" normalizeH="0" baseline="0" dirty="0">
                <a:ln>
                  <a:noFill/>
                </a:ln>
                <a:solidFill>
                  <a:schemeClr val="tx1"/>
                </a:solidFill>
                <a:effectLst/>
                <a:latin typeface="Oswald"/>
              </a:rPr>
              <a:t>           </a:t>
            </a:r>
            <a:endParaRPr kumimoji="0" lang="en-US" altLang="en-US" sz="800" b="0" i="0" u="none" strike="noStrike" cap="none" normalizeH="0" baseline="0" dirty="0">
              <a:ln>
                <a:noFill/>
              </a:ln>
              <a:solidFill>
                <a:schemeClr val="tx1"/>
              </a:solidFill>
              <a:effectLst/>
              <a:latin typeface="Oswald"/>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Oswald"/>
                <a:cs typeface="Arial" panose="020B0604020202020204" pitchFamily="34" charset="0"/>
              </a:rPr>
              <a:t>There is no substitute for experience — the ACE Mentor Program is driven by the committed and enthusiastic participation of volunteer mentors who are practicing professionals in their respective fields. ACE offers high school students the best opportunities because ACE offers the best industry mentors.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rPr>
              <a:t>Who are ACE mentors?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Oswald"/>
                <a:cs typeface="Arial" panose="020B0604020202020204" pitchFamily="34" charset="0"/>
              </a:rPr>
              <a:t>In our experience, ACE mentors tend to be members of a local community in which an ACE affiliate is located. Clearly passionate about what they do, they often make significant contributions to their communities as role models, trusted friends and career advisors.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rPr>
              <a:t>What makes a great ACE mentor?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Oswald"/>
                <a:cs typeface="Arial" panose="020B0604020202020204" pitchFamily="34" charset="0"/>
              </a:rPr>
              <a:t>The right mix of knowledge, passion and rapport makes a great ACE mentor. Someone who connects with the students in a way that demonstrates a sincere desire to help, and a commitment to make a difference. ACE mentors are team players willing to dedicate up to 30 hours of their time during the school year.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730347"/>
                </a:solidFill>
                <a:effectLst/>
                <a:latin typeface="Arial" panose="020B0604020202020204" pitchFamily="34" charset="0"/>
                <a:cs typeface="Arial" panose="020B0604020202020204" pitchFamily="34" charset="0"/>
              </a:rPr>
              <a:t>How ACE mentors gain from the experience.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a:ln>
                  <a:noFill/>
                </a:ln>
                <a:solidFill>
                  <a:srgbClr val="000000"/>
                </a:solidFill>
                <a:effectLst/>
                <a:latin typeface="Oswald"/>
                <a:cs typeface="Arial" panose="020B0604020202020204" pitchFamily="34" charset="0"/>
              </a:rPr>
              <a:t>We hear again and again that ACE mentors experience a profound sense of altruistic "giving back" when involved with ACE and its young participants — the gratification that comes with sharing knowledge and wisdom with eager students. In addition, mentoring presents a variety of networking opportunities, as well as chances to sharpen individual presentation and other professional skills.</a:t>
            </a:r>
            <a:endParaRPr kumimoji="0" lang="en-US" altLang="en-US" sz="1300" b="0" i="0" u="none" strike="noStrike" cap="none" normalizeH="0" baseline="0" dirty="0">
              <a:ln>
                <a:noFill/>
              </a:ln>
              <a:solidFill>
                <a:schemeClr val="tx1"/>
              </a:solidFill>
              <a:effectLst/>
              <a:latin typeface="Oswald"/>
            </a:endParaRPr>
          </a:p>
        </p:txBody>
      </p:sp>
      <p:sp>
        <p:nvSpPr>
          <p:cNvPr id="2" name="Title 1"/>
          <p:cNvSpPr>
            <a:spLocks noGrp="1"/>
          </p:cNvSpPr>
          <p:nvPr>
            <p:ph type="title"/>
          </p:nvPr>
        </p:nvSpPr>
        <p:spPr>
          <a:xfrm>
            <a:off x="1450978" y="906300"/>
            <a:ext cx="10336762" cy="1081121"/>
          </a:xfrm>
        </p:spPr>
        <p:txBody>
          <a:bodyPr>
            <a:normAutofit/>
          </a:bodyPr>
          <a:lstStyle/>
          <a:p>
            <a:r>
              <a:rPr lang="en-US" sz="2800" b="1" dirty="0">
                <a:solidFill>
                  <a:srgbClr val="00A3C3"/>
                </a:solidFill>
                <a:latin typeface="Oswald"/>
              </a:rPr>
              <a:t>WHY GET INVOLVED WITH ACE MENTOR COLORADO?</a:t>
            </a:r>
          </a:p>
        </p:txBody>
      </p:sp>
      <p:pic>
        <p:nvPicPr>
          <p:cNvPr id="4" name="Picture 3" descr="https://acementortools.org/wp-content/uploads/2020/11/TEXT_1a.png"/>
          <p:cNvPicPr preferRelativeResize="0">
            <a:picLocks noChangeArrowheads="1"/>
          </p:cNvPicPr>
          <p:nvPr/>
        </p:nvPicPr>
        <p:blipFill rotWithShape="1">
          <a:blip r:embed="rId2">
            <a:extLst>
              <a:ext uri="{28A0092B-C50C-407E-A947-70E740481C1C}">
                <a14:useLocalDpi xmlns:a14="http://schemas.microsoft.com/office/drawing/2010/main" val="0"/>
              </a:ext>
            </a:extLst>
          </a:blip>
          <a:srcRect r="69844" b="17128"/>
          <a:stretch/>
        </p:blipFill>
        <p:spPr bwMode="auto">
          <a:xfrm>
            <a:off x="335969" y="595625"/>
            <a:ext cx="1115009" cy="97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092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4688" y="1688038"/>
            <a:ext cx="10255898" cy="2043404"/>
          </a:xfrm>
        </p:spPr>
        <p:txBody>
          <a:bodyPr>
            <a:normAutofit/>
          </a:bodyPr>
          <a:lstStyle/>
          <a:p>
            <a:r>
              <a:rPr lang="en-US" sz="1800" dirty="0">
                <a:latin typeface="Oswald"/>
              </a:rPr>
              <a:t>More than 70% of ACE seniors annually enter a skilled trades program or college with an industry-related major. </a:t>
            </a:r>
          </a:p>
          <a:p>
            <a:r>
              <a:rPr lang="en-US" sz="1800" dirty="0">
                <a:latin typeface="Oswald"/>
              </a:rPr>
              <a:t>Large majorities of students report in surveys that as a result of their ACE experience they:</a:t>
            </a:r>
          </a:p>
          <a:p>
            <a:pPr lvl="1">
              <a:buFont typeface="Courier New" panose="02070309020205020404" pitchFamily="49" charset="0"/>
              <a:buChar char="o"/>
            </a:pPr>
            <a:r>
              <a:rPr lang="en-US" sz="1800" dirty="0">
                <a:latin typeface="Oswald"/>
              </a:rPr>
              <a:t>Felt more motivated to attend college</a:t>
            </a:r>
          </a:p>
          <a:p>
            <a:pPr lvl="1">
              <a:buFont typeface="Courier New" panose="02070309020205020404" pitchFamily="49" charset="0"/>
              <a:buChar char="o"/>
            </a:pPr>
            <a:r>
              <a:rPr lang="en-US" sz="1800" dirty="0">
                <a:latin typeface="Oswald"/>
              </a:rPr>
              <a:t>Learned skills and knowledge not taught in their classrooms</a:t>
            </a:r>
          </a:p>
          <a:p>
            <a:pPr lvl="1">
              <a:buFont typeface="Courier New" panose="02070309020205020404" pitchFamily="49" charset="0"/>
              <a:buChar char="o"/>
            </a:pPr>
            <a:r>
              <a:rPr lang="en-US" sz="1800" dirty="0">
                <a:latin typeface="Oswald"/>
              </a:rPr>
              <a:t>Gained useful information about the design and construction industry. </a:t>
            </a:r>
          </a:p>
          <a:p>
            <a:endParaRPr lang="en-US" dirty="0"/>
          </a:p>
        </p:txBody>
      </p:sp>
      <p:sp>
        <p:nvSpPr>
          <p:cNvPr id="4" name="Rectangle 3"/>
          <p:cNvSpPr/>
          <p:nvPr/>
        </p:nvSpPr>
        <p:spPr>
          <a:xfrm>
            <a:off x="1489789" y="4420066"/>
            <a:ext cx="9445689" cy="1605568"/>
          </a:xfrm>
          <a:prstGeom prst="rect">
            <a:avLst/>
          </a:prstGeom>
        </p:spPr>
        <p:txBody>
          <a:bodyPr wrap="square">
            <a:spAutoFit/>
          </a:bodyPr>
          <a:lstStyle/>
          <a:p>
            <a:pPr marL="285750" indent="-285750">
              <a:spcAft>
                <a:spcPts val="1000"/>
              </a:spcAft>
              <a:buFont typeface="Arial" panose="020B0604020202020204" pitchFamily="34" charset="0"/>
              <a:buChar char="•"/>
            </a:pPr>
            <a:r>
              <a:rPr lang="en-US" dirty="0">
                <a:latin typeface="Oswald"/>
              </a:rPr>
              <a:t>The Presidential Award for Excellence in Science, Mathematics and Engineering Mentoring which was presented at the White House. This is considered the nation’s most distinguished award for mentoring.</a:t>
            </a:r>
          </a:p>
          <a:p>
            <a:pPr marL="285750" indent="-285750">
              <a:spcAft>
                <a:spcPts val="1000"/>
              </a:spcAft>
              <a:buFont typeface="Arial" panose="020B0604020202020204" pitchFamily="34" charset="0"/>
              <a:buChar char="•"/>
            </a:pPr>
            <a:r>
              <a:rPr lang="en-US" dirty="0">
                <a:latin typeface="Oswald"/>
              </a:rPr>
              <a:t>Two awards from the American Institute of Architects, one for collaborative achievement and the other for diversity.</a:t>
            </a:r>
          </a:p>
        </p:txBody>
      </p:sp>
      <p:sp>
        <p:nvSpPr>
          <p:cNvPr id="5" name="Content Placeholder 2"/>
          <p:cNvSpPr txBox="1">
            <a:spLocks/>
          </p:cNvSpPr>
          <p:nvPr/>
        </p:nvSpPr>
        <p:spPr>
          <a:xfrm>
            <a:off x="1621971" y="1078092"/>
            <a:ext cx="6523656" cy="4879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3600" b="1" dirty="0">
                <a:solidFill>
                  <a:srgbClr val="00A3C3"/>
                </a:solidFill>
                <a:latin typeface="Oswald"/>
              </a:rPr>
              <a:t>IMPACT</a:t>
            </a:r>
          </a:p>
        </p:txBody>
      </p:sp>
      <p:sp>
        <p:nvSpPr>
          <p:cNvPr id="6" name="Content Placeholder 2"/>
          <p:cNvSpPr txBox="1">
            <a:spLocks/>
          </p:cNvSpPr>
          <p:nvPr/>
        </p:nvSpPr>
        <p:spPr>
          <a:xfrm>
            <a:off x="1789919" y="3919434"/>
            <a:ext cx="6523656" cy="4879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0"/>
              </a:spcBef>
              <a:buFont typeface="Arial" panose="020B0604020202020204" pitchFamily="34" charset="0"/>
              <a:buNone/>
            </a:pPr>
            <a:r>
              <a:rPr lang="en-US" sz="3600" b="1" dirty="0">
                <a:solidFill>
                  <a:srgbClr val="00A3C3"/>
                </a:solidFill>
                <a:latin typeface="Oswald"/>
              </a:rPr>
              <a:t>AWARDS</a:t>
            </a:r>
          </a:p>
        </p:txBody>
      </p:sp>
      <p:pic>
        <p:nvPicPr>
          <p:cNvPr id="7" name="Picture 6" descr="https://acementortools.org/wp-content/uploads/2020/11/TEXT_1a.png"/>
          <p:cNvPicPr preferRelativeResize="0">
            <a:picLocks noChangeArrowheads="1"/>
          </p:cNvPicPr>
          <p:nvPr/>
        </p:nvPicPr>
        <p:blipFill rotWithShape="1">
          <a:blip r:embed="rId2">
            <a:extLst>
              <a:ext uri="{28A0092B-C50C-407E-A947-70E740481C1C}">
                <a14:useLocalDpi xmlns:a14="http://schemas.microsoft.com/office/drawing/2010/main" val="0"/>
              </a:ext>
            </a:extLst>
          </a:blip>
          <a:srcRect r="69844" b="17128"/>
          <a:stretch/>
        </p:blipFill>
        <p:spPr bwMode="auto">
          <a:xfrm>
            <a:off x="412104" y="514801"/>
            <a:ext cx="1115009" cy="975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3745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441</TotalTime>
  <Words>661</Words>
  <Application>Microsoft Office PowerPoint</Application>
  <PresentationFormat>Widescreen</PresentationFormat>
  <Paragraphs>54</Paragraphs>
  <Slides>8</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Courier New</vt:lpstr>
      <vt:lpstr>Oswald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WHY GET INVOLVED WITH ACE MENTOR COLORADO?</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Darnell, Leonard</dc:creator>
  <cp:lastModifiedBy>Marianne Eppig</cp:lastModifiedBy>
  <cp:revision>23</cp:revision>
  <dcterms:created xsi:type="dcterms:W3CDTF">2021-01-13T17:00:21Z</dcterms:created>
  <dcterms:modified xsi:type="dcterms:W3CDTF">2021-01-14T20:58:32Z</dcterms:modified>
</cp:coreProperties>
</file>