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omments/comment1.xml" ContentType="application/vnd.openxmlformats-officedocument.presentationml.comment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8.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2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embedTrueTypeFonts="1" autoCompressPictures="0">
  <p:sldMasterIdLst>
    <p:sldMasterId id="2147483648" r:id="rId4"/>
  </p:sldMasterIdLst>
  <p:notesMasterIdLst>
    <p:notesMasterId r:id="rId51"/>
  </p:notesMasterIdLst>
  <p:sldIdLst>
    <p:sldId id="361" r:id="rId5"/>
    <p:sldId id="362" r:id="rId6"/>
    <p:sldId id="363" r:id="rId7"/>
    <p:sldId id="473" r:id="rId8"/>
    <p:sldId id="474" r:id="rId9"/>
    <p:sldId id="472" r:id="rId10"/>
    <p:sldId id="487" r:id="rId11"/>
    <p:sldId id="482" r:id="rId12"/>
    <p:sldId id="444" r:id="rId13"/>
    <p:sldId id="495" r:id="rId14"/>
    <p:sldId id="448" r:id="rId15"/>
    <p:sldId id="497" r:id="rId16"/>
    <p:sldId id="496" r:id="rId17"/>
    <p:sldId id="450" r:id="rId18"/>
    <p:sldId id="468" r:id="rId19"/>
    <p:sldId id="498" r:id="rId20"/>
    <p:sldId id="499" r:id="rId21"/>
    <p:sldId id="453" r:id="rId22"/>
    <p:sldId id="501" r:id="rId23"/>
    <p:sldId id="456" r:id="rId24"/>
    <p:sldId id="506" r:id="rId25"/>
    <p:sldId id="507" r:id="rId26"/>
    <p:sldId id="508" r:id="rId27"/>
    <p:sldId id="464" r:id="rId28"/>
    <p:sldId id="509" r:id="rId29"/>
    <p:sldId id="465" r:id="rId30"/>
    <p:sldId id="510" r:id="rId31"/>
    <p:sldId id="503" r:id="rId32"/>
    <p:sldId id="504" r:id="rId33"/>
    <p:sldId id="505" r:id="rId34"/>
    <p:sldId id="483" r:id="rId35"/>
    <p:sldId id="352" r:id="rId36"/>
    <p:sldId id="354" r:id="rId37"/>
    <p:sldId id="360" r:id="rId38"/>
    <p:sldId id="357" r:id="rId39"/>
    <p:sldId id="484" r:id="rId40"/>
    <p:sldId id="475" r:id="rId41"/>
    <p:sldId id="476" r:id="rId42"/>
    <p:sldId id="490" r:id="rId43"/>
    <p:sldId id="478" r:id="rId44"/>
    <p:sldId id="356" r:id="rId45"/>
    <p:sldId id="491" r:id="rId46"/>
    <p:sldId id="480" r:id="rId47"/>
    <p:sldId id="481" r:id="rId48"/>
    <p:sldId id="485" r:id="rId49"/>
    <p:sldId id="488" r:id="rId50"/>
  </p:sldIdLst>
  <p:sldSz cx="12192000" cy="6858000"/>
  <p:notesSz cx="6858000" cy="9144000"/>
  <p:embeddedFontLst>
    <p:embeddedFont>
      <p:font typeface="Arial" panose="020B0604020202020204" pitchFamily="34" charset="0"/>
      <p:regular r:id="rId52"/>
      <p:bold r:id="rId53"/>
      <p:italic r:id="rId54"/>
      <p:boldItalic r:id="rId55"/>
    </p:embeddedFont>
    <p:embeddedFont>
      <p:font typeface="Calibri" panose="020F0502020204030204" pitchFamily="34" charset="0"/>
      <p:regular r:id="rId56"/>
      <p:bold r:id="rId57"/>
      <p:italic r:id="rId58"/>
      <p:boldItalic r:id="rId59"/>
    </p:embeddedFont>
    <p:embeddedFont>
      <p:font typeface="Roboto" panose="02000000000000000000" pitchFamily="2" charset="0"/>
      <p:regular r:id="rId60"/>
      <p:bold r:id="rId61"/>
      <p:italic r:id="rId62"/>
      <p:boldItalic r:id="rId63"/>
    </p:embeddedFont>
    <p:embeddedFont>
      <p:font typeface="Roboto Light" panose="02000000000000000000" pitchFamily="2" charset="0"/>
      <p:regular r:id="rId64"/>
      <p:italic r:id="rId65"/>
    </p:embeddedFont>
    <p:embeddedFont>
      <p:font typeface="Roboto Medium" panose="02000000000000000000" pitchFamily="2" charset="0"/>
      <p:regular r:id="rId66"/>
      <p:italic r:id="rId67"/>
    </p:embeddedFont>
    <p:embeddedFont>
      <p:font typeface="Roboto Regular" panose="02000000000000000000" pitchFamily="2" charset="0"/>
      <p:regular r:id="rId68"/>
      <p:bold r:id="rId69"/>
      <p:italic r:id="rId70"/>
      <p:boldItalic r:id="rId71"/>
    </p:embeddedFont>
    <p:embeddedFont>
      <p:font typeface="Wingdings" pitchFamily="2" charset="2"/>
      <p:regular r:id="rId7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Main Layout Samples" id="{0AA8020C-5925-6840-AE02-DE4B3A5CCFAC}">
          <p14:sldIdLst>
            <p14:sldId id="361"/>
            <p14:sldId id="362"/>
            <p14:sldId id="363"/>
            <p14:sldId id="473"/>
            <p14:sldId id="474"/>
            <p14:sldId id="472"/>
            <p14:sldId id="487"/>
            <p14:sldId id="482"/>
            <p14:sldId id="444"/>
            <p14:sldId id="495"/>
            <p14:sldId id="448"/>
            <p14:sldId id="497"/>
            <p14:sldId id="496"/>
            <p14:sldId id="450"/>
            <p14:sldId id="468"/>
            <p14:sldId id="498"/>
            <p14:sldId id="499"/>
            <p14:sldId id="453"/>
            <p14:sldId id="501"/>
            <p14:sldId id="456"/>
            <p14:sldId id="506"/>
            <p14:sldId id="507"/>
            <p14:sldId id="508"/>
            <p14:sldId id="464"/>
            <p14:sldId id="509"/>
            <p14:sldId id="465"/>
            <p14:sldId id="510"/>
            <p14:sldId id="503"/>
            <p14:sldId id="504"/>
            <p14:sldId id="505"/>
            <p14:sldId id="483"/>
            <p14:sldId id="352"/>
            <p14:sldId id="354"/>
            <p14:sldId id="360"/>
            <p14:sldId id="357"/>
            <p14:sldId id="484"/>
            <p14:sldId id="475"/>
            <p14:sldId id="476"/>
            <p14:sldId id="490"/>
            <p14:sldId id="478"/>
            <p14:sldId id="356"/>
            <p14:sldId id="491"/>
            <p14:sldId id="480"/>
            <p14:sldId id="481"/>
            <p14:sldId id="485"/>
            <p14:sldId id="488"/>
          </p14:sldIdLst>
        </p14:section>
        <p14:section name="Live Content Slides" id="{153A9ED2-5BE8-5F4D-9DDA-08809FD8A083}">
          <p14:sldIdLst/>
        </p14:section>
      </p14:sectionLst>
    </p:ex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hris L. Kabatt" initials="CK" lastIdx="6" clrIdx="0">
    <p:extLst>
      <p:ext uri="{19B8F6BF-5375-455C-9EA6-DF929625EA0E}">
        <p15:presenceInfo xmlns:p15="http://schemas.microsoft.com/office/powerpoint/2012/main" userId="S::clkabatt_wellsandassociates.com#ext#@uli.onmicrosoft.com::f5fec62f-c5d9-463c-9e8d-5ab02d4a543d" providerId="AD"/>
      </p:ext>
    </p:extLst>
  </p:cmAuthor>
  <p:cmAuthor id="2" name="Battista, Suzianne" initials="BS" lastIdx="12" clrIdx="1">
    <p:extLst>
      <p:ext uri="{19B8F6BF-5375-455C-9EA6-DF929625EA0E}">
        <p15:presenceInfo xmlns:p15="http://schemas.microsoft.com/office/powerpoint/2012/main" userId="S::suzianne.battista_fairfaxcounty.gov#ext#@uli.onmicrosoft.com::70d2e0fd-3e84-481a-a2ce-d72ed11d7ac5" providerId="AD"/>
      </p:ext>
    </p:extLst>
  </p:cmAuthor>
  <p:cmAuthor id="3" name="Josh Olsen" initials="JO" lastIdx="1" clrIdx="2">
    <p:extLst>
      <p:ext uri="{19B8F6BF-5375-455C-9EA6-DF929625EA0E}">
        <p15:presenceInfo xmlns:p15="http://schemas.microsoft.com/office/powerpoint/2012/main" userId="S::jolsen_monumentrealty.com#ext#@uli.onmicrosoft.com::0e7228d2-70fb-4eb0-82bb-fe23a65dccc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8ADB4"/>
    <a:srgbClr val="77A02D"/>
    <a:srgbClr val="97CAF7"/>
    <a:srgbClr val="FFC84A"/>
    <a:srgbClr val="BCB441"/>
    <a:srgbClr val="EC5C63"/>
    <a:srgbClr val="414B56"/>
    <a:srgbClr val="616A74"/>
    <a:srgbClr val="868F98"/>
    <a:srgbClr val="5E7F2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6720A01-97D9-D749-BCD5-19675C7BFB01}" v="566" dt="2020-12-08T15:01:56.94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4654"/>
  </p:normalViewPr>
  <p:slideViewPr>
    <p:cSldViewPr snapToGrid="0">
      <p:cViewPr varScale="1">
        <p:scale>
          <a:sx n="104" d="100"/>
          <a:sy n="104" d="100"/>
        </p:scale>
        <p:origin x="904" y="1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font" Target="fonts/font12.fntdata"/><Relationship Id="rId68" Type="http://schemas.openxmlformats.org/officeDocument/2006/relationships/font" Target="fonts/font17.fntdata"/><Relationship Id="rId16" Type="http://schemas.openxmlformats.org/officeDocument/2006/relationships/slide" Target="slides/slide1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font" Target="fonts/font2.fntdata"/><Relationship Id="rId58" Type="http://schemas.openxmlformats.org/officeDocument/2006/relationships/font" Target="fonts/font7.fntdata"/><Relationship Id="rId66" Type="http://schemas.openxmlformats.org/officeDocument/2006/relationships/font" Target="fonts/font15.fntdata"/><Relationship Id="rId74" Type="http://schemas.openxmlformats.org/officeDocument/2006/relationships/presProps" Target="presProps.xml"/><Relationship Id="rId5" Type="http://schemas.openxmlformats.org/officeDocument/2006/relationships/slide" Target="slides/slide1.xml"/><Relationship Id="rId61" Type="http://schemas.openxmlformats.org/officeDocument/2006/relationships/font" Target="fonts/font10.fntdata"/><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font" Target="fonts/font5.fntdata"/><Relationship Id="rId64" Type="http://schemas.openxmlformats.org/officeDocument/2006/relationships/font" Target="fonts/font13.fntdata"/><Relationship Id="rId69" Type="http://schemas.openxmlformats.org/officeDocument/2006/relationships/font" Target="fonts/font18.fntdata"/><Relationship Id="rId77"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notesMaster" Target="notesMasters/notesMaster1.xml"/><Relationship Id="rId72" Type="http://schemas.openxmlformats.org/officeDocument/2006/relationships/font" Target="fonts/font21.fntdata"/><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font" Target="fonts/font8.fntdata"/><Relationship Id="rId67" Type="http://schemas.openxmlformats.org/officeDocument/2006/relationships/font" Target="fonts/font16.fntdata"/><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font" Target="fonts/font3.fntdata"/><Relationship Id="rId62" Type="http://schemas.openxmlformats.org/officeDocument/2006/relationships/font" Target="fonts/font11.fntdata"/><Relationship Id="rId70" Type="http://schemas.openxmlformats.org/officeDocument/2006/relationships/font" Target="fonts/font19.fntdata"/><Relationship Id="rId75"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font" Target="fonts/font6.fntdata"/><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font" Target="fonts/font1.fntdata"/><Relationship Id="rId60" Type="http://schemas.openxmlformats.org/officeDocument/2006/relationships/font" Target="fonts/font9.fntdata"/><Relationship Id="rId65" Type="http://schemas.openxmlformats.org/officeDocument/2006/relationships/font" Target="fonts/font14.fntdata"/><Relationship Id="rId73" Type="http://schemas.openxmlformats.org/officeDocument/2006/relationships/commentAuthors" Target="commentAuthors.xml"/><Relationship Id="rId78"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font" Target="fonts/font4.fntdata"/><Relationship Id="rId76" Type="http://schemas.openxmlformats.org/officeDocument/2006/relationships/theme" Target="theme/theme1.xml"/><Relationship Id="rId7" Type="http://schemas.openxmlformats.org/officeDocument/2006/relationships/slide" Target="slides/slide3.xml"/><Relationship Id="rId71" Type="http://schemas.openxmlformats.org/officeDocument/2006/relationships/font" Target="fonts/font20.fntdata"/><Relationship Id="rId2" Type="http://schemas.openxmlformats.org/officeDocument/2006/relationships/customXml" Target="../customXml/item2.xml"/><Relationship Id="rId29" Type="http://schemas.openxmlformats.org/officeDocument/2006/relationships/slide" Target="slides/slide25.xml"/></Relationships>
</file>

<file path=ppt/comments/comment1.xml><?xml version="1.0" encoding="utf-8"?>
<p:cmLst xmlns:a="http://schemas.openxmlformats.org/drawingml/2006/main" xmlns:r="http://schemas.openxmlformats.org/officeDocument/2006/relationships" xmlns:p="http://schemas.openxmlformats.org/presentationml/2006/main">
  <p:cm authorId="3" dt="2020-11-19T05:44:42.994" idx="1">
    <p:pos x="10" y="10"/>
    <p:text>There is a Westphalia Community Center that was recently renovated. It has a gym, indoor basetball court, outdoor basketball and tennis, and a large playground.
</p:text>
    <p:extLst>
      <p:ext uri="{C676402C-5697-4E1C-873F-D02D1690AC5C}">
        <p15:threadingInfo xmlns:p15="http://schemas.microsoft.com/office/powerpoint/2012/main" timeZoneBias="480"/>
      </p:ext>
    </p:extLst>
  </p:cm>
</p:cmLst>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A421D52-03B8-5642-A4A3-926D0A841990}" type="doc">
      <dgm:prSet loTypeId="urn:microsoft.com/office/officeart/2005/8/layout/chevron1" loCatId="" qsTypeId="urn:microsoft.com/office/officeart/2005/8/quickstyle/simple4" qsCatId="simple" csTypeId="urn:microsoft.com/office/officeart/2005/8/colors/accent1_2" csCatId="accent1" phldr="1"/>
      <dgm:spPr/>
      <dgm:t>
        <a:bodyPr/>
        <a:lstStyle/>
        <a:p>
          <a:endParaRPr lang="en-US"/>
        </a:p>
      </dgm:t>
    </dgm:pt>
    <dgm:pt modelId="{656C9489-E68A-E649-90A3-1CF956483CEA}">
      <dgm:prSet phldrT="[Text]"/>
      <dgm:spPr>
        <a:noFill/>
        <a:ln>
          <a:solidFill>
            <a:schemeClr val="accent2"/>
          </a:solidFill>
        </a:ln>
      </dgm:spPr>
      <dgm:t>
        <a:bodyPr/>
        <a:lstStyle/>
        <a:p>
          <a:r>
            <a:rPr lang="en-US" b="0" i="0">
              <a:latin typeface="Roboto Light" charset="0"/>
              <a:ea typeface="Roboto Light" charset="0"/>
              <a:cs typeface="Roboto Light" charset="0"/>
            </a:rPr>
            <a:t>Existing Conditions +Questions</a:t>
          </a:r>
        </a:p>
      </dgm:t>
    </dgm:pt>
    <dgm:pt modelId="{B3CA2410-994F-9648-B4DF-7F88B3CE4BDA}" type="parTrans" cxnId="{65416FD0-EC8F-D54D-BE27-D0589D5C06F3}">
      <dgm:prSet/>
      <dgm:spPr/>
      <dgm:t>
        <a:bodyPr/>
        <a:lstStyle/>
        <a:p>
          <a:endParaRPr lang="en-US"/>
        </a:p>
      </dgm:t>
    </dgm:pt>
    <dgm:pt modelId="{77AE6B2B-97EC-FA43-91EE-4A12B03B3694}" type="sibTrans" cxnId="{65416FD0-EC8F-D54D-BE27-D0589D5C06F3}">
      <dgm:prSet/>
      <dgm:spPr/>
      <dgm:t>
        <a:bodyPr/>
        <a:lstStyle/>
        <a:p>
          <a:endParaRPr lang="en-US"/>
        </a:p>
      </dgm:t>
    </dgm:pt>
    <dgm:pt modelId="{0F7A9DF5-698B-9148-9B8A-634A7FAB4442}">
      <dgm:prSet/>
      <dgm:spPr>
        <a:noFill/>
        <a:ln>
          <a:solidFill>
            <a:schemeClr val="accent2"/>
          </a:solidFill>
        </a:ln>
      </dgm:spPr>
      <dgm:t>
        <a:bodyPr/>
        <a:lstStyle/>
        <a:p>
          <a:r>
            <a:rPr lang="en-US" b="0" i="0">
              <a:latin typeface="Roboto Light" charset="0"/>
              <a:ea typeface="Roboto Light" charset="0"/>
              <a:cs typeface="Roboto Light" charset="0"/>
            </a:rPr>
            <a:t>Land Use</a:t>
          </a:r>
          <a:endParaRPr lang="en-US"/>
        </a:p>
      </dgm:t>
    </dgm:pt>
    <dgm:pt modelId="{D6001FD8-B5D6-FF4D-918A-4B9027D70FF8}" type="parTrans" cxnId="{445838CF-75A1-9043-BC6A-BD7C7351B293}">
      <dgm:prSet/>
      <dgm:spPr/>
      <dgm:t>
        <a:bodyPr/>
        <a:lstStyle/>
        <a:p>
          <a:endParaRPr lang="en-US"/>
        </a:p>
      </dgm:t>
    </dgm:pt>
    <dgm:pt modelId="{724C5C8B-BCAE-9F44-8007-851B0DCB89C7}" type="sibTrans" cxnId="{445838CF-75A1-9043-BC6A-BD7C7351B293}">
      <dgm:prSet/>
      <dgm:spPr/>
      <dgm:t>
        <a:bodyPr/>
        <a:lstStyle/>
        <a:p>
          <a:endParaRPr lang="en-US"/>
        </a:p>
      </dgm:t>
    </dgm:pt>
    <dgm:pt modelId="{B5334F4B-7C13-2543-98C4-3F54FCB202CD}">
      <dgm:prSet/>
      <dgm:spPr>
        <a:noFill/>
        <a:ln>
          <a:solidFill>
            <a:schemeClr val="accent2"/>
          </a:solidFill>
        </a:ln>
      </dgm:spPr>
      <dgm:t>
        <a:bodyPr/>
        <a:lstStyle/>
        <a:p>
          <a:r>
            <a:rPr lang="en-US" b="0" i="0">
              <a:latin typeface="Roboto Light" charset="0"/>
              <a:ea typeface="Roboto Light" charset="0"/>
              <a:cs typeface="Roboto Light" charset="0"/>
            </a:rPr>
            <a:t>Governance</a:t>
          </a:r>
          <a:endParaRPr lang="en-US"/>
        </a:p>
      </dgm:t>
    </dgm:pt>
    <dgm:pt modelId="{EF5AC42C-F216-8D4E-9B2F-35524B03DA1C}" type="parTrans" cxnId="{835D960E-843A-0E45-B1F0-3A3AEFD170F8}">
      <dgm:prSet/>
      <dgm:spPr/>
      <dgm:t>
        <a:bodyPr/>
        <a:lstStyle/>
        <a:p>
          <a:endParaRPr lang="en-US"/>
        </a:p>
      </dgm:t>
    </dgm:pt>
    <dgm:pt modelId="{D2F50E18-FD37-994F-922F-1276F1A84E64}" type="sibTrans" cxnId="{835D960E-843A-0E45-B1F0-3A3AEFD170F8}">
      <dgm:prSet/>
      <dgm:spPr/>
      <dgm:t>
        <a:bodyPr/>
        <a:lstStyle/>
        <a:p>
          <a:endParaRPr lang="en-US"/>
        </a:p>
      </dgm:t>
    </dgm:pt>
    <dgm:pt modelId="{5BAFE8A1-DD16-5445-ABAD-7D88BEE2B244}">
      <dgm:prSet/>
      <dgm:spPr>
        <a:noFill/>
        <a:ln>
          <a:solidFill>
            <a:schemeClr val="accent2"/>
          </a:solidFill>
        </a:ln>
      </dgm:spPr>
      <dgm:t>
        <a:bodyPr/>
        <a:lstStyle/>
        <a:p>
          <a:r>
            <a:rPr lang="en-US" b="0" i="0">
              <a:latin typeface="Roboto Light" charset="0"/>
              <a:ea typeface="Roboto Light" charset="0"/>
              <a:cs typeface="Roboto Light" charset="0"/>
            </a:rPr>
            <a:t>Funding Mechanisms</a:t>
          </a:r>
          <a:endParaRPr lang="en-US"/>
        </a:p>
      </dgm:t>
    </dgm:pt>
    <dgm:pt modelId="{A63F1ECC-1AFD-5546-AD90-D10B44B07637}" type="parTrans" cxnId="{02362FB2-EBCD-014A-A023-64337509A721}">
      <dgm:prSet/>
      <dgm:spPr/>
      <dgm:t>
        <a:bodyPr/>
        <a:lstStyle/>
        <a:p>
          <a:endParaRPr lang="en-US"/>
        </a:p>
      </dgm:t>
    </dgm:pt>
    <dgm:pt modelId="{3652CFAD-D1D6-A544-9C02-E4282A00F006}" type="sibTrans" cxnId="{02362FB2-EBCD-014A-A023-64337509A721}">
      <dgm:prSet/>
      <dgm:spPr/>
      <dgm:t>
        <a:bodyPr/>
        <a:lstStyle/>
        <a:p>
          <a:endParaRPr lang="en-US"/>
        </a:p>
      </dgm:t>
    </dgm:pt>
    <dgm:pt modelId="{42E453F5-6C88-E74F-8E9F-35299EAB8AFD}">
      <dgm:prSet custT="1"/>
      <dgm:spPr>
        <a:noFill/>
        <a:ln>
          <a:solidFill>
            <a:schemeClr val="accent2"/>
          </a:solidFill>
        </a:ln>
      </dgm:spPr>
      <dgm:t>
        <a:bodyPr/>
        <a:lstStyle/>
        <a:p>
          <a:r>
            <a:rPr lang="en-US" sz="1500" b="0" i="0">
              <a:latin typeface="Roboto Light" charset="0"/>
              <a:ea typeface="Roboto Light" charset="0"/>
            </a:rPr>
            <a:t>Next Steps</a:t>
          </a:r>
          <a:endParaRPr lang="en-US" sz="1500"/>
        </a:p>
      </dgm:t>
    </dgm:pt>
    <dgm:pt modelId="{870B7E92-19C0-EA45-A90E-74335A96D754}" type="parTrans" cxnId="{4EBCC769-7453-BC4B-9A77-42F9329BCF99}">
      <dgm:prSet/>
      <dgm:spPr/>
      <dgm:t>
        <a:bodyPr/>
        <a:lstStyle/>
        <a:p>
          <a:endParaRPr lang="en-US"/>
        </a:p>
      </dgm:t>
    </dgm:pt>
    <dgm:pt modelId="{AA99D42C-DBCA-AF45-959A-FB0DD008DBA3}" type="sibTrans" cxnId="{4EBCC769-7453-BC4B-9A77-42F9329BCF99}">
      <dgm:prSet/>
      <dgm:spPr/>
      <dgm:t>
        <a:bodyPr/>
        <a:lstStyle/>
        <a:p>
          <a:endParaRPr lang="en-US"/>
        </a:p>
      </dgm:t>
    </dgm:pt>
    <dgm:pt modelId="{42CBA77B-FFE8-4F44-AD06-40E810736BE3}" type="pres">
      <dgm:prSet presAssocID="{2A421D52-03B8-5642-A4A3-926D0A841990}" presName="Name0" presStyleCnt="0">
        <dgm:presLayoutVars>
          <dgm:dir/>
          <dgm:animLvl val="lvl"/>
          <dgm:resizeHandles val="exact"/>
        </dgm:presLayoutVars>
      </dgm:prSet>
      <dgm:spPr/>
    </dgm:pt>
    <dgm:pt modelId="{1F118AE7-F529-1D42-842A-F21D24BBDA59}" type="pres">
      <dgm:prSet presAssocID="{656C9489-E68A-E649-90A3-1CF956483CEA}" presName="parTxOnly" presStyleLbl="node1" presStyleIdx="0" presStyleCnt="5" custScaleY="129291">
        <dgm:presLayoutVars>
          <dgm:chMax val="0"/>
          <dgm:chPref val="0"/>
          <dgm:bulletEnabled val="1"/>
        </dgm:presLayoutVars>
      </dgm:prSet>
      <dgm:spPr/>
    </dgm:pt>
    <dgm:pt modelId="{373F0826-D21E-0B4E-A36E-5545BD950493}" type="pres">
      <dgm:prSet presAssocID="{77AE6B2B-97EC-FA43-91EE-4A12B03B3694}" presName="parTxOnlySpace" presStyleCnt="0"/>
      <dgm:spPr/>
    </dgm:pt>
    <dgm:pt modelId="{4A906D0E-CD22-3B44-B6F3-978F40BE0237}" type="pres">
      <dgm:prSet presAssocID="{0F7A9DF5-698B-9148-9B8A-634A7FAB4442}" presName="parTxOnly" presStyleLbl="node1" presStyleIdx="1" presStyleCnt="5" custScaleY="129291">
        <dgm:presLayoutVars>
          <dgm:chMax val="0"/>
          <dgm:chPref val="0"/>
          <dgm:bulletEnabled val="1"/>
        </dgm:presLayoutVars>
      </dgm:prSet>
      <dgm:spPr/>
    </dgm:pt>
    <dgm:pt modelId="{6799B522-828C-A84E-853D-DF667199CECB}" type="pres">
      <dgm:prSet presAssocID="{724C5C8B-BCAE-9F44-8007-851B0DCB89C7}" presName="parTxOnlySpace" presStyleCnt="0"/>
      <dgm:spPr/>
    </dgm:pt>
    <dgm:pt modelId="{8DC50C44-FD6A-664F-B4F3-D358BDA4A63F}" type="pres">
      <dgm:prSet presAssocID="{B5334F4B-7C13-2543-98C4-3F54FCB202CD}" presName="parTxOnly" presStyleLbl="node1" presStyleIdx="2" presStyleCnt="5" custScaleY="129291">
        <dgm:presLayoutVars>
          <dgm:chMax val="0"/>
          <dgm:chPref val="0"/>
          <dgm:bulletEnabled val="1"/>
        </dgm:presLayoutVars>
      </dgm:prSet>
      <dgm:spPr/>
    </dgm:pt>
    <dgm:pt modelId="{23EC3D37-E91B-664B-9E92-798800833024}" type="pres">
      <dgm:prSet presAssocID="{D2F50E18-FD37-994F-922F-1276F1A84E64}" presName="parTxOnlySpace" presStyleCnt="0"/>
      <dgm:spPr/>
    </dgm:pt>
    <dgm:pt modelId="{AB29635D-2EE7-B647-A87B-5D05FF5EAB2C}" type="pres">
      <dgm:prSet presAssocID="{5BAFE8A1-DD16-5445-ABAD-7D88BEE2B244}" presName="parTxOnly" presStyleLbl="node1" presStyleIdx="3" presStyleCnt="5" custScaleY="129291">
        <dgm:presLayoutVars>
          <dgm:chMax val="0"/>
          <dgm:chPref val="0"/>
          <dgm:bulletEnabled val="1"/>
        </dgm:presLayoutVars>
      </dgm:prSet>
      <dgm:spPr/>
    </dgm:pt>
    <dgm:pt modelId="{8FFDD389-CEDA-4D41-91A4-73EEEB871408}" type="pres">
      <dgm:prSet presAssocID="{3652CFAD-D1D6-A544-9C02-E4282A00F006}" presName="parTxOnlySpace" presStyleCnt="0"/>
      <dgm:spPr/>
    </dgm:pt>
    <dgm:pt modelId="{DD5D18FF-3212-A54C-B68B-0DDC6CED83C9}" type="pres">
      <dgm:prSet presAssocID="{42E453F5-6C88-E74F-8E9F-35299EAB8AFD}" presName="parTxOnly" presStyleLbl="node1" presStyleIdx="4" presStyleCnt="5" custScaleY="129291">
        <dgm:presLayoutVars>
          <dgm:chMax val="0"/>
          <dgm:chPref val="0"/>
          <dgm:bulletEnabled val="1"/>
        </dgm:presLayoutVars>
      </dgm:prSet>
      <dgm:spPr/>
    </dgm:pt>
  </dgm:ptLst>
  <dgm:cxnLst>
    <dgm:cxn modelId="{835D960E-843A-0E45-B1F0-3A3AEFD170F8}" srcId="{2A421D52-03B8-5642-A4A3-926D0A841990}" destId="{B5334F4B-7C13-2543-98C4-3F54FCB202CD}" srcOrd="2" destOrd="0" parTransId="{EF5AC42C-F216-8D4E-9B2F-35524B03DA1C}" sibTransId="{D2F50E18-FD37-994F-922F-1276F1A84E64}"/>
    <dgm:cxn modelId="{5221FE32-9075-2D4F-88CC-61394C8ADE3B}" type="presOf" srcId="{0F7A9DF5-698B-9148-9B8A-634A7FAB4442}" destId="{4A906D0E-CD22-3B44-B6F3-978F40BE0237}" srcOrd="0" destOrd="0" presId="urn:microsoft.com/office/officeart/2005/8/layout/chevron1"/>
    <dgm:cxn modelId="{B06DBE4A-59AA-3440-91D5-9CA8C83601A7}" type="presOf" srcId="{5BAFE8A1-DD16-5445-ABAD-7D88BEE2B244}" destId="{AB29635D-2EE7-B647-A87B-5D05FF5EAB2C}" srcOrd="0" destOrd="0" presId="urn:microsoft.com/office/officeart/2005/8/layout/chevron1"/>
    <dgm:cxn modelId="{CDD63768-BCFB-E846-BE0D-B51B7E6DEA16}" type="presOf" srcId="{2A421D52-03B8-5642-A4A3-926D0A841990}" destId="{42CBA77B-FFE8-4F44-AD06-40E810736BE3}" srcOrd="0" destOrd="0" presId="urn:microsoft.com/office/officeart/2005/8/layout/chevron1"/>
    <dgm:cxn modelId="{4EBCC769-7453-BC4B-9A77-42F9329BCF99}" srcId="{2A421D52-03B8-5642-A4A3-926D0A841990}" destId="{42E453F5-6C88-E74F-8E9F-35299EAB8AFD}" srcOrd="4" destOrd="0" parTransId="{870B7E92-19C0-EA45-A90E-74335A96D754}" sibTransId="{AA99D42C-DBCA-AF45-959A-FB0DD008DBA3}"/>
    <dgm:cxn modelId="{005E2771-0054-714F-B2E1-AD19C8495651}" type="presOf" srcId="{42E453F5-6C88-E74F-8E9F-35299EAB8AFD}" destId="{DD5D18FF-3212-A54C-B68B-0DDC6CED83C9}" srcOrd="0" destOrd="0" presId="urn:microsoft.com/office/officeart/2005/8/layout/chevron1"/>
    <dgm:cxn modelId="{02362FB2-EBCD-014A-A023-64337509A721}" srcId="{2A421D52-03B8-5642-A4A3-926D0A841990}" destId="{5BAFE8A1-DD16-5445-ABAD-7D88BEE2B244}" srcOrd="3" destOrd="0" parTransId="{A63F1ECC-1AFD-5546-AD90-D10B44B07637}" sibTransId="{3652CFAD-D1D6-A544-9C02-E4282A00F006}"/>
    <dgm:cxn modelId="{445838CF-75A1-9043-BC6A-BD7C7351B293}" srcId="{2A421D52-03B8-5642-A4A3-926D0A841990}" destId="{0F7A9DF5-698B-9148-9B8A-634A7FAB4442}" srcOrd="1" destOrd="0" parTransId="{D6001FD8-B5D6-FF4D-918A-4B9027D70FF8}" sibTransId="{724C5C8B-BCAE-9F44-8007-851B0DCB89C7}"/>
    <dgm:cxn modelId="{65416FD0-EC8F-D54D-BE27-D0589D5C06F3}" srcId="{2A421D52-03B8-5642-A4A3-926D0A841990}" destId="{656C9489-E68A-E649-90A3-1CF956483CEA}" srcOrd="0" destOrd="0" parTransId="{B3CA2410-994F-9648-B4DF-7F88B3CE4BDA}" sibTransId="{77AE6B2B-97EC-FA43-91EE-4A12B03B3694}"/>
    <dgm:cxn modelId="{0BDD21D1-F417-4E44-90FD-C483D2149E6A}" type="presOf" srcId="{B5334F4B-7C13-2543-98C4-3F54FCB202CD}" destId="{8DC50C44-FD6A-664F-B4F3-D358BDA4A63F}" srcOrd="0" destOrd="0" presId="urn:microsoft.com/office/officeart/2005/8/layout/chevron1"/>
    <dgm:cxn modelId="{2ACD6FD8-7A88-D242-A7F7-86739742974A}" type="presOf" srcId="{656C9489-E68A-E649-90A3-1CF956483CEA}" destId="{1F118AE7-F529-1D42-842A-F21D24BBDA59}" srcOrd="0" destOrd="0" presId="urn:microsoft.com/office/officeart/2005/8/layout/chevron1"/>
    <dgm:cxn modelId="{55B6BE34-DBAC-CA40-B409-9763841A568C}" type="presParOf" srcId="{42CBA77B-FFE8-4F44-AD06-40E810736BE3}" destId="{1F118AE7-F529-1D42-842A-F21D24BBDA59}" srcOrd="0" destOrd="0" presId="urn:microsoft.com/office/officeart/2005/8/layout/chevron1"/>
    <dgm:cxn modelId="{5DF31695-BC15-B541-906F-6F32849788F6}" type="presParOf" srcId="{42CBA77B-FFE8-4F44-AD06-40E810736BE3}" destId="{373F0826-D21E-0B4E-A36E-5545BD950493}" srcOrd="1" destOrd="0" presId="urn:microsoft.com/office/officeart/2005/8/layout/chevron1"/>
    <dgm:cxn modelId="{40B7C989-523A-724B-BFC7-C8F937B267E5}" type="presParOf" srcId="{42CBA77B-FFE8-4F44-AD06-40E810736BE3}" destId="{4A906D0E-CD22-3B44-B6F3-978F40BE0237}" srcOrd="2" destOrd="0" presId="urn:microsoft.com/office/officeart/2005/8/layout/chevron1"/>
    <dgm:cxn modelId="{E0BE7D02-AA77-344C-BF2A-A082759298C3}" type="presParOf" srcId="{42CBA77B-FFE8-4F44-AD06-40E810736BE3}" destId="{6799B522-828C-A84E-853D-DF667199CECB}" srcOrd="3" destOrd="0" presId="urn:microsoft.com/office/officeart/2005/8/layout/chevron1"/>
    <dgm:cxn modelId="{F2EAB290-C61D-E04B-8BD7-1A0004F619F5}" type="presParOf" srcId="{42CBA77B-FFE8-4F44-AD06-40E810736BE3}" destId="{8DC50C44-FD6A-664F-B4F3-D358BDA4A63F}" srcOrd="4" destOrd="0" presId="urn:microsoft.com/office/officeart/2005/8/layout/chevron1"/>
    <dgm:cxn modelId="{C135DAFF-765A-5E45-891A-7304B6F7383B}" type="presParOf" srcId="{42CBA77B-FFE8-4F44-AD06-40E810736BE3}" destId="{23EC3D37-E91B-664B-9E92-798800833024}" srcOrd="5" destOrd="0" presId="urn:microsoft.com/office/officeart/2005/8/layout/chevron1"/>
    <dgm:cxn modelId="{3670F3B4-831E-2349-B9E1-9A0FC257916A}" type="presParOf" srcId="{42CBA77B-FFE8-4F44-AD06-40E810736BE3}" destId="{AB29635D-2EE7-B647-A87B-5D05FF5EAB2C}" srcOrd="6" destOrd="0" presId="urn:microsoft.com/office/officeart/2005/8/layout/chevron1"/>
    <dgm:cxn modelId="{A9A2E9CE-F5F1-4A48-B968-3F955B04403E}" type="presParOf" srcId="{42CBA77B-FFE8-4F44-AD06-40E810736BE3}" destId="{8FFDD389-CEDA-4D41-91A4-73EEEB871408}" srcOrd="7" destOrd="0" presId="urn:microsoft.com/office/officeart/2005/8/layout/chevron1"/>
    <dgm:cxn modelId="{6E9C59B4-CDA2-9747-8BAC-D318A88C5F8E}" type="presParOf" srcId="{42CBA77B-FFE8-4F44-AD06-40E810736BE3}" destId="{DD5D18FF-3212-A54C-B68B-0DDC6CED83C9}" srcOrd="8"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A421D52-03B8-5642-A4A3-926D0A841990}" type="doc">
      <dgm:prSet loTypeId="urn:microsoft.com/office/officeart/2005/8/layout/chevron1" loCatId="" qsTypeId="urn:microsoft.com/office/officeart/2005/8/quickstyle/simple4" qsCatId="simple" csTypeId="urn:microsoft.com/office/officeart/2005/8/colors/accent1_2" csCatId="accent1" phldr="1"/>
      <dgm:spPr/>
      <dgm:t>
        <a:bodyPr/>
        <a:lstStyle/>
        <a:p>
          <a:endParaRPr lang="en-US"/>
        </a:p>
      </dgm:t>
    </dgm:pt>
    <dgm:pt modelId="{656C9489-E68A-E649-90A3-1CF956483CEA}">
      <dgm:prSet phldrT="[Text]"/>
      <dgm:spPr>
        <a:solidFill>
          <a:schemeClr val="accent1">
            <a:lumMod val="75000"/>
          </a:schemeClr>
        </a:solidFill>
        <a:ln>
          <a:solidFill>
            <a:schemeClr val="accent2"/>
          </a:solidFill>
        </a:ln>
      </dgm:spPr>
      <dgm:t>
        <a:bodyPr/>
        <a:lstStyle/>
        <a:p>
          <a:pPr rtl="0"/>
          <a:r>
            <a:rPr lang="en-US" b="0" i="0">
              <a:latin typeface="Roboto Light"/>
              <a:ea typeface="Roboto Light"/>
              <a:cs typeface="Roboto Light" charset="0"/>
            </a:rPr>
            <a:t>Existing Conditions +Questions</a:t>
          </a:r>
        </a:p>
      </dgm:t>
    </dgm:pt>
    <dgm:pt modelId="{B3CA2410-994F-9648-B4DF-7F88B3CE4BDA}" type="parTrans" cxnId="{65416FD0-EC8F-D54D-BE27-D0589D5C06F3}">
      <dgm:prSet/>
      <dgm:spPr/>
      <dgm:t>
        <a:bodyPr/>
        <a:lstStyle/>
        <a:p>
          <a:endParaRPr lang="en-US"/>
        </a:p>
      </dgm:t>
    </dgm:pt>
    <dgm:pt modelId="{77AE6B2B-97EC-FA43-91EE-4A12B03B3694}" type="sibTrans" cxnId="{65416FD0-EC8F-D54D-BE27-D0589D5C06F3}">
      <dgm:prSet/>
      <dgm:spPr/>
      <dgm:t>
        <a:bodyPr/>
        <a:lstStyle/>
        <a:p>
          <a:endParaRPr lang="en-US"/>
        </a:p>
      </dgm:t>
    </dgm:pt>
    <dgm:pt modelId="{0F7A9DF5-698B-9148-9B8A-634A7FAB4442}">
      <dgm:prSet/>
      <dgm:spPr>
        <a:noFill/>
        <a:ln>
          <a:solidFill>
            <a:schemeClr val="accent2"/>
          </a:solidFill>
        </a:ln>
      </dgm:spPr>
      <dgm:t>
        <a:bodyPr/>
        <a:lstStyle/>
        <a:p>
          <a:r>
            <a:rPr lang="en-US" b="0" i="0">
              <a:latin typeface="Roboto Light"/>
              <a:ea typeface="Roboto Light"/>
              <a:cs typeface="Roboto Light" charset="0"/>
            </a:rPr>
            <a:t>Land Use</a:t>
          </a:r>
          <a:endParaRPr lang="en-US">
            <a:latin typeface="Roboto Light"/>
            <a:ea typeface="Roboto Light"/>
          </a:endParaRPr>
        </a:p>
      </dgm:t>
    </dgm:pt>
    <dgm:pt modelId="{D6001FD8-B5D6-FF4D-918A-4B9027D70FF8}" type="parTrans" cxnId="{445838CF-75A1-9043-BC6A-BD7C7351B293}">
      <dgm:prSet/>
      <dgm:spPr/>
      <dgm:t>
        <a:bodyPr/>
        <a:lstStyle/>
        <a:p>
          <a:endParaRPr lang="en-US"/>
        </a:p>
      </dgm:t>
    </dgm:pt>
    <dgm:pt modelId="{724C5C8B-BCAE-9F44-8007-851B0DCB89C7}" type="sibTrans" cxnId="{445838CF-75A1-9043-BC6A-BD7C7351B293}">
      <dgm:prSet/>
      <dgm:spPr/>
      <dgm:t>
        <a:bodyPr/>
        <a:lstStyle/>
        <a:p>
          <a:endParaRPr lang="en-US"/>
        </a:p>
      </dgm:t>
    </dgm:pt>
    <dgm:pt modelId="{B5334F4B-7C13-2543-98C4-3F54FCB202CD}">
      <dgm:prSet/>
      <dgm:spPr>
        <a:noFill/>
        <a:ln>
          <a:solidFill>
            <a:schemeClr val="accent2"/>
          </a:solidFill>
        </a:ln>
      </dgm:spPr>
      <dgm:t>
        <a:bodyPr/>
        <a:lstStyle/>
        <a:p>
          <a:r>
            <a:rPr lang="en-US" b="0" i="0">
              <a:latin typeface="Roboto Light"/>
              <a:ea typeface="Roboto Light"/>
            </a:rPr>
            <a:t>Governance</a:t>
          </a:r>
          <a:endParaRPr lang="en-US">
            <a:latin typeface="Roboto Light"/>
            <a:ea typeface="Roboto Light"/>
          </a:endParaRPr>
        </a:p>
      </dgm:t>
    </dgm:pt>
    <dgm:pt modelId="{EF5AC42C-F216-8D4E-9B2F-35524B03DA1C}" type="parTrans" cxnId="{835D960E-843A-0E45-B1F0-3A3AEFD170F8}">
      <dgm:prSet/>
      <dgm:spPr/>
      <dgm:t>
        <a:bodyPr/>
        <a:lstStyle/>
        <a:p>
          <a:endParaRPr lang="en-US"/>
        </a:p>
      </dgm:t>
    </dgm:pt>
    <dgm:pt modelId="{D2F50E18-FD37-994F-922F-1276F1A84E64}" type="sibTrans" cxnId="{835D960E-843A-0E45-B1F0-3A3AEFD170F8}">
      <dgm:prSet/>
      <dgm:spPr/>
      <dgm:t>
        <a:bodyPr/>
        <a:lstStyle/>
        <a:p>
          <a:endParaRPr lang="en-US"/>
        </a:p>
      </dgm:t>
    </dgm:pt>
    <dgm:pt modelId="{5BAFE8A1-DD16-5445-ABAD-7D88BEE2B244}">
      <dgm:prSet/>
      <dgm:spPr>
        <a:noFill/>
        <a:ln>
          <a:solidFill>
            <a:schemeClr val="accent2"/>
          </a:solidFill>
        </a:ln>
      </dgm:spPr>
      <dgm:t>
        <a:bodyPr/>
        <a:lstStyle/>
        <a:p>
          <a:r>
            <a:rPr lang="en-US" b="0" i="0">
              <a:latin typeface="Roboto Light"/>
              <a:ea typeface="Roboto Light"/>
              <a:cs typeface="Roboto Light" charset="0"/>
            </a:rPr>
            <a:t>Funding Mechanisms</a:t>
          </a:r>
          <a:endParaRPr lang="en-US">
            <a:latin typeface="Roboto Light"/>
            <a:ea typeface="Roboto Light"/>
          </a:endParaRPr>
        </a:p>
      </dgm:t>
    </dgm:pt>
    <dgm:pt modelId="{A63F1ECC-1AFD-5546-AD90-D10B44B07637}" type="parTrans" cxnId="{02362FB2-EBCD-014A-A023-64337509A721}">
      <dgm:prSet/>
      <dgm:spPr/>
      <dgm:t>
        <a:bodyPr/>
        <a:lstStyle/>
        <a:p>
          <a:endParaRPr lang="en-US"/>
        </a:p>
      </dgm:t>
    </dgm:pt>
    <dgm:pt modelId="{3652CFAD-D1D6-A544-9C02-E4282A00F006}" type="sibTrans" cxnId="{02362FB2-EBCD-014A-A023-64337509A721}">
      <dgm:prSet/>
      <dgm:spPr/>
      <dgm:t>
        <a:bodyPr/>
        <a:lstStyle/>
        <a:p>
          <a:endParaRPr lang="en-US"/>
        </a:p>
      </dgm:t>
    </dgm:pt>
    <dgm:pt modelId="{42E453F5-6C88-E74F-8E9F-35299EAB8AFD}">
      <dgm:prSet/>
      <dgm:spPr>
        <a:noFill/>
        <a:ln>
          <a:solidFill>
            <a:schemeClr val="accent2"/>
          </a:solidFill>
        </a:ln>
      </dgm:spPr>
      <dgm:t>
        <a:bodyPr/>
        <a:lstStyle/>
        <a:p>
          <a:r>
            <a:rPr lang="en-US" b="0" i="0">
              <a:latin typeface="Roboto Light"/>
              <a:ea typeface="Roboto Light"/>
            </a:rPr>
            <a:t>Next Steps</a:t>
          </a:r>
          <a:endParaRPr lang="en-US">
            <a:latin typeface="Roboto Light"/>
            <a:ea typeface="Roboto Light"/>
          </a:endParaRPr>
        </a:p>
      </dgm:t>
    </dgm:pt>
    <dgm:pt modelId="{870B7E92-19C0-EA45-A90E-74335A96D754}" type="parTrans" cxnId="{4EBCC769-7453-BC4B-9A77-42F9329BCF99}">
      <dgm:prSet/>
      <dgm:spPr/>
      <dgm:t>
        <a:bodyPr/>
        <a:lstStyle/>
        <a:p>
          <a:endParaRPr lang="en-US"/>
        </a:p>
      </dgm:t>
    </dgm:pt>
    <dgm:pt modelId="{AA99D42C-DBCA-AF45-959A-FB0DD008DBA3}" type="sibTrans" cxnId="{4EBCC769-7453-BC4B-9A77-42F9329BCF99}">
      <dgm:prSet/>
      <dgm:spPr/>
      <dgm:t>
        <a:bodyPr/>
        <a:lstStyle/>
        <a:p>
          <a:endParaRPr lang="en-US"/>
        </a:p>
      </dgm:t>
    </dgm:pt>
    <dgm:pt modelId="{42CBA77B-FFE8-4F44-AD06-40E810736BE3}" type="pres">
      <dgm:prSet presAssocID="{2A421D52-03B8-5642-A4A3-926D0A841990}" presName="Name0" presStyleCnt="0">
        <dgm:presLayoutVars>
          <dgm:dir/>
          <dgm:animLvl val="lvl"/>
          <dgm:resizeHandles val="exact"/>
        </dgm:presLayoutVars>
      </dgm:prSet>
      <dgm:spPr/>
    </dgm:pt>
    <dgm:pt modelId="{1F118AE7-F529-1D42-842A-F21D24BBDA59}" type="pres">
      <dgm:prSet presAssocID="{656C9489-E68A-E649-90A3-1CF956483CEA}" presName="parTxOnly" presStyleLbl="node1" presStyleIdx="0" presStyleCnt="5" custScaleY="129291">
        <dgm:presLayoutVars>
          <dgm:chMax val="0"/>
          <dgm:chPref val="0"/>
          <dgm:bulletEnabled val="1"/>
        </dgm:presLayoutVars>
      </dgm:prSet>
      <dgm:spPr/>
    </dgm:pt>
    <dgm:pt modelId="{373F0826-D21E-0B4E-A36E-5545BD950493}" type="pres">
      <dgm:prSet presAssocID="{77AE6B2B-97EC-FA43-91EE-4A12B03B3694}" presName="parTxOnlySpace" presStyleCnt="0"/>
      <dgm:spPr/>
    </dgm:pt>
    <dgm:pt modelId="{4A906D0E-CD22-3B44-B6F3-978F40BE0237}" type="pres">
      <dgm:prSet presAssocID="{0F7A9DF5-698B-9148-9B8A-634A7FAB4442}" presName="parTxOnly" presStyleLbl="node1" presStyleIdx="1" presStyleCnt="5" custScaleY="129291">
        <dgm:presLayoutVars>
          <dgm:chMax val="0"/>
          <dgm:chPref val="0"/>
          <dgm:bulletEnabled val="1"/>
        </dgm:presLayoutVars>
      </dgm:prSet>
      <dgm:spPr/>
    </dgm:pt>
    <dgm:pt modelId="{6799B522-828C-A84E-853D-DF667199CECB}" type="pres">
      <dgm:prSet presAssocID="{724C5C8B-BCAE-9F44-8007-851B0DCB89C7}" presName="parTxOnlySpace" presStyleCnt="0"/>
      <dgm:spPr/>
    </dgm:pt>
    <dgm:pt modelId="{8DC50C44-FD6A-664F-B4F3-D358BDA4A63F}" type="pres">
      <dgm:prSet presAssocID="{B5334F4B-7C13-2543-98C4-3F54FCB202CD}" presName="parTxOnly" presStyleLbl="node1" presStyleIdx="2" presStyleCnt="5" custScaleY="129291">
        <dgm:presLayoutVars>
          <dgm:chMax val="0"/>
          <dgm:chPref val="0"/>
          <dgm:bulletEnabled val="1"/>
        </dgm:presLayoutVars>
      </dgm:prSet>
      <dgm:spPr/>
    </dgm:pt>
    <dgm:pt modelId="{23EC3D37-E91B-664B-9E92-798800833024}" type="pres">
      <dgm:prSet presAssocID="{D2F50E18-FD37-994F-922F-1276F1A84E64}" presName="parTxOnlySpace" presStyleCnt="0"/>
      <dgm:spPr/>
    </dgm:pt>
    <dgm:pt modelId="{AB29635D-2EE7-B647-A87B-5D05FF5EAB2C}" type="pres">
      <dgm:prSet presAssocID="{5BAFE8A1-DD16-5445-ABAD-7D88BEE2B244}" presName="parTxOnly" presStyleLbl="node1" presStyleIdx="3" presStyleCnt="5" custScaleY="129291">
        <dgm:presLayoutVars>
          <dgm:chMax val="0"/>
          <dgm:chPref val="0"/>
          <dgm:bulletEnabled val="1"/>
        </dgm:presLayoutVars>
      </dgm:prSet>
      <dgm:spPr/>
    </dgm:pt>
    <dgm:pt modelId="{8FFDD389-CEDA-4D41-91A4-73EEEB871408}" type="pres">
      <dgm:prSet presAssocID="{3652CFAD-D1D6-A544-9C02-E4282A00F006}" presName="parTxOnlySpace" presStyleCnt="0"/>
      <dgm:spPr/>
    </dgm:pt>
    <dgm:pt modelId="{DD5D18FF-3212-A54C-B68B-0DDC6CED83C9}" type="pres">
      <dgm:prSet presAssocID="{42E453F5-6C88-E74F-8E9F-35299EAB8AFD}" presName="parTxOnly" presStyleLbl="node1" presStyleIdx="4" presStyleCnt="5" custScaleY="129291">
        <dgm:presLayoutVars>
          <dgm:chMax val="0"/>
          <dgm:chPref val="0"/>
          <dgm:bulletEnabled val="1"/>
        </dgm:presLayoutVars>
      </dgm:prSet>
      <dgm:spPr/>
    </dgm:pt>
  </dgm:ptLst>
  <dgm:cxnLst>
    <dgm:cxn modelId="{52B26203-BC4D-DE41-880F-94A827E7E04E}" type="presOf" srcId="{2A421D52-03B8-5642-A4A3-926D0A841990}" destId="{42CBA77B-FFE8-4F44-AD06-40E810736BE3}" srcOrd="0" destOrd="0" presId="urn:microsoft.com/office/officeart/2005/8/layout/chevron1"/>
    <dgm:cxn modelId="{835D960E-843A-0E45-B1F0-3A3AEFD170F8}" srcId="{2A421D52-03B8-5642-A4A3-926D0A841990}" destId="{B5334F4B-7C13-2543-98C4-3F54FCB202CD}" srcOrd="2" destOrd="0" parTransId="{EF5AC42C-F216-8D4E-9B2F-35524B03DA1C}" sibTransId="{D2F50E18-FD37-994F-922F-1276F1A84E64}"/>
    <dgm:cxn modelId="{98381A3D-DECF-6D48-B88E-55CA8E771252}" type="presOf" srcId="{B5334F4B-7C13-2543-98C4-3F54FCB202CD}" destId="{8DC50C44-FD6A-664F-B4F3-D358BDA4A63F}" srcOrd="0" destOrd="0" presId="urn:microsoft.com/office/officeart/2005/8/layout/chevron1"/>
    <dgm:cxn modelId="{C42FDD66-E0FC-2143-978B-C4006D8CCA3F}" type="presOf" srcId="{0F7A9DF5-698B-9148-9B8A-634A7FAB4442}" destId="{4A906D0E-CD22-3B44-B6F3-978F40BE0237}" srcOrd="0" destOrd="0" presId="urn:microsoft.com/office/officeart/2005/8/layout/chevron1"/>
    <dgm:cxn modelId="{4EBCC769-7453-BC4B-9A77-42F9329BCF99}" srcId="{2A421D52-03B8-5642-A4A3-926D0A841990}" destId="{42E453F5-6C88-E74F-8E9F-35299EAB8AFD}" srcOrd="4" destOrd="0" parTransId="{870B7E92-19C0-EA45-A90E-74335A96D754}" sibTransId="{AA99D42C-DBCA-AF45-959A-FB0DD008DBA3}"/>
    <dgm:cxn modelId="{C2747B84-9592-AA44-8CE6-3C7377587FCB}" type="presOf" srcId="{42E453F5-6C88-E74F-8E9F-35299EAB8AFD}" destId="{DD5D18FF-3212-A54C-B68B-0DDC6CED83C9}" srcOrd="0" destOrd="0" presId="urn:microsoft.com/office/officeart/2005/8/layout/chevron1"/>
    <dgm:cxn modelId="{D5D699A4-6448-1F41-B491-FF5366827772}" type="presOf" srcId="{5BAFE8A1-DD16-5445-ABAD-7D88BEE2B244}" destId="{AB29635D-2EE7-B647-A87B-5D05FF5EAB2C}" srcOrd="0" destOrd="0" presId="urn:microsoft.com/office/officeart/2005/8/layout/chevron1"/>
    <dgm:cxn modelId="{02362FB2-EBCD-014A-A023-64337509A721}" srcId="{2A421D52-03B8-5642-A4A3-926D0A841990}" destId="{5BAFE8A1-DD16-5445-ABAD-7D88BEE2B244}" srcOrd="3" destOrd="0" parTransId="{A63F1ECC-1AFD-5546-AD90-D10B44B07637}" sibTransId="{3652CFAD-D1D6-A544-9C02-E4282A00F006}"/>
    <dgm:cxn modelId="{445838CF-75A1-9043-BC6A-BD7C7351B293}" srcId="{2A421D52-03B8-5642-A4A3-926D0A841990}" destId="{0F7A9DF5-698B-9148-9B8A-634A7FAB4442}" srcOrd="1" destOrd="0" parTransId="{D6001FD8-B5D6-FF4D-918A-4B9027D70FF8}" sibTransId="{724C5C8B-BCAE-9F44-8007-851B0DCB89C7}"/>
    <dgm:cxn modelId="{65416FD0-EC8F-D54D-BE27-D0589D5C06F3}" srcId="{2A421D52-03B8-5642-A4A3-926D0A841990}" destId="{656C9489-E68A-E649-90A3-1CF956483CEA}" srcOrd="0" destOrd="0" parTransId="{B3CA2410-994F-9648-B4DF-7F88B3CE4BDA}" sibTransId="{77AE6B2B-97EC-FA43-91EE-4A12B03B3694}"/>
    <dgm:cxn modelId="{F86017FC-9CF9-ED49-A240-AB190E05467C}" type="presOf" srcId="{656C9489-E68A-E649-90A3-1CF956483CEA}" destId="{1F118AE7-F529-1D42-842A-F21D24BBDA59}" srcOrd="0" destOrd="0" presId="urn:microsoft.com/office/officeart/2005/8/layout/chevron1"/>
    <dgm:cxn modelId="{564416C1-C402-A54D-8114-A62FD906A165}" type="presParOf" srcId="{42CBA77B-FFE8-4F44-AD06-40E810736BE3}" destId="{1F118AE7-F529-1D42-842A-F21D24BBDA59}" srcOrd="0" destOrd="0" presId="urn:microsoft.com/office/officeart/2005/8/layout/chevron1"/>
    <dgm:cxn modelId="{CB1F1677-36A9-3C41-92A9-28B81941D3D5}" type="presParOf" srcId="{42CBA77B-FFE8-4F44-AD06-40E810736BE3}" destId="{373F0826-D21E-0B4E-A36E-5545BD950493}" srcOrd="1" destOrd="0" presId="urn:microsoft.com/office/officeart/2005/8/layout/chevron1"/>
    <dgm:cxn modelId="{533B58B9-FD75-E844-A3E9-24D187197E91}" type="presParOf" srcId="{42CBA77B-FFE8-4F44-AD06-40E810736BE3}" destId="{4A906D0E-CD22-3B44-B6F3-978F40BE0237}" srcOrd="2" destOrd="0" presId="urn:microsoft.com/office/officeart/2005/8/layout/chevron1"/>
    <dgm:cxn modelId="{F7F4470F-65CB-A241-B5AD-1F2B2E6FED53}" type="presParOf" srcId="{42CBA77B-FFE8-4F44-AD06-40E810736BE3}" destId="{6799B522-828C-A84E-853D-DF667199CECB}" srcOrd="3" destOrd="0" presId="urn:microsoft.com/office/officeart/2005/8/layout/chevron1"/>
    <dgm:cxn modelId="{B2708C39-CF74-4F41-A990-F85CB3B66FDF}" type="presParOf" srcId="{42CBA77B-FFE8-4F44-AD06-40E810736BE3}" destId="{8DC50C44-FD6A-664F-B4F3-D358BDA4A63F}" srcOrd="4" destOrd="0" presId="urn:microsoft.com/office/officeart/2005/8/layout/chevron1"/>
    <dgm:cxn modelId="{D4C9EE73-C360-D54D-BF55-8D15A59D32E1}" type="presParOf" srcId="{42CBA77B-FFE8-4F44-AD06-40E810736BE3}" destId="{23EC3D37-E91B-664B-9E92-798800833024}" srcOrd="5" destOrd="0" presId="urn:microsoft.com/office/officeart/2005/8/layout/chevron1"/>
    <dgm:cxn modelId="{D2181F27-EDD1-5546-A352-0B5236CFA127}" type="presParOf" srcId="{42CBA77B-FFE8-4F44-AD06-40E810736BE3}" destId="{AB29635D-2EE7-B647-A87B-5D05FF5EAB2C}" srcOrd="6" destOrd="0" presId="urn:microsoft.com/office/officeart/2005/8/layout/chevron1"/>
    <dgm:cxn modelId="{BD767B27-0631-934B-A1AC-9A5BF955C0D8}" type="presParOf" srcId="{42CBA77B-FFE8-4F44-AD06-40E810736BE3}" destId="{8FFDD389-CEDA-4D41-91A4-73EEEB871408}" srcOrd="7" destOrd="0" presId="urn:microsoft.com/office/officeart/2005/8/layout/chevron1"/>
    <dgm:cxn modelId="{00CBAE7A-28F8-B64C-9A7D-B35CE61873E7}" type="presParOf" srcId="{42CBA77B-FFE8-4F44-AD06-40E810736BE3}" destId="{DD5D18FF-3212-A54C-B68B-0DDC6CED83C9}" srcOrd="8"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A421D52-03B8-5642-A4A3-926D0A841990}" type="doc">
      <dgm:prSet loTypeId="urn:microsoft.com/office/officeart/2005/8/layout/chevron1" loCatId="" qsTypeId="urn:microsoft.com/office/officeart/2005/8/quickstyle/simple4" qsCatId="simple" csTypeId="urn:microsoft.com/office/officeart/2005/8/colors/accent1_2" csCatId="accent1" phldr="1"/>
      <dgm:spPr/>
      <dgm:t>
        <a:bodyPr/>
        <a:lstStyle/>
        <a:p>
          <a:endParaRPr lang="en-US"/>
        </a:p>
      </dgm:t>
    </dgm:pt>
    <dgm:pt modelId="{656C9489-E68A-E649-90A3-1CF956483CEA}">
      <dgm:prSet phldrT="[Text]"/>
      <dgm:spPr>
        <a:solidFill>
          <a:schemeClr val="accent1">
            <a:lumMod val="75000"/>
          </a:schemeClr>
        </a:solidFill>
        <a:ln>
          <a:solidFill>
            <a:schemeClr val="accent2"/>
          </a:solidFill>
        </a:ln>
      </dgm:spPr>
      <dgm:t>
        <a:bodyPr/>
        <a:lstStyle/>
        <a:p>
          <a:r>
            <a:rPr lang="en-US" b="0" i="0">
              <a:latin typeface="Roboto Light"/>
              <a:ea typeface="Roboto Light"/>
              <a:cs typeface="Roboto Light" charset="0"/>
            </a:rPr>
            <a:t>Land Use</a:t>
          </a:r>
        </a:p>
      </dgm:t>
    </dgm:pt>
    <dgm:pt modelId="{B3CA2410-994F-9648-B4DF-7F88B3CE4BDA}" type="parTrans" cxnId="{65416FD0-EC8F-D54D-BE27-D0589D5C06F3}">
      <dgm:prSet/>
      <dgm:spPr/>
      <dgm:t>
        <a:bodyPr/>
        <a:lstStyle/>
        <a:p>
          <a:endParaRPr lang="en-US"/>
        </a:p>
      </dgm:t>
    </dgm:pt>
    <dgm:pt modelId="{77AE6B2B-97EC-FA43-91EE-4A12B03B3694}" type="sibTrans" cxnId="{65416FD0-EC8F-D54D-BE27-D0589D5C06F3}">
      <dgm:prSet/>
      <dgm:spPr/>
      <dgm:t>
        <a:bodyPr/>
        <a:lstStyle/>
        <a:p>
          <a:endParaRPr lang="en-US"/>
        </a:p>
      </dgm:t>
    </dgm:pt>
    <dgm:pt modelId="{0F7A9DF5-698B-9148-9B8A-634A7FAB4442}">
      <dgm:prSet/>
      <dgm:spPr>
        <a:noFill/>
        <a:ln>
          <a:solidFill>
            <a:schemeClr val="accent2"/>
          </a:solidFill>
        </a:ln>
      </dgm:spPr>
      <dgm:t>
        <a:bodyPr/>
        <a:lstStyle/>
        <a:p>
          <a:r>
            <a:rPr lang="en-US" b="0" i="0">
              <a:latin typeface="Roboto Light"/>
              <a:ea typeface="Roboto Light"/>
              <a:cs typeface="Roboto Light" charset="0"/>
            </a:rPr>
            <a:t>Existing Conditions + Questions</a:t>
          </a:r>
          <a:endParaRPr lang="en-US">
            <a:latin typeface="Roboto Light"/>
            <a:ea typeface="Roboto Light"/>
          </a:endParaRPr>
        </a:p>
      </dgm:t>
    </dgm:pt>
    <dgm:pt modelId="{D6001FD8-B5D6-FF4D-918A-4B9027D70FF8}" type="parTrans" cxnId="{445838CF-75A1-9043-BC6A-BD7C7351B293}">
      <dgm:prSet/>
      <dgm:spPr/>
      <dgm:t>
        <a:bodyPr/>
        <a:lstStyle/>
        <a:p>
          <a:endParaRPr lang="en-US"/>
        </a:p>
      </dgm:t>
    </dgm:pt>
    <dgm:pt modelId="{724C5C8B-BCAE-9F44-8007-851B0DCB89C7}" type="sibTrans" cxnId="{445838CF-75A1-9043-BC6A-BD7C7351B293}">
      <dgm:prSet/>
      <dgm:spPr/>
      <dgm:t>
        <a:bodyPr/>
        <a:lstStyle/>
        <a:p>
          <a:endParaRPr lang="en-US"/>
        </a:p>
      </dgm:t>
    </dgm:pt>
    <dgm:pt modelId="{B5334F4B-7C13-2543-98C4-3F54FCB202CD}">
      <dgm:prSet phldr="0"/>
      <dgm:spPr>
        <a:noFill/>
        <a:ln>
          <a:solidFill>
            <a:schemeClr val="accent2"/>
          </a:solidFill>
        </a:ln>
      </dgm:spPr>
      <dgm:t>
        <a:bodyPr/>
        <a:lstStyle/>
        <a:p>
          <a:r>
            <a:rPr lang="en-US">
              <a:latin typeface="Roboto Light"/>
              <a:ea typeface="Roboto Light"/>
            </a:rPr>
            <a:t>Governance</a:t>
          </a:r>
        </a:p>
      </dgm:t>
    </dgm:pt>
    <dgm:pt modelId="{EF5AC42C-F216-8D4E-9B2F-35524B03DA1C}" type="parTrans" cxnId="{835D960E-843A-0E45-B1F0-3A3AEFD170F8}">
      <dgm:prSet/>
      <dgm:spPr/>
      <dgm:t>
        <a:bodyPr/>
        <a:lstStyle/>
        <a:p>
          <a:endParaRPr lang="en-US"/>
        </a:p>
      </dgm:t>
    </dgm:pt>
    <dgm:pt modelId="{D2F50E18-FD37-994F-922F-1276F1A84E64}" type="sibTrans" cxnId="{835D960E-843A-0E45-B1F0-3A3AEFD170F8}">
      <dgm:prSet/>
      <dgm:spPr/>
      <dgm:t>
        <a:bodyPr/>
        <a:lstStyle/>
        <a:p>
          <a:endParaRPr lang="en-US"/>
        </a:p>
      </dgm:t>
    </dgm:pt>
    <dgm:pt modelId="{5BAFE8A1-DD16-5445-ABAD-7D88BEE2B244}">
      <dgm:prSet/>
      <dgm:spPr>
        <a:noFill/>
        <a:ln>
          <a:solidFill>
            <a:schemeClr val="accent2"/>
          </a:solidFill>
        </a:ln>
      </dgm:spPr>
      <dgm:t>
        <a:bodyPr/>
        <a:lstStyle/>
        <a:p>
          <a:r>
            <a:rPr lang="en-US" b="0" i="0">
              <a:latin typeface="Roboto Light"/>
              <a:ea typeface="Roboto Light"/>
              <a:cs typeface="Roboto Light" charset="0"/>
            </a:rPr>
            <a:t>Funding Mechanisms</a:t>
          </a:r>
          <a:endParaRPr lang="en-US">
            <a:latin typeface="Roboto Light"/>
            <a:ea typeface="Roboto Light"/>
          </a:endParaRPr>
        </a:p>
      </dgm:t>
    </dgm:pt>
    <dgm:pt modelId="{A63F1ECC-1AFD-5546-AD90-D10B44B07637}" type="parTrans" cxnId="{02362FB2-EBCD-014A-A023-64337509A721}">
      <dgm:prSet/>
      <dgm:spPr/>
      <dgm:t>
        <a:bodyPr/>
        <a:lstStyle/>
        <a:p>
          <a:endParaRPr lang="en-US"/>
        </a:p>
      </dgm:t>
    </dgm:pt>
    <dgm:pt modelId="{3652CFAD-D1D6-A544-9C02-E4282A00F006}" type="sibTrans" cxnId="{02362FB2-EBCD-014A-A023-64337509A721}">
      <dgm:prSet/>
      <dgm:spPr/>
      <dgm:t>
        <a:bodyPr/>
        <a:lstStyle/>
        <a:p>
          <a:endParaRPr lang="en-US"/>
        </a:p>
      </dgm:t>
    </dgm:pt>
    <dgm:pt modelId="{42E453F5-6C88-E74F-8E9F-35299EAB8AFD}">
      <dgm:prSet/>
      <dgm:spPr>
        <a:noFill/>
        <a:ln>
          <a:solidFill>
            <a:schemeClr val="accent2"/>
          </a:solidFill>
        </a:ln>
      </dgm:spPr>
      <dgm:t>
        <a:bodyPr/>
        <a:lstStyle/>
        <a:p>
          <a:r>
            <a:rPr lang="en-US" b="0" i="0">
              <a:latin typeface="Roboto Light"/>
              <a:ea typeface="Roboto Light"/>
            </a:rPr>
            <a:t>Next Steps</a:t>
          </a:r>
          <a:endParaRPr lang="en-US">
            <a:latin typeface="Roboto Light"/>
            <a:ea typeface="Roboto Light"/>
          </a:endParaRPr>
        </a:p>
      </dgm:t>
    </dgm:pt>
    <dgm:pt modelId="{870B7E92-19C0-EA45-A90E-74335A96D754}" type="parTrans" cxnId="{4EBCC769-7453-BC4B-9A77-42F9329BCF99}">
      <dgm:prSet/>
      <dgm:spPr/>
      <dgm:t>
        <a:bodyPr/>
        <a:lstStyle/>
        <a:p>
          <a:endParaRPr lang="en-US"/>
        </a:p>
      </dgm:t>
    </dgm:pt>
    <dgm:pt modelId="{AA99D42C-DBCA-AF45-959A-FB0DD008DBA3}" type="sibTrans" cxnId="{4EBCC769-7453-BC4B-9A77-42F9329BCF99}">
      <dgm:prSet/>
      <dgm:spPr/>
      <dgm:t>
        <a:bodyPr/>
        <a:lstStyle/>
        <a:p>
          <a:endParaRPr lang="en-US"/>
        </a:p>
      </dgm:t>
    </dgm:pt>
    <dgm:pt modelId="{42CBA77B-FFE8-4F44-AD06-40E810736BE3}" type="pres">
      <dgm:prSet presAssocID="{2A421D52-03B8-5642-A4A3-926D0A841990}" presName="Name0" presStyleCnt="0">
        <dgm:presLayoutVars>
          <dgm:dir/>
          <dgm:animLvl val="lvl"/>
          <dgm:resizeHandles val="exact"/>
        </dgm:presLayoutVars>
      </dgm:prSet>
      <dgm:spPr/>
    </dgm:pt>
    <dgm:pt modelId="{4A906D0E-CD22-3B44-B6F3-978F40BE0237}" type="pres">
      <dgm:prSet presAssocID="{0F7A9DF5-698B-9148-9B8A-634A7FAB4442}" presName="parTxOnly" presStyleLbl="node1" presStyleIdx="0" presStyleCnt="5" custScaleY="129291">
        <dgm:presLayoutVars>
          <dgm:chMax val="0"/>
          <dgm:chPref val="0"/>
          <dgm:bulletEnabled val="1"/>
        </dgm:presLayoutVars>
      </dgm:prSet>
      <dgm:spPr/>
    </dgm:pt>
    <dgm:pt modelId="{6799B522-828C-A84E-853D-DF667199CECB}" type="pres">
      <dgm:prSet presAssocID="{724C5C8B-BCAE-9F44-8007-851B0DCB89C7}" presName="parTxOnlySpace" presStyleCnt="0"/>
      <dgm:spPr/>
    </dgm:pt>
    <dgm:pt modelId="{1F118AE7-F529-1D42-842A-F21D24BBDA59}" type="pres">
      <dgm:prSet presAssocID="{656C9489-E68A-E649-90A3-1CF956483CEA}" presName="parTxOnly" presStyleLbl="node1" presStyleIdx="1" presStyleCnt="5" custScaleY="129291">
        <dgm:presLayoutVars>
          <dgm:chMax val="0"/>
          <dgm:chPref val="0"/>
          <dgm:bulletEnabled val="1"/>
        </dgm:presLayoutVars>
      </dgm:prSet>
      <dgm:spPr/>
    </dgm:pt>
    <dgm:pt modelId="{373F0826-D21E-0B4E-A36E-5545BD950493}" type="pres">
      <dgm:prSet presAssocID="{77AE6B2B-97EC-FA43-91EE-4A12B03B3694}" presName="parTxOnlySpace" presStyleCnt="0"/>
      <dgm:spPr/>
    </dgm:pt>
    <dgm:pt modelId="{8DC50C44-FD6A-664F-B4F3-D358BDA4A63F}" type="pres">
      <dgm:prSet presAssocID="{B5334F4B-7C13-2543-98C4-3F54FCB202CD}" presName="parTxOnly" presStyleLbl="node1" presStyleIdx="2" presStyleCnt="5" custScaleY="129291">
        <dgm:presLayoutVars>
          <dgm:chMax val="0"/>
          <dgm:chPref val="0"/>
          <dgm:bulletEnabled val="1"/>
        </dgm:presLayoutVars>
      </dgm:prSet>
      <dgm:spPr/>
    </dgm:pt>
    <dgm:pt modelId="{23EC3D37-E91B-664B-9E92-798800833024}" type="pres">
      <dgm:prSet presAssocID="{D2F50E18-FD37-994F-922F-1276F1A84E64}" presName="parTxOnlySpace" presStyleCnt="0"/>
      <dgm:spPr/>
    </dgm:pt>
    <dgm:pt modelId="{AB29635D-2EE7-B647-A87B-5D05FF5EAB2C}" type="pres">
      <dgm:prSet presAssocID="{5BAFE8A1-DD16-5445-ABAD-7D88BEE2B244}" presName="parTxOnly" presStyleLbl="node1" presStyleIdx="3" presStyleCnt="5" custScaleY="129291">
        <dgm:presLayoutVars>
          <dgm:chMax val="0"/>
          <dgm:chPref val="0"/>
          <dgm:bulletEnabled val="1"/>
        </dgm:presLayoutVars>
      </dgm:prSet>
      <dgm:spPr/>
    </dgm:pt>
    <dgm:pt modelId="{8FFDD389-CEDA-4D41-91A4-73EEEB871408}" type="pres">
      <dgm:prSet presAssocID="{3652CFAD-D1D6-A544-9C02-E4282A00F006}" presName="parTxOnlySpace" presStyleCnt="0"/>
      <dgm:spPr/>
    </dgm:pt>
    <dgm:pt modelId="{DD5D18FF-3212-A54C-B68B-0DDC6CED83C9}" type="pres">
      <dgm:prSet presAssocID="{42E453F5-6C88-E74F-8E9F-35299EAB8AFD}" presName="parTxOnly" presStyleLbl="node1" presStyleIdx="4" presStyleCnt="5" custScaleY="129291">
        <dgm:presLayoutVars>
          <dgm:chMax val="0"/>
          <dgm:chPref val="0"/>
          <dgm:bulletEnabled val="1"/>
        </dgm:presLayoutVars>
      </dgm:prSet>
      <dgm:spPr/>
    </dgm:pt>
  </dgm:ptLst>
  <dgm:cxnLst>
    <dgm:cxn modelId="{52B26203-BC4D-DE41-880F-94A827E7E04E}" type="presOf" srcId="{2A421D52-03B8-5642-A4A3-926D0A841990}" destId="{42CBA77B-FFE8-4F44-AD06-40E810736BE3}" srcOrd="0" destOrd="0" presId="urn:microsoft.com/office/officeart/2005/8/layout/chevron1"/>
    <dgm:cxn modelId="{835D960E-843A-0E45-B1F0-3A3AEFD170F8}" srcId="{2A421D52-03B8-5642-A4A3-926D0A841990}" destId="{B5334F4B-7C13-2543-98C4-3F54FCB202CD}" srcOrd="2" destOrd="0" parTransId="{EF5AC42C-F216-8D4E-9B2F-35524B03DA1C}" sibTransId="{D2F50E18-FD37-994F-922F-1276F1A84E64}"/>
    <dgm:cxn modelId="{8B029936-E2BE-8944-BC61-B7B392011849}" type="presOf" srcId="{656C9489-E68A-E649-90A3-1CF956483CEA}" destId="{1F118AE7-F529-1D42-842A-F21D24BBDA59}" srcOrd="0" destOrd="0" presId="urn:microsoft.com/office/officeart/2005/8/layout/chevron1"/>
    <dgm:cxn modelId="{4EBCC769-7453-BC4B-9A77-42F9329BCF99}" srcId="{2A421D52-03B8-5642-A4A3-926D0A841990}" destId="{42E453F5-6C88-E74F-8E9F-35299EAB8AFD}" srcOrd="4" destOrd="0" parTransId="{870B7E92-19C0-EA45-A90E-74335A96D754}" sibTransId="{AA99D42C-DBCA-AF45-959A-FB0DD008DBA3}"/>
    <dgm:cxn modelId="{D2A474A0-1F60-5840-A917-7D8036EA3023}" type="presOf" srcId="{5BAFE8A1-DD16-5445-ABAD-7D88BEE2B244}" destId="{AB29635D-2EE7-B647-A87B-5D05FF5EAB2C}" srcOrd="0" destOrd="0" presId="urn:microsoft.com/office/officeart/2005/8/layout/chevron1"/>
    <dgm:cxn modelId="{02362FB2-EBCD-014A-A023-64337509A721}" srcId="{2A421D52-03B8-5642-A4A3-926D0A841990}" destId="{5BAFE8A1-DD16-5445-ABAD-7D88BEE2B244}" srcOrd="3" destOrd="0" parTransId="{A63F1ECC-1AFD-5546-AD90-D10B44B07637}" sibTransId="{3652CFAD-D1D6-A544-9C02-E4282A00F006}"/>
    <dgm:cxn modelId="{445838CF-75A1-9043-BC6A-BD7C7351B293}" srcId="{2A421D52-03B8-5642-A4A3-926D0A841990}" destId="{0F7A9DF5-698B-9148-9B8A-634A7FAB4442}" srcOrd="0" destOrd="0" parTransId="{D6001FD8-B5D6-FF4D-918A-4B9027D70FF8}" sibTransId="{724C5C8B-BCAE-9F44-8007-851B0DCB89C7}"/>
    <dgm:cxn modelId="{65416FD0-EC8F-D54D-BE27-D0589D5C06F3}" srcId="{2A421D52-03B8-5642-A4A3-926D0A841990}" destId="{656C9489-E68A-E649-90A3-1CF956483CEA}" srcOrd="1" destOrd="0" parTransId="{B3CA2410-994F-9648-B4DF-7F88B3CE4BDA}" sibTransId="{77AE6B2B-97EC-FA43-91EE-4A12B03B3694}"/>
    <dgm:cxn modelId="{E5E2D5D1-2676-1D4F-B8B3-E5888DBDA245}" type="presOf" srcId="{42E453F5-6C88-E74F-8E9F-35299EAB8AFD}" destId="{DD5D18FF-3212-A54C-B68B-0DDC6CED83C9}" srcOrd="0" destOrd="0" presId="urn:microsoft.com/office/officeart/2005/8/layout/chevron1"/>
    <dgm:cxn modelId="{0AD453E2-A806-DD4E-B193-C67948A8048A}" type="presOf" srcId="{0F7A9DF5-698B-9148-9B8A-634A7FAB4442}" destId="{4A906D0E-CD22-3B44-B6F3-978F40BE0237}" srcOrd="0" destOrd="0" presId="urn:microsoft.com/office/officeart/2005/8/layout/chevron1"/>
    <dgm:cxn modelId="{EFBF40FE-963A-CC4F-B928-6D309A86C92B}" type="presOf" srcId="{B5334F4B-7C13-2543-98C4-3F54FCB202CD}" destId="{8DC50C44-FD6A-664F-B4F3-D358BDA4A63F}" srcOrd="0" destOrd="0" presId="urn:microsoft.com/office/officeart/2005/8/layout/chevron1"/>
    <dgm:cxn modelId="{2CD5DD12-DC21-CC40-AA5F-CFD6C93ABA80}" type="presParOf" srcId="{42CBA77B-FFE8-4F44-AD06-40E810736BE3}" destId="{4A906D0E-CD22-3B44-B6F3-978F40BE0237}" srcOrd="0" destOrd="0" presId="urn:microsoft.com/office/officeart/2005/8/layout/chevron1"/>
    <dgm:cxn modelId="{4F64FC1F-8F9C-6246-A3F7-DBB60EAE2BAD}" type="presParOf" srcId="{42CBA77B-FFE8-4F44-AD06-40E810736BE3}" destId="{6799B522-828C-A84E-853D-DF667199CECB}" srcOrd="1" destOrd="0" presId="urn:microsoft.com/office/officeart/2005/8/layout/chevron1"/>
    <dgm:cxn modelId="{CE5A9CC5-ACD0-8D4F-BF15-23A114295DE9}" type="presParOf" srcId="{42CBA77B-FFE8-4F44-AD06-40E810736BE3}" destId="{1F118AE7-F529-1D42-842A-F21D24BBDA59}" srcOrd="2" destOrd="0" presId="urn:microsoft.com/office/officeart/2005/8/layout/chevron1"/>
    <dgm:cxn modelId="{C4505F7F-3C18-2C49-8801-09D825C069DB}" type="presParOf" srcId="{42CBA77B-FFE8-4F44-AD06-40E810736BE3}" destId="{373F0826-D21E-0B4E-A36E-5545BD950493}" srcOrd="3" destOrd="0" presId="urn:microsoft.com/office/officeart/2005/8/layout/chevron1"/>
    <dgm:cxn modelId="{9107E326-74A3-9049-A5DD-FD06C09ACFD5}" type="presParOf" srcId="{42CBA77B-FFE8-4F44-AD06-40E810736BE3}" destId="{8DC50C44-FD6A-664F-B4F3-D358BDA4A63F}" srcOrd="4" destOrd="0" presId="urn:microsoft.com/office/officeart/2005/8/layout/chevron1"/>
    <dgm:cxn modelId="{4A7C2A8C-A167-5F46-900D-6CA632FBE0AA}" type="presParOf" srcId="{42CBA77B-FFE8-4F44-AD06-40E810736BE3}" destId="{23EC3D37-E91B-664B-9E92-798800833024}" srcOrd="5" destOrd="0" presId="urn:microsoft.com/office/officeart/2005/8/layout/chevron1"/>
    <dgm:cxn modelId="{AC37F444-037E-424D-89D2-3F3B7A36FE0A}" type="presParOf" srcId="{42CBA77B-FFE8-4F44-AD06-40E810736BE3}" destId="{AB29635D-2EE7-B647-A87B-5D05FF5EAB2C}" srcOrd="6" destOrd="0" presId="urn:microsoft.com/office/officeart/2005/8/layout/chevron1"/>
    <dgm:cxn modelId="{696F8062-D579-594A-A939-DCB981052E08}" type="presParOf" srcId="{42CBA77B-FFE8-4F44-AD06-40E810736BE3}" destId="{8FFDD389-CEDA-4D41-91A4-73EEEB871408}" srcOrd="7" destOrd="0" presId="urn:microsoft.com/office/officeart/2005/8/layout/chevron1"/>
    <dgm:cxn modelId="{8BC507E1-1201-D248-B7E0-089F0AF6E7AB}" type="presParOf" srcId="{42CBA77B-FFE8-4F44-AD06-40E810736BE3}" destId="{DD5D18FF-3212-A54C-B68B-0DDC6CED83C9}" srcOrd="8"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A421D52-03B8-5642-A4A3-926D0A841990}" type="doc">
      <dgm:prSet loTypeId="urn:microsoft.com/office/officeart/2005/8/layout/chevron1" loCatId="" qsTypeId="urn:microsoft.com/office/officeart/2005/8/quickstyle/simple4" qsCatId="simple" csTypeId="urn:microsoft.com/office/officeart/2005/8/colors/accent1_2" csCatId="accent1" phldr="1"/>
      <dgm:spPr/>
      <dgm:t>
        <a:bodyPr/>
        <a:lstStyle/>
        <a:p>
          <a:endParaRPr lang="en-US"/>
        </a:p>
      </dgm:t>
    </dgm:pt>
    <dgm:pt modelId="{656C9489-E68A-E649-90A3-1CF956483CEA}">
      <dgm:prSet phldrT="[Text]" phldr="0"/>
      <dgm:spPr>
        <a:solidFill>
          <a:schemeClr val="accent1">
            <a:lumMod val="75000"/>
          </a:schemeClr>
        </a:solidFill>
        <a:ln>
          <a:solidFill>
            <a:schemeClr val="accent2"/>
          </a:solidFill>
        </a:ln>
      </dgm:spPr>
      <dgm:t>
        <a:bodyPr/>
        <a:lstStyle/>
        <a:p>
          <a:r>
            <a:rPr lang="en-US" b="0" i="0">
              <a:latin typeface="Roboto Light"/>
              <a:ea typeface="Roboto Light"/>
              <a:cs typeface="Roboto Light" charset="0"/>
            </a:rPr>
            <a:t>Governance</a:t>
          </a:r>
        </a:p>
      </dgm:t>
    </dgm:pt>
    <dgm:pt modelId="{B3CA2410-994F-9648-B4DF-7F88B3CE4BDA}" type="parTrans" cxnId="{65416FD0-EC8F-D54D-BE27-D0589D5C06F3}">
      <dgm:prSet/>
      <dgm:spPr/>
      <dgm:t>
        <a:bodyPr/>
        <a:lstStyle/>
        <a:p>
          <a:endParaRPr lang="en-US"/>
        </a:p>
      </dgm:t>
    </dgm:pt>
    <dgm:pt modelId="{77AE6B2B-97EC-FA43-91EE-4A12B03B3694}" type="sibTrans" cxnId="{65416FD0-EC8F-D54D-BE27-D0589D5C06F3}">
      <dgm:prSet/>
      <dgm:spPr/>
      <dgm:t>
        <a:bodyPr/>
        <a:lstStyle/>
        <a:p>
          <a:endParaRPr lang="en-US"/>
        </a:p>
      </dgm:t>
    </dgm:pt>
    <dgm:pt modelId="{0F7A9DF5-698B-9148-9B8A-634A7FAB4442}">
      <dgm:prSet/>
      <dgm:spPr>
        <a:noFill/>
        <a:ln>
          <a:solidFill>
            <a:schemeClr val="accent2"/>
          </a:solidFill>
        </a:ln>
      </dgm:spPr>
      <dgm:t>
        <a:bodyPr/>
        <a:lstStyle/>
        <a:p>
          <a:r>
            <a:rPr lang="en-US" b="0" i="0">
              <a:latin typeface="Roboto Light"/>
              <a:ea typeface="Roboto Light"/>
              <a:cs typeface="Roboto Light" charset="0"/>
            </a:rPr>
            <a:t>Existing Conditions + Questions</a:t>
          </a:r>
          <a:endParaRPr lang="en-US">
            <a:latin typeface="Roboto Light"/>
            <a:ea typeface="Roboto Light"/>
          </a:endParaRPr>
        </a:p>
      </dgm:t>
    </dgm:pt>
    <dgm:pt modelId="{D6001FD8-B5D6-FF4D-918A-4B9027D70FF8}" type="parTrans" cxnId="{445838CF-75A1-9043-BC6A-BD7C7351B293}">
      <dgm:prSet/>
      <dgm:spPr/>
      <dgm:t>
        <a:bodyPr/>
        <a:lstStyle/>
        <a:p>
          <a:endParaRPr lang="en-US"/>
        </a:p>
      </dgm:t>
    </dgm:pt>
    <dgm:pt modelId="{724C5C8B-BCAE-9F44-8007-851B0DCB89C7}" type="sibTrans" cxnId="{445838CF-75A1-9043-BC6A-BD7C7351B293}">
      <dgm:prSet/>
      <dgm:spPr/>
      <dgm:t>
        <a:bodyPr/>
        <a:lstStyle/>
        <a:p>
          <a:endParaRPr lang="en-US"/>
        </a:p>
      </dgm:t>
    </dgm:pt>
    <dgm:pt modelId="{B5334F4B-7C13-2543-98C4-3F54FCB202CD}">
      <dgm:prSet/>
      <dgm:spPr>
        <a:noFill/>
        <a:ln>
          <a:solidFill>
            <a:schemeClr val="accent2"/>
          </a:solidFill>
        </a:ln>
      </dgm:spPr>
      <dgm:t>
        <a:bodyPr/>
        <a:lstStyle/>
        <a:p>
          <a:r>
            <a:rPr lang="en-US" b="0" i="0">
              <a:latin typeface="Roboto Light"/>
              <a:ea typeface="Roboto Light"/>
              <a:cs typeface="Roboto Light" charset="0"/>
            </a:rPr>
            <a:t>Land Use</a:t>
          </a:r>
          <a:endParaRPr lang="en-US">
            <a:latin typeface="Roboto Light"/>
            <a:ea typeface="Roboto Light"/>
          </a:endParaRPr>
        </a:p>
      </dgm:t>
    </dgm:pt>
    <dgm:pt modelId="{EF5AC42C-F216-8D4E-9B2F-35524B03DA1C}" type="parTrans" cxnId="{835D960E-843A-0E45-B1F0-3A3AEFD170F8}">
      <dgm:prSet/>
      <dgm:spPr/>
      <dgm:t>
        <a:bodyPr/>
        <a:lstStyle/>
        <a:p>
          <a:endParaRPr lang="en-US"/>
        </a:p>
      </dgm:t>
    </dgm:pt>
    <dgm:pt modelId="{D2F50E18-FD37-994F-922F-1276F1A84E64}" type="sibTrans" cxnId="{835D960E-843A-0E45-B1F0-3A3AEFD170F8}">
      <dgm:prSet/>
      <dgm:spPr/>
      <dgm:t>
        <a:bodyPr/>
        <a:lstStyle/>
        <a:p>
          <a:endParaRPr lang="en-US"/>
        </a:p>
      </dgm:t>
    </dgm:pt>
    <dgm:pt modelId="{5BAFE8A1-DD16-5445-ABAD-7D88BEE2B244}">
      <dgm:prSet/>
      <dgm:spPr>
        <a:noFill/>
        <a:ln>
          <a:solidFill>
            <a:schemeClr val="accent2"/>
          </a:solidFill>
        </a:ln>
      </dgm:spPr>
      <dgm:t>
        <a:bodyPr/>
        <a:lstStyle/>
        <a:p>
          <a:r>
            <a:rPr lang="en-US" b="0" i="0">
              <a:latin typeface="Roboto Light"/>
              <a:ea typeface="Roboto Light"/>
              <a:cs typeface="Roboto Light" charset="0"/>
            </a:rPr>
            <a:t>Funding Mechanisms</a:t>
          </a:r>
          <a:endParaRPr lang="en-US">
            <a:latin typeface="Roboto Light"/>
            <a:ea typeface="Roboto Light"/>
          </a:endParaRPr>
        </a:p>
      </dgm:t>
    </dgm:pt>
    <dgm:pt modelId="{A63F1ECC-1AFD-5546-AD90-D10B44B07637}" type="parTrans" cxnId="{02362FB2-EBCD-014A-A023-64337509A721}">
      <dgm:prSet/>
      <dgm:spPr/>
      <dgm:t>
        <a:bodyPr/>
        <a:lstStyle/>
        <a:p>
          <a:endParaRPr lang="en-US"/>
        </a:p>
      </dgm:t>
    </dgm:pt>
    <dgm:pt modelId="{3652CFAD-D1D6-A544-9C02-E4282A00F006}" type="sibTrans" cxnId="{02362FB2-EBCD-014A-A023-64337509A721}">
      <dgm:prSet/>
      <dgm:spPr/>
      <dgm:t>
        <a:bodyPr/>
        <a:lstStyle/>
        <a:p>
          <a:endParaRPr lang="en-US"/>
        </a:p>
      </dgm:t>
    </dgm:pt>
    <dgm:pt modelId="{42E453F5-6C88-E74F-8E9F-35299EAB8AFD}">
      <dgm:prSet/>
      <dgm:spPr>
        <a:noFill/>
        <a:ln>
          <a:solidFill>
            <a:schemeClr val="accent2"/>
          </a:solidFill>
        </a:ln>
      </dgm:spPr>
      <dgm:t>
        <a:bodyPr/>
        <a:lstStyle/>
        <a:p>
          <a:r>
            <a:rPr lang="en-US" b="0" i="0">
              <a:latin typeface="Roboto Light"/>
              <a:ea typeface="Roboto Light"/>
            </a:rPr>
            <a:t>Next Steps</a:t>
          </a:r>
          <a:endParaRPr lang="en-US">
            <a:latin typeface="Roboto Light"/>
            <a:ea typeface="Roboto Light"/>
          </a:endParaRPr>
        </a:p>
      </dgm:t>
    </dgm:pt>
    <dgm:pt modelId="{870B7E92-19C0-EA45-A90E-74335A96D754}" type="parTrans" cxnId="{4EBCC769-7453-BC4B-9A77-42F9329BCF99}">
      <dgm:prSet/>
      <dgm:spPr/>
      <dgm:t>
        <a:bodyPr/>
        <a:lstStyle/>
        <a:p>
          <a:endParaRPr lang="en-US"/>
        </a:p>
      </dgm:t>
    </dgm:pt>
    <dgm:pt modelId="{AA99D42C-DBCA-AF45-959A-FB0DD008DBA3}" type="sibTrans" cxnId="{4EBCC769-7453-BC4B-9A77-42F9329BCF99}">
      <dgm:prSet/>
      <dgm:spPr/>
      <dgm:t>
        <a:bodyPr/>
        <a:lstStyle/>
        <a:p>
          <a:endParaRPr lang="en-US"/>
        </a:p>
      </dgm:t>
    </dgm:pt>
    <dgm:pt modelId="{42CBA77B-FFE8-4F44-AD06-40E810736BE3}" type="pres">
      <dgm:prSet presAssocID="{2A421D52-03B8-5642-A4A3-926D0A841990}" presName="Name0" presStyleCnt="0">
        <dgm:presLayoutVars>
          <dgm:dir/>
          <dgm:animLvl val="lvl"/>
          <dgm:resizeHandles val="exact"/>
        </dgm:presLayoutVars>
      </dgm:prSet>
      <dgm:spPr/>
    </dgm:pt>
    <dgm:pt modelId="{4A906D0E-CD22-3B44-B6F3-978F40BE0237}" type="pres">
      <dgm:prSet presAssocID="{0F7A9DF5-698B-9148-9B8A-634A7FAB4442}" presName="parTxOnly" presStyleLbl="node1" presStyleIdx="0" presStyleCnt="5" custScaleY="129291">
        <dgm:presLayoutVars>
          <dgm:chMax val="0"/>
          <dgm:chPref val="0"/>
          <dgm:bulletEnabled val="1"/>
        </dgm:presLayoutVars>
      </dgm:prSet>
      <dgm:spPr/>
    </dgm:pt>
    <dgm:pt modelId="{6799B522-828C-A84E-853D-DF667199CECB}" type="pres">
      <dgm:prSet presAssocID="{724C5C8B-BCAE-9F44-8007-851B0DCB89C7}" presName="parTxOnlySpace" presStyleCnt="0"/>
      <dgm:spPr/>
    </dgm:pt>
    <dgm:pt modelId="{8DC50C44-FD6A-664F-B4F3-D358BDA4A63F}" type="pres">
      <dgm:prSet presAssocID="{B5334F4B-7C13-2543-98C4-3F54FCB202CD}" presName="parTxOnly" presStyleLbl="node1" presStyleIdx="1" presStyleCnt="5" custScaleY="129291">
        <dgm:presLayoutVars>
          <dgm:chMax val="0"/>
          <dgm:chPref val="0"/>
          <dgm:bulletEnabled val="1"/>
        </dgm:presLayoutVars>
      </dgm:prSet>
      <dgm:spPr/>
    </dgm:pt>
    <dgm:pt modelId="{23EC3D37-E91B-664B-9E92-798800833024}" type="pres">
      <dgm:prSet presAssocID="{D2F50E18-FD37-994F-922F-1276F1A84E64}" presName="parTxOnlySpace" presStyleCnt="0"/>
      <dgm:spPr/>
    </dgm:pt>
    <dgm:pt modelId="{1F118AE7-F529-1D42-842A-F21D24BBDA59}" type="pres">
      <dgm:prSet presAssocID="{656C9489-E68A-E649-90A3-1CF956483CEA}" presName="parTxOnly" presStyleLbl="node1" presStyleIdx="2" presStyleCnt="5" custScaleY="129291">
        <dgm:presLayoutVars>
          <dgm:chMax val="0"/>
          <dgm:chPref val="0"/>
          <dgm:bulletEnabled val="1"/>
        </dgm:presLayoutVars>
      </dgm:prSet>
      <dgm:spPr/>
    </dgm:pt>
    <dgm:pt modelId="{373F0826-D21E-0B4E-A36E-5545BD950493}" type="pres">
      <dgm:prSet presAssocID="{77AE6B2B-97EC-FA43-91EE-4A12B03B3694}" presName="parTxOnlySpace" presStyleCnt="0"/>
      <dgm:spPr/>
    </dgm:pt>
    <dgm:pt modelId="{AB29635D-2EE7-B647-A87B-5D05FF5EAB2C}" type="pres">
      <dgm:prSet presAssocID="{5BAFE8A1-DD16-5445-ABAD-7D88BEE2B244}" presName="parTxOnly" presStyleLbl="node1" presStyleIdx="3" presStyleCnt="5" custScaleY="129291">
        <dgm:presLayoutVars>
          <dgm:chMax val="0"/>
          <dgm:chPref val="0"/>
          <dgm:bulletEnabled val="1"/>
        </dgm:presLayoutVars>
      </dgm:prSet>
      <dgm:spPr/>
    </dgm:pt>
    <dgm:pt modelId="{8FFDD389-CEDA-4D41-91A4-73EEEB871408}" type="pres">
      <dgm:prSet presAssocID="{3652CFAD-D1D6-A544-9C02-E4282A00F006}" presName="parTxOnlySpace" presStyleCnt="0"/>
      <dgm:spPr/>
    </dgm:pt>
    <dgm:pt modelId="{DD5D18FF-3212-A54C-B68B-0DDC6CED83C9}" type="pres">
      <dgm:prSet presAssocID="{42E453F5-6C88-E74F-8E9F-35299EAB8AFD}" presName="parTxOnly" presStyleLbl="node1" presStyleIdx="4" presStyleCnt="5" custScaleY="129291">
        <dgm:presLayoutVars>
          <dgm:chMax val="0"/>
          <dgm:chPref val="0"/>
          <dgm:bulletEnabled val="1"/>
        </dgm:presLayoutVars>
      </dgm:prSet>
      <dgm:spPr/>
    </dgm:pt>
  </dgm:ptLst>
  <dgm:cxnLst>
    <dgm:cxn modelId="{52B26203-BC4D-DE41-880F-94A827E7E04E}" type="presOf" srcId="{2A421D52-03B8-5642-A4A3-926D0A841990}" destId="{42CBA77B-FFE8-4F44-AD06-40E810736BE3}" srcOrd="0" destOrd="0" presId="urn:microsoft.com/office/officeart/2005/8/layout/chevron1"/>
    <dgm:cxn modelId="{05AFFE0A-6927-7446-86FF-4AF6F74BC903}" type="presOf" srcId="{B5334F4B-7C13-2543-98C4-3F54FCB202CD}" destId="{8DC50C44-FD6A-664F-B4F3-D358BDA4A63F}" srcOrd="0" destOrd="0" presId="urn:microsoft.com/office/officeart/2005/8/layout/chevron1"/>
    <dgm:cxn modelId="{835D960E-843A-0E45-B1F0-3A3AEFD170F8}" srcId="{2A421D52-03B8-5642-A4A3-926D0A841990}" destId="{B5334F4B-7C13-2543-98C4-3F54FCB202CD}" srcOrd="1" destOrd="0" parTransId="{EF5AC42C-F216-8D4E-9B2F-35524B03DA1C}" sibTransId="{D2F50E18-FD37-994F-922F-1276F1A84E64}"/>
    <dgm:cxn modelId="{D6A40516-EF8D-544E-B67E-F466E979395B}" type="presOf" srcId="{0F7A9DF5-698B-9148-9B8A-634A7FAB4442}" destId="{4A906D0E-CD22-3B44-B6F3-978F40BE0237}" srcOrd="0" destOrd="0" presId="urn:microsoft.com/office/officeart/2005/8/layout/chevron1"/>
    <dgm:cxn modelId="{C1F9BF3F-DFA6-6E4A-A3A9-D79E35F00984}" type="presOf" srcId="{5BAFE8A1-DD16-5445-ABAD-7D88BEE2B244}" destId="{AB29635D-2EE7-B647-A87B-5D05FF5EAB2C}" srcOrd="0" destOrd="0" presId="urn:microsoft.com/office/officeart/2005/8/layout/chevron1"/>
    <dgm:cxn modelId="{4EBCC769-7453-BC4B-9A77-42F9329BCF99}" srcId="{2A421D52-03B8-5642-A4A3-926D0A841990}" destId="{42E453F5-6C88-E74F-8E9F-35299EAB8AFD}" srcOrd="4" destOrd="0" parTransId="{870B7E92-19C0-EA45-A90E-74335A96D754}" sibTransId="{AA99D42C-DBCA-AF45-959A-FB0DD008DBA3}"/>
    <dgm:cxn modelId="{9540078E-3FFB-084F-BDDC-6CD7740317E4}" type="presOf" srcId="{42E453F5-6C88-E74F-8E9F-35299EAB8AFD}" destId="{DD5D18FF-3212-A54C-B68B-0DDC6CED83C9}" srcOrd="0" destOrd="0" presId="urn:microsoft.com/office/officeart/2005/8/layout/chevron1"/>
    <dgm:cxn modelId="{02362FB2-EBCD-014A-A023-64337509A721}" srcId="{2A421D52-03B8-5642-A4A3-926D0A841990}" destId="{5BAFE8A1-DD16-5445-ABAD-7D88BEE2B244}" srcOrd="3" destOrd="0" parTransId="{A63F1ECC-1AFD-5546-AD90-D10B44B07637}" sibTransId="{3652CFAD-D1D6-A544-9C02-E4282A00F006}"/>
    <dgm:cxn modelId="{33CECFB9-C648-4646-AD48-160DD47403BF}" type="presOf" srcId="{656C9489-E68A-E649-90A3-1CF956483CEA}" destId="{1F118AE7-F529-1D42-842A-F21D24BBDA59}" srcOrd="0" destOrd="0" presId="urn:microsoft.com/office/officeart/2005/8/layout/chevron1"/>
    <dgm:cxn modelId="{445838CF-75A1-9043-BC6A-BD7C7351B293}" srcId="{2A421D52-03B8-5642-A4A3-926D0A841990}" destId="{0F7A9DF5-698B-9148-9B8A-634A7FAB4442}" srcOrd="0" destOrd="0" parTransId="{D6001FD8-B5D6-FF4D-918A-4B9027D70FF8}" sibTransId="{724C5C8B-BCAE-9F44-8007-851B0DCB89C7}"/>
    <dgm:cxn modelId="{65416FD0-EC8F-D54D-BE27-D0589D5C06F3}" srcId="{2A421D52-03B8-5642-A4A3-926D0A841990}" destId="{656C9489-E68A-E649-90A3-1CF956483CEA}" srcOrd="2" destOrd="0" parTransId="{B3CA2410-994F-9648-B4DF-7F88B3CE4BDA}" sibTransId="{77AE6B2B-97EC-FA43-91EE-4A12B03B3694}"/>
    <dgm:cxn modelId="{7848E6C2-B378-F94B-B1DF-96F2FE2C8C0E}" type="presParOf" srcId="{42CBA77B-FFE8-4F44-AD06-40E810736BE3}" destId="{4A906D0E-CD22-3B44-B6F3-978F40BE0237}" srcOrd="0" destOrd="0" presId="urn:microsoft.com/office/officeart/2005/8/layout/chevron1"/>
    <dgm:cxn modelId="{C283ABC3-37EE-1D42-A599-D2010C59AFB8}" type="presParOf" srcId="{42CBA77B-FFE8-4F44-AD06-40E810736BE3}" destId="{6799B522-828C-A84E-853D-DF667199CECB}" srcOrd="1" destOrd="0" presId="urn:microsoft.com/office/officeart/2005/8/layout/chevron1"/>
    <dgm:cxn modelId="{718BB145-6DE1-9A4C-9204-861EBF51E4C4}" type="presParOf" srcId="{42CBA77B-FFE8-4F44-AD06-40E810736BE3}" destId="{8DC50C44-FD6A-664F-B4F3-D358BDA4A63F}" srcOrd="2" destOrd="0" presId="urn:microsoft.com/office/officeart/2005/8/layout/chevron1"/>
    <dgm:cxn modelId="{4F37D3BD-AD33-2A42-A294-5CD1DBA59B48}" type="presParOf" srcId="{42CBA77B-FFE8-4F44-AD06-40E810736BE3}" destId="{23EC3D37-E91B-664B-9E92-798800833024}" srcOrd="3" destOrd="0" presId="urn:microsoft.com/office/officeart/2005/8/layout/chevron1"/>
    <dgm:cxn modelId="{FE9016A8-BACA-C042-9046-D646DF8F6CAB}" type="presParOf" srcId="{42CBA77B-FFE8-4F44-AD06-40E810736BE3}" destId="{1F118AE7-F529-1D42-842A-F21D24BBDA59}" srcOrd="4" destOrd="0" presId="urn:microsoft.com/office/officeart/2005/8/layout/chevron1"/>
    <dgm:cxn modelId="{34299D14-3747-5343-82A3-1E01CBA17D60}" type="presParOf" srcId="{42CBA77B-FFE8-4F44-AD06-40E810736BE3}" destId="{373F0826-D21E-0B4E-A36E-5545BD950493}" srcOrd="5" destOrd="0" presId="urn:microsoft.com/office/officeart/2005/8/layout/chevron1"/>
    <dgm:cxn modelId="{5E9C6E1C-3B8D-4F45-AB64-C696B57724B3}" type="presParOf" srcId="{42CBA77B-FFE8-4F44-AD06-40E810736BE3}" destId="{AB29635D-2EE7-B647-A87B-5D05FF5EAB2C}" srcOrd="6" destOrd="0" presId="urn:microsoft.com/office/officeart/2005/8/layout/chevron1"/>
    <dgm:cxn modelId="{A4E409DC-6A71-7946-B2A9-248BC61E8550}" type="presParOf" srcId="{42CBA77B-FFE8-4F44-AD06-40E810736BE3}" destId="{8FFDD389-CEDA-4D41-91A4-73EEEB871408}" srcOrd="7" destOrd="0" presId="urn:microsoft.com/office/officeart/2005/8/layout/chevron1"/>
    <dgm:cxn modelId="{DB3991D9-9664-1541-920C-943211E7A012}" type="presParOf" srcId="{42CBA77B-FFE8-4F44-AD06-40E810736BE3}" destId="{DD5D18FF-3212-A54C-B68B-0DDC6CED83C9}" srcOrd="8"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8E36B3CB-42C6-4674-BAE2-2F0FC4865DB5}"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en-US"/>
        </a:p>
      </dgm:t>
    </dgm:pt>
    <dgm:pt modelId="{6235270C-1A0C-48C1-8592-767CC560AB52}">
      <dgm:prSet phldrT="[Text]" phldr="0"/>
      <dgm:spPr/>
      <dgm:t>
        <a:bodyPr/>
        <a:lstStyle/>
        <a:p>
          <a:pPr rtl="0"/>
          <a:r>
            <a:rPr lang="en-US">
              <a:latin typeface="Roboto" panose="02000000000000000000" pitchFamily="2" charset="0"/>
              <a:ea typeface="Roboto" panose="02000000000000000000" pitchFamily="2" charset="0"/>
            </a:rPr>
            <a:t>Westphalia Civic Assoc.</a:t>
          </a:r>
        </a:p>
      </dgm:t>
    </dgm:pt>
    <dgm:pt modelId="{FD5C16A7-2188-4DB3-B32A-457C763EB7A2}" type="parTrans" cxnId="{D3F8F88F-5741-4F43-96A5-60B26E567DA4}">
      <dgm:prSet/>
      <dgm:spPr/>
      <dgm:t>
        <a:bodyPr/>
        <a:lstStyle/>
        <a:p>
          <a:endParaRPr lang="en-US"/>
        </a:p>
      </dgm:t>
    </dgm:pt>
    <dgm:pt modelId="{EF0198ED-6EE0-47FF-83FB-073FDE3AE5BD}" type="sibTrans" cxnId="{D3F8F88F-5741-4F43-96A5-60B26E567DA4}">
      <dgm:prSet/>
      <dgm:spPr/>
      <dgm:t>
        <a:bodyPr/>
        <a:lstStyle/>
        <a:p>
          <a:endParaRPr lang="en-US"/>
        </a:p>
      </dgm:t>
    </dgm:pt>
    <dgm:pt modelId="{1C203401-2DDA-4DDF-B6C1-A2D549E24BC1}">
      <dgm:prSet phldrT="[Text]" phldr="0"/>
      <dgm:spPr/>
      <dgm:t>
        <a:bodyPr/>
        <a:lstStyle/>
        <a:p>
          <a:r>
            <a:rPr lang="en-US">
              <a:latin typeface="Roboto" panose="02000000000000000000" pitchFamily="2" charset="0"/>
              <a:ea typeface="Roboto" panose="02000000000000000000" pitchFamily="2" charset="0"/>
            </a:rPr>
            <a:t>Existing HOA’s</a:t>
          </a:r>
        </a:p>
      </dgm:t>
    </dgm:pt>
    <dgm:pt modelId="{6A986546-F704-4E81-85AD-694350620C12}" type="parTrans" cxnId="{86333159-4BD6-4534-8C85-0F4F02EC036C}">
      <dgm:prSet/>
      <dgm:spPr/>
      <dgm:t>
        <a:bodyPr/>
        <a:lstStyle/>
        <a:p>
          <a:endParaRPr lang="en-US"/>
        </a:p>
      </dgm:t>
    </dgm:pt>
    <dgm:pt modelId="{8E8B6B67-566D-42F1-8222-25847E2D150B}" type="sibTrans" cxnId="{86333159-4BD6-4534-8C85-0F4F02EC036C}">
      <dgm:prSet/>
      <dgm:spPr/>
      <dgm:t>
        <a:bodyPr/>
        <a:lstStyle/>
        <a:p>
          <a:endParaRPr lang="en-US"/>
        </a:p>
      </dgm:t>
    </dgm:pt>
    <dgm:pt modelId="{067F3B5B-B589-4F88-8A21-1AC9BD65550E}">
      <dgm:prSet phldrT="[Text]" phldr="0"/>
      <dgm:spPr/>
      <dgm:t>
        <a:bodyPr/>
        <a:lstStyle/>
        <a:p>
          <a:pPr rtl="0"/>
          <a:r>
            <a:rPr lang="en-US">
              <a:latin typeface="Roboto" panose="02000000000000000000" pitchFamily="2" charset="0"/>
              <a:ea typeface="Roboto" panose="02000000000000000000" pitchFamily="2" charset="0"/>
            </a:rPr>
            <a:t>Future HOA's</a:t>
          </a:r>
        </a:p>
      </dgm:t>
    </dgm:pt>
    <dgm:pt modelId="{9E195E3D-BBAE-4BFB-8B4C-667225E2DC20}" type="parTrans" cxnId="{E900E55C-70F8-4EA1-8270-2E38B35B1700}">
      <dgm:prSet/>
      <dgm:spPr/>
      <dgm:t>
        <a:bodyPr/>
        <a:lstStyle/>
        <a:p>
          <a:endParaRPr lang="en-US"/>
        </a:p>
      </dgm:t>
    </dgm:pt>
    <dgm:pt modelId="{4FE1AA5D-E13C-4B2A-A41F-3BC6209EA21E}" type="sibTrans" cxnId="{E900E55C-70F8-4EA1-8270-2E38B35B1700}">
      <dgm:prSet/>
      <dgm:spPr/>
      <dgm:t>
        <a:bodyPr/>
        <a:lstStyle/>
        <a:p>
          <a:endParaRPr lang="en-US"/>
        </a:p>
      </dgm:t>
    </dgm:pt>
    <dgm:pt modelId="{21E6BA22-3448-468A-8145-EA246E39B10E}">
      <dgm:prSet phldrT="[Text]" phldr="0"/>
      <dgm:spPr/>
      <dgm:t>
        <a:bodyPr/>
        <a:lstStyle/>
        <a:p>
          <a:r>
            <a:rPr lang="en-US">
              <a:latin typeface="Roboto" panose="02000000000000000000" pitchFamily="2" charset="0"/>
              <a:ea typeface="Roboto" panose="02000000000000000000" pitchFamily="2" charset="0"/>
            </a:rPr>
            <a:t>Key Stakeholders</a:t>
          </a:r>
        </a:p>
      </dgm:t>
    </dgm:pt>
    <dgm:pt modelId="{5B104B0D-5AD7-46BC-B21C-98739E305A1B}" type="parTrans" cxnId="{DC0D3C7B-888F-476A-89DB-1FBF7930C95D}">
      <dgm:prSet/>
      <dgm:spPr/>
      <dgm:t>
        <a:bodyPr/>
        <a:lstStyle/>
        <a:p>
          <a:endParaRPr lang="en-US"/>
        </a:p>
      </dgm:t>
    </dgm:pt>
    <dgm:pt modelId="{1FF0A8B8-BB3F-4FF7-BBB5-258D99EEBA26}" type="sibTrans" cxnId="{DC0D3C7B-888F-476A-89DB-1FBF7930C95D}">
      <dgm:prSet/>
      <dgm:spPr/>
      <dgm:t>
        <a:bodyPr/>
        <a:lstStyle/>
        <a:p>
          <a:endParaRPr lang="en-US"/>
        </a:p>
      </dgm:t>
    </dgm:pt>
    <dgm:pt modelId="{94091B89-DA65-DE41-B08F-F72AE1A578E1}">
      <dgm:prSet/>
      <dgm:spPr/>
      <dgm:t>
        <a:bodyPr/>
        <a:lstStyle/>
        <a:p>
          <a:r>
            <a:rPr lang="en-US">
              <a:latin typeface="Roboto" panose="02000000000000000000" pitchFamily="2" charset="0"/>
              <a:ea typeface="Roboto" panose="02000000000000000000" pitchFamily="2" charset="0"/>
            </a:rPr>
            <a:t>Landholders</a:t>
          </a:r>
        </a:p>
      </dgm:t>
    </dgm:pt>
    <dgm:pt modelId="{4FB3A86B-AD10-4C41-8E9C-7BF46DEE3C09}" type="parTrans" cxnId="{C818CDCC-BB26-3046-9A35-DF5AFB3E6530}">
      <dgm:prSet/>
      <dgm:spPr/>
      <dgm:t>
        <a:bodyPr/>
        <a:lstStyle/>
        <a:p>
          <a:endParaRPr lang="en-US"/>
        </a:p>
      </dgm:t>
    </dgm:pt>
    <dgm:pt modelId="{A509B879-303C-5D44-BF89-167CB93A25C1}" type="sibTrans" cxnId="{C818CDCC-BB26-3046-9A35-DF5AFB3E6530}">
      <dgm:prSet/>
      <dgm:spPr/>
      <dgm:t>
        <a:bodyPr/>
        <a:lstStyle/>
        <a:p>
          <a:endParaRPr lang="en-US"/>
        </a:p>
      </dgm:t>
    </dgm:pt>
    <dgm:pt modelId="{FF390A22-80B1-44FA-A50B-8ABDE3E5D881}" type="pres">
      <dgm:prSet presAssocID="{8E36B3CB-42C6-4674-BAE2-2F0FC4865DB5}" presName="hierChild1" presStyleCnt="0">
        <dgm:presLayoutVars>
          <dgm:orgChart val="1"/>
          <dgm:chPref val="1"/>
          <dgm:dir/>
          <dgm:animOne val="branch"/>
          <dgm:animLvl val="lvl"/>
          <dgm:resizeHandles/>
        </dgm:presLayoutVars>
      </dgm:prSet>
      <dgm:spPr/>
    </dgm:pt>
    <dgm:pt modelId="{A203DA2C-2C54-4788-A181-D59E4D96667E}" type="pres">
      <dgm:prSet presAssocID="{6235270C-1A0C-48C1-8592-767CC560AB52}" presName="hierRoot1" presStyleCnt="0">
        <dgm:presLayoutVars>
          <dgm:hierBranch val="init"/>
        </dgm:presLayoutVars>
      </dgm:prSet>
      <dgm:spPr/>
    </dgm:pt>
    <dgm:pt modelId="{7230ACE7-8F97-487F-A56B-FD758AFE4767}" type="pres">
      <dgm:prSet presAssocID="{6235270C-1A0C-48C1-8592-767CC560AB52}" presName="rootComposite1" presStyleCnt="0"/>
      <dgm:spPr/>
    </dgm:pt>
    <dgm:pt modelId="{BC4E8AFB-66F8-4953-9187-2EF57D7CF21E}" type="pres">
      <dgm:prSet presAssocID="{6235270C-1A0C-48C1-8592-767CC560AB52}" presName="rootText1" presStyleLbl="node0" presStyleIdx="0" presStyleCnt="1">
        <dgm:presLayoutVars>
          <dgm:chPref val="3"/>
        </dgm:presLayoutVars>
      </dgm:prSet>
      <dgm:spPr/>
    </dgm:pt>
    <dgm:pt modelId="{4159F618-88C9-41DB-A521-DE8A9E5D197D}" type="pres">
      <dgm:prSet presAssocID="{6235270C-1A0C-48C1-8592-767CC560AB52}" presName="rootConnector1" presStyleLbl="node1" presStyleIdx="0" presStyleCnt="0"/>
      <dgm:spPr/>
    </dgm:pt>
    <dgm:pt modelId="{9C70C519-190E-4D2C-8D7A-ABCF167ACE74}" type="pres">
      <dgm:prSet presAssocID="{6235270C-1A0C-48C1-8592-767CC560AB52}" presName="hierChild2" presStyleCnt="0"/>
      <dgm:spPr/>
    </dgm:pt>
    <dgm:pt modelId="{2985A1CD-C4E4-493B-967B-EC333E58242B}" type="pres">
      <dgm:prSet presAssocID="{6A986546-F704-4E81-85AD-694350620C12}" presName="Name37" presStyleLbl="parChTrans1D2" presStyleIdx="0" presStyleCnt="4"/>
      <dgm:spPr/>
    </dgm:pt>
    <dgm:pt modelId="{37551ED6-754C-48DB-A134-E39C7D6FD0FD}" type="pres">
      <dgm:prSet presAssocID="{1C203401-2DDA-4DDF-B6C1-A2D549E24BC1}" presName="hierRoot2" presStyleCnt="0">
        <dgm:presLayoutVars>
          <dgm:hierBranch val="init"/>
        </dgm:presLayoutVars>
      </dgm:prSet>
      <dgm:spPr/>
    </dgm:pt>
    <dgm:pt modelId="{A264A385-6902-4ED9-AD51-F612616C3716}" type="pres">
      <dgm:prSet presAssocID="{1C203401-2DDA-4DDF-B6C1-A2D549E24BC1}" presName="rootComposite" presStyleCnt="0"/>
      <dgm:spPr/>
    </dgm:pt>
    <dgm:pt modelId="{AD4D9616-2C85-4D22-880D-8899FBFD04ED}" type="pres">
      <dgm:prSet presAssocID="{1C203401-2DDA-4DDF-B6C1-A2D549E24BC1}" presName="rootText" presStyleLbl="node2" presStyleIdx="0" presStyleCnt="4">
        <dgm:presLayoutVars>
          <dgm:chPref val="3"/>
        </dgm:presLayoutVars>
      </dgm:prSet>
      <dgm:spPr/>
    </dgm:pt>
    <dgm:pt modelId="{683440B9-CA43-47B4-B6E6-163A50099D1D}" type="pres">
      <dgm:prSet presAssocID="{1C203401-2DDA-4DDF-B6C1-A2D549E24BC1}" presName="rootConnector" presStyleLbl="node2" presStyleIdx="0" presStyleCnt="4"/>
      <dgm:spPr/>
    </dgm:pt>
    <dgm:pt modelId="{81BB172F-7662-43B9-8213-B46E43C1E9D0}" type="pres">
      <dgm:prSet presAssocID="{1C203401-2DDA-4DDF-B6C1-A2D549E24BC1}" presName="hierChild4" presStyleCnt="0"/>
      <dgm:spPr/>
    </dgm:pt>
    <dgm:pt modelId="{83A65F1D-6DF5-4693-B642-B26D16492DAE}" type="pres">
      <dgm:prSet presAssocID="{1C203401-2DDA-4DDF-B6C1-A2D549E24BC1}" presName="hierChild5" presStyleCnt="0"/>
      <dgm:spPr/>
    </dgm:pt>
    <dgm:pt modelId="{752D0A8B-2D1B-AB4D-B876-059D2B35B3FF}" type="pres">
      <dgm:prSet presAssocID="{4FB3A86B-AD10-4C41-8E9C-7BF46DEE3C09}" presName="Name37" presStyleLbl="parChTrans1D2" presStyleIdx="1" presStyleCnt="4"/>
      <dgm:spPr/>
    </dgm:pt>
    <dgm:pt modelId="{1BAB40E3-E2D6-1341-BAD7-A6F3767E863B}" type="pres">
      <dgm:prSet presAssocID="{94091B89-DA65-DE41-B08F-F72AE1A578E1}" presName="hierRoot2" presStyleCnt="0">
        <dgm:presLayoutVars>
          <dgm:hierBranch val="init"/>
        </dgm:presLayoutVars>
      </dgm:prSet>
      <dgm:spPr/>
    </dgm:pt>
    <dgm:pt modelId="{E5FD6D87-CE9D-4C45-AB67-D0B8320985A2}" type="pres">
      <dgm:prSet presAssocID="{94091B89-DA65-DE41-B08F-F72AE1A578E1}" presName="rootComposite" presStyleCnt="0"/>
      <dgm:spPr/>
    </dgm:pt>
    <dgm:pt modelId="{1AC7451A-8D25-8443-B516-DC989B219A0F}" type="pres">
      <dgm:prSet presAssocID="{94091B89-DA65-DE41-B08F-F72AE1A578E1}" presName="rootText" presStyleLbl="node2" presStyleIdx="1" presStyleCnt="4">
        <dgm:presLayoutVars>
          <dgm:chPref val="3"/>
        </dgm:presLayoutVars>
      </dgm:prSet>
      <dgm:spPr/>
    </dgm:pt>
    <dgm:pt modelId="{6BB27751-F4BE-3544-99EA-3B64B69E94B8}" type="pres">
      <dgm:prSet presAssocID="{94091B89-DA65-DE41-B08F-F72AE1A578E1}" presName="rootConnector" presStyleLbl="node2" presStyleIdx="1" presStyleCnt="4"/>
      <dgm:spPr/>
    </dgm:pt>
    <dgm:pt modelId="{85EDA79C-CF1A-4644-81E0-963CD213620C}" type="pres">
      <dgm:prSet presAssocID="{94091B89-DA65-DE41-B08F-F72AE1A578E1}" presName="hierChild4" presStyleCnt="0"/>
      <dgm:spPr/>
    </dgm:pt>
    <dgm:pt modelId="{DEF06E8D-EF51-124E-B06C-B137485B4828}" type="pres">
      <dgm:prSet presAssocID="{94091B89-DA65-DE41-B08F-F72AE1A578E1}" presName="hierChild5" presStyleCnt="0"/>
      <dgm:spPr/>
    </dgm:pt>
    <dgm:pt modelId="{A958B008-0304-4712-B687-9FE343C28E39}" type="pres">
      <dgm:prSet presAssocID="{9E195E3D-BBAE-4BFB-8B4C-667225E2DC20}" presName="Name37" presStyleLbl="parChTrans1D2" presStyleIdx="2" presStyleCnt="4"/>
      <dgm:spPr/>
    </dgm:pt>
    <dgm:pt modelId="{C6CE408C-EA53-4A44-A37B-455EC15CE486}" type="pres">
      <dgm:prSet presAssocID="{067F3B5B-B589-4F88-8A21-1AC9BD65550E}" presName="hierRoot2" presStyleCnt="0">
        <dgm:presLayoutVars>
          <dgm:hierBranch val="init"/>
        </dgm:presLayoutVars>
      </dgm:prSet>
      <dgm:spPr/>
    </dgm:pt>
    <dgm:pt modelId="{1F74AF88-B5E6-4017-AC37-E5629885A23E}" type="pres">
      <dgm:prSet presAssocID="{067F3B5B-B589-4F88-8A21-1AC9BD65550E}" presName="rootComposite" presStyleCnt="0"/>
      <dgm:spPr/>
    </dgm:pt>
    <dgm:pt modelId="{83BD15EB-BDA8-4CB2-B05F-ED49A4E38C44}" type="pres">
      <dgm:prSet presAssocID="{067F3B5B-B589-4F88-8A21-1AC9BD65550E}" presName="rootText" presStyleLbl="node2" presStyleIdx="2" presStyleCnt="4">
        <dgm:presLayoutVars>
          <dgm:chPref val="3"/>
        </dgm:presLayoutVars>
      </dgm:prSet>
      <dgm:spPr/>
    </dgm:pt>
    <dgm:pt modelId="{FC993DB3-1D25-4A65-8115-0E81A7725CC8}" type="pres">
      <dgm:prSet presAssocID="{067F3B5B-B589-4F88-8A21-1AC9BD65550E}" presName="rootConnector" presStyleLbl="node2" presStyleIdx="2" presStyleCnt="4"/>
      <dgm:spPr/>
    </dgm:pt>
    <dgm:pt modelId="{239F1E54-2256-436F-BA02-F41E871F59A5}" type="pres">
      <dgm:prSet presAssocID="{067F3B5B-B589-4F88-8A21-1AC9BD65550E}" presName="hierChild4" presStyleCnt="0"/>
      <dgm:spPr/>
    </dgm:pt>
    <dgm:pt modelId="{C5F69CC7-6D27-4558-B849-B03A100AD049}" type="pres">
      <dgm:prSet presAssocID="{067F3B5B-B589-4F88-8A21-1AC9BD65550E}" presName="hierChild5" presStyleCnt="0"/>
      <dgm:spPr/>
    </dgm:pt>
    <dgm:pt modelId="{3D4D5339-09EB-444C-A38A-4F9F4ECB6880}" type="pres">
      <dgm:prSet presAssocID="{5B104B0D-5AD7-46BC-B21C-98739E305A1B}" presName="Name37" presStyleLbl="parChTrans1D2" presStyleIdx="3" presStyleCnt="4"/>
      <dgm:spPr/>
    </dgm:pt>
    <dgm:pt modelId="{59F96343-8EC5-435E-8EDA-7D5CD0218502}" type="pres">
      <dgm:prSet presAssocID="{21E6BA22-3448-468A-8145-EA246E39B10E}" presName="hierRoot2" presStyleCnt="0">
        <dgm:presLayoutVars>
          <dgm:hierBranch val="init"/>
        </dgm:presLayoutVars>
      </dgm:prSet>
      <dgm:spPr/>
    </dgm:pt>
    <dgm:pt modelId="{A89F275B-8A26-4CEC-AC0B-EA8F663E0E30}" type="pres">
      <dgm:prSet presAssocID="{21E6BA22-3448-468A-8145-EA246E39B10E}" presName="rootComposite" presStyleCnt="0"/>
      <dgm:spPr/>
    </dgm:pt>
    <dgm:pt modelId="{2E163FE2-CF31-4BCB-B36B-C6B652B0691D}" type="pres">
      <dgm:prSet presAssocID="{21E6BA22-3448-468A-8145-EA246E39B10E}" presName="rootText" presStyleLbl="node2" presStyleIdx="3" presStyleCnt="4">
        <dgm:presLayoutVars>
          <dgm:chPref val="3"/>
        </dgm:presLayoutVars>
      </dgm:prSet>
      <dgm:spPr/>
    </dgm:pt>
    <dgm:pt modelId="{48FC666A-158D-441E-A05A-74C72F6341A8}" type="pres">
      <dgm:prSet presAssocID="{21E6BA22-3448-468A-8145-EA246E39B10E}" presName="rootConnector" presStyleLbl="node2" presStyleIdx="3" presStyleCnt="4"/>
      <dgm:spPr/>
    </dgm:pt>
    <dgm:pt modelId="{BEEC14AC-0EBB-453F-9857-D71B73793DC5}" type="pres">
      <dgm:prSet presAssocID="{21E6BA22-3448-468A-8145-EA246E39B10E}" presName="hierChild4" presStyleCnt="0"/>
      <dgm:spPr/>
    </dgm:pt>
    <dgm:pt modelId="{71AAF7B9-B457-4847-9461-2E7C8BA851EC}" type="pres">
      <dgm:prSet presAssocID="{21E6BA22-3448-468A-8145-EA246E39B10E}" presName="hierChild5" presStyleCnt="0"/>
      <dgm:spPr/>
    </dgm:pt>
    <dgm:pt modelId="{BB0C39F8-3633-408C-AAA1-F9A58DB9D6BF}" type="pres">
      <dgm:prSet presAssocID="{6235270C-1A0C-48C1-8592-767CC560AB52}" presName="hierChild3" presStyleCnt="0"/>
      <dgm:spPr/>
    </dgm:pt>
  </dgm:ptLst>
  <dgm:cxnLst>
    <dgm:cxn modelId="{9D78C418-78AA-4D6B-BA9C-32CA9D0F4E43}" type="presOf" srcId="{9E195E3D-BBAE-4BFB-8B4C-667225E2DC20}" destId="{A958B008-0304-4712-B687-9FE343C28E39}" srcOrd="0" destOrd="0" presId="urn:microsoft.com/office/officeart/2005/8/layout/orgChart1"/>
    <dgm:cxn modelId="{6B84AA1A-65E4-A540-97CE-3518C5CF7C8F}" type="presOf" srcId="{94091B89-DA65-DE41-B08F-F72AE1A578E1}" destId="{6BB27751-F4BE-3544-99EA-3B64B69E94B8}" srcOrd="1" destOrd="0" presId="urn:microsoft.com/office/officeart/2005/8/layout/orgChart1"/>
    <dgm:cxn modelId="{7A194427-F3D9-4790-9444-3134C76A4F86}" type="presOf" srcId="{067F3B5B-B589-4F88-8A21-1AC9BD65550E}" destId="{FC993DB3-1D25-4A65-8115-0E81A7725CC8}" srcOrd="1" destOrd="0" presId="urn:microsoft.com/office/officeart/2005/8/layout/orgChart1"/>
    <dgm:cxn modelId="{EF01E83E-421B-4C44-9FCF-DBDD0F1DB554}" type="presOf" srcId="{8E36B3CB-42C6-4674-BAE2-2F0FC4865DB5}" destId="{FF390A22-80B1-44FA-A50B-8ABDE3E5D881}" srcOrd="0" destOrd="0" presId="urn:microsoft.com/office/officeart/2005/8/layout/orgChart1"/>
    <dgm:cxn modelId="{EE293943-C73B-4514-92F1-350E55CF5049}" type="presOf" srcId="{6235270C-1A0C-48C1-8592-767CC560AB52}" destId="{4159F618-88C9-41DB-A521-DE8A9E5D197D}" srcOrd="1" destOrd="0" presId="urn:microsoft.com/office/officeart/2005/8/layout/orgChart1"/>
    <dgm:cxn modelId="{5022E04C-F414-4EE3-B3FB-18789DFA94F0}" type="presOf" srcId="{6235270C-1A0C-48C1-8592-767CC560AB52}" destId="{BC4E8AFB-66F8-4953-9187-2EF57D7CF21E}" srcOrd="0" destOrd="0" presId="urn:microsoft.com/office/officeart/2005/8/layout/orgChart1"/>
    <dgm:cxn modelId="{4225E053-4569-1741-B60B-E201887CC8EB}" type="presOf" srcId="{4FB3A86B-AD10-4C41-8E9C-7BF46DEE3C09}" destId="{752D0A8B-2D1B-AB4D-B876-059D2B35B3FF}" srcOrd="0" destOrd="0" presId="urn:microsoft.com/office/officeart/2005/8/layout/orgChart1"/>
    <dgm:cxn modelId="{86333159-4BD6-4534-8C85-0F4F02EC036C}" srcId="{6235270C-1A0C-48C1-8592-767CC560AB52}" destId="{1C203401-2DDA-4DDF-B6C1-A2D549E24BC1}" srcOrd="0" destOrd="0" parTransId="{6A986546-F704-4E81-85AD-694350620C12}" sibTransId="{8E8B6B67-566D-42F1-8222-25847E2D150B}"/>
    <dgm:cxn modelId="{E900E55C-70F8-4EA1-8270-2E38B35B1700}" srcId="{6235270C-1A0C-48C1-8592-767CC560AB52}" destId="{067F3B5B-B589-4F88-8A21-1AC9BD65550E}" srcOrd="2" destOrd="0" parTransId="{9E195E3D-BBAE-4BFB-8B4C-667225E2DC20}" sibTransId="{4FE1AA5D-E13C-4B2A-A41F-3BC6209EA21E}"/>
    <dgm:cxn modelId="{9187CD6A-80EE-40A3-A1D8-155D03A8CA84}" type="presOf" srcId="{5B104B0D-5AD7-46BC-B21C-98739E305A1B}" destId="{3D4D5339-09EB-444C-A38A-4F9F4ECB6880}" srcOrd="0" destOrd="0" presId="urn:microsoft.com/office/officeart/2005/8/layout/orgChart1"/>
    <dgm:cxn modelId="{DC0D3C7B-888F-476A-89DB-1FBF7930C95D}" srcId="{6235270C-1A0C-48C1-8592-767CC560AB52}" destId="{21E6BA22-3448-468A-8145-EA246E39B10E}" srcOrd="3" destOrd="0" parTransId="{5B104B0D-5AD7-46BC-B21C-98739E305A1B}" sibTransId="{1FF0A8B8-BB3F-4FF7-BBB5-258D99EEBA26}"/>
    <dgm:cxn modelId="{93F7F086-B6F0-B84A-883A-B24967602801}" type="presOf" srcId="{94091B89-DA65-DE41-B08F-F72AE1A578E1}" destId="{1AC7451A-8D25-8443-B516-DC989B219A0F}" srcOrd="0" destOrd="0" presId="urn:microsoft.com/office/officeart/2005/8/layout/orgChart1"/>
    <dgm:cxn modelId="{38917A8E-182C-4F81-AB8C-7114FCF04ACE}" type="presOf" srcId="{21E6BA22-3448-468A-8145-EA246E39B10E}" destId="{2E163FE2-CF31-4BCB-B36B-C6B652B0691D}" srcOrd="0" destOrd="0" presId="urn:microsoft.com/office/officeart/2005/8/layout/orgChart1"/>
    <dgm:cxn modelId="{D3F8F88F-5741-4F43-96A5-60B26E567DA4}" srcId="{8E36B3CB-42C6-4674-BAE2-2F0FC4865DB5}" destId="{6235270C-1A0C-48C1-8592-767CC560AB52}" srcOrd="0" destOrd="0" parTransId="{FD5C16A7-2188-4DB3-B32A-457C763EB7A2}" sibTransId="{EF0198ED-6EE0-47FF-83FB-073FDE3AE5BD}"/>
    <dgm:cxn modelId="{B8E4FC99-0746-44A9-B68F-549D4270DD80}" type="presOf" srcId="{21E6BA22-3448-468A-8145-EA246E39B10E}" destId="{48FC666A-158D-441E-A05A-74C72F6341A8}" srcOrd="1" destOrd="0" presId="urn:microsoft.com/office/officeart/2005/8/layout/orgChart1"/>
    <dgm:cxn modelId="{79D4179C-2254-41FD-9DAD-8A515452932F}" type="presOf" srcId="{1C203401-2DDA-4DDF-B6C1-A2D549E24BC1}" destId="{AD4D9616-2C85-4D22-880D-8899FBFD04ED}" srcOrd="0" destOrd="0" presId="urn:microsoft.com/office/officeart/2005/8/layout/orgChart1"/>
    <dgm:cxn modelId="{D0888DB4-3C30-4958-AAAD-1B476CB23910}" type="presOf" srcId="{1C203401-2DDA-4DDF-B6C1-A2D549E24BC1}" destId="{683440B9-CA43-47B4-B6E6-163A50099D1D}" srcOrd="1" destOrd="0" presId="urn:microsoft.com/office/officeart/2005/8/layout/orgChart1"/>
    <dgm:cxn modelId="{CD61DBB4-9414-4C0E-A000-BB44B697612A}" type="presOf" srcId="{067F3B5B-B589-4F88-8A21-1AC9BD65550E}" destId="{83BD15EB-BDA8-4CB2-B05F-ED49A4E38C44}" srcOrd="0" destOrd="0" presId="urn:microsoft.com/office/officeart/2005/8/layout/orgChart1"/>
    <dgm:cxn modelId="{C818CDCC-BB26-3046-9A35-DF5AFB3E6530}" srcId="{6235270C-1A0C-48C1-8592-767CC560AB52}" destId="{94091B89-DA65-DE41-B08F-F72AE1A578E1}" srcOrd="1" destOrd="0" parTransId="{4FB3A86B-AD10-4C41-8E9C-7BF46DEE3C09}" sibTransId="{A509B879-303C-5D44-BF89-167CB93A25C1}"/>
    <dgm:cxn modelId="{66C18CD9-5C45-48FD-BF7F-703314FF90DD}" type="presOf" srcId="{6A986546-F704-4E81-85AD-694350620C12}" destId="{2985A1CD-C4E4-493B-967B-EC333E58242B}" srcOrd="0" destOrd="0" presId="urn:microsoft.com/office/officeart/2005/8/layout/orgChart1"/>
    <dgm:cxn modelId="{6F0E4183-EBC2-4924-A0D5-4B790D075C24}" type="presParOf" srcId="{FF390A22-80B1-44FA-A50B-8ABDE3E5D881}" destId="{A203DA2C-2C54-4788-A181-D59E4D96667E}" srcOrd="0" destOrd="0" presId="urn:microsoft.com/office/officeart/2005/8/layout/orgChart1"/>
    <dgm:cxn modelId="{4BA2F4AE-565F-47AD-B7A7-DF45C67B53DB}" type="presParOf" srcId="{A203DA2C-2C54-4788-A181-D59E4D96667E}" destId="{7230ACE7-8F97-487F-A56B-FD758AFE4767}" srcOrd="0" destOrd="0" presId="urn:microsoft.com/office/officeart/2005/8/layout/orgChart1"/>
    <dgm:cxn modelId="{72A41C30-3588-4180-A2BA-E34A69478D70}" type="presParOf" srcId="{7230ACE7-8F97-487F-A56B-FD758AFE4767}" destId="{BC4E8AFB-66F8-4953-9187-2EF57D7CF21E}" srcOrd="0" destOrd="0" presId="urn:microsoft.com/office/officeart/2005/8/layout/orgChart1"/>
    <dgm:cxn modelId="{BF38ADF4-5233-451B-82B5-AEB13BD48010}" type="presParOf" srcId="{7230ACE7-8F97-487F-A56B-FD758AFE4767}" destId="{4159F618-88C9-41DB-A521-DE8A9E5D197D}" srcOrd="1" destOrd="0" presId="urn:microsoft.com/office/officeart/2005/8/layout/orgChart1"/>
    <dgm:cxn modelId="{D5E361E1-8E35-46F9-8802-2EFCAE4331BA}" type="presParOf" srcId="{A203DA2C-2C54-4788-A181-D59E4D96667E}" destId="{9C70C519-190E-4D2C-8D7A-ABCF167ACE74}" srcOrd="1" destOrd="0" presId="urn:microsoft.com/office/officeart/2005/8/layout/orgChart1"/>
    <dgm:cxn modelId="{A2002B05-6941-4DD1-A792-CE8F0374617E}" type="presParOf" srcId="{9C70C519-190E-4D2C-8D7A-ABCF167ACE74}" destId="{2985A1CD-C4E4-493B-967B-EC333E58242B}" srcOrd="0" destOrd="0" presId="urn:microsoft.com/office/officeart/2005/8/layout/orgChart1"/>
    <dgm:cxn modelId="{B0513AD2-B4FC-4CC4-80C2-46A2E771EA16}" type="presParOf" srcId="{9C70C519-190E-4D2C-8D7A-ABCF167ACE74}" destId="{37551ED6-754C-48DB-A134-E39C7D6FD0FD}" srcOrd="1" destOrd="0" presId="urn:microsoft.com/office/officeart/2005/8/layout/orgChart1"/>
    <dgm:cxn modelId="{32ADEC5E-7A18-4778-88EC-830CA91CB851}" type="presParOf" srcId="{37551ED6-754C-48DB-A134-E39C7D6FD0FD}" destId="{A264A385-6902-4ED9-AD51-F612616C3716}" srcOrd="0" destOrd="0" presId="urn:microsoft.com/office/officeart/2005/8/layout/orgChart1"/>
    <dgm:cxn modelId="{0A1D26AE-562A-4F90-A2CE-E0B3B74FCE62}" type="presParOf" srcId="{A264A385-6902-4ED9-AD51-F612616C3716}" destId="{AD4D9616-2C85-4D22-880D-8899FBFD04ED}" srcOrd="0" destOrd="0" presId="urn:microsoft.com/office/officeart/2005/8/layout/orgChart1"/>
    <dgm:cxn modelId="{60A04668-DFED-4241-B39D-12B48D5F9D59}" type="presParOf" srcId="{A264A385-6902-4ED9-AD51-F612616C3716}" destId="{683440B9-CA43-47B4-B6E6-163A50099D1D}" srcOrd="1" destOrd="0" presId="urn:microsoft.com/office/officeart/2005/8/layout/orgChart1"/>
    <dgm:cxn modelId="{042C4E9D-6B2C-4FFC-9C22-9D9F537477DD}" type="presParOf" srcId="{37551ED6-754C-48DB-A134-E39C7D6FD0FD}" destId="{81BB172F-7662-43B9-8213-B46E43C1E9D0}" srcOrd="1" destOrd="0" presId="urn:microsoft.com/office/officeart/2005/8/layout/orgChart1"/>
    <dgm:cxn modelId="{19DF0570-B3AE-4BAE-BC79-76E3B368287B}" type="presParOf" srcId="{37551ED6-754C-48DB-A134-E39C7D6FD0FD}" destId="{83A65F1D-6DF5-4693-B642-B26D16492DAE}" srcOrd="2" destOrd="0" presId="urn:microsoft.com/office/officeart/2005/8/layout/orgChart1"/>
    <dgm:cxn modelId="{D248EE24-4F56-294D-B572-CAA73841FDFF}" type="presParOf" srcId="{9C70C519-190E-4D2C-8D7A-ABCF167ACE74}" destId="{752D0A8B-2D1B-AB4D-B876-059D2B35B3FF}" srcOrd="2" destOrd="0" presId="urn:microsoft.com/office/officeart/2005/8/layout/orgChart1"/>
    <dgm:cxn modelId="{FDD76B13-55BC-4D4C-A007-0E1CC15E917D}" type="presParOf" srcId="{9C70C519-190E-4D2C-8D7A-ABCF167ACE74}" destId="{1BAB40E3-E2D6-1341-BAD7-A6F3767E863B}" srcOrd="3" destOrd="0" presId="urn:microsoft.com/office/officeart/2005/8/layout/orgChart1"/>
    <dgm:cxn modelId="{F7E6DCA9-283A-3E44-B53D-CE429830008E}" type="presParOf" srcId="{1BAB40E3-E2D6-1341-BAD7-A6F3767E863B}" destId="{E5FD6D87-CE9D-4C45-AB67-D0B8320985A2}" srcOrd="0" destOrd="0" presId="urn:microsoft.com/office/officeart/2005/8/layout/orgChart1"/>
    <dgm:cxn modelId="{EEF8AE8A-5A01-2F4A-A64B-E02842306A71}" type="presParOf" srcId="{E5FD6D87-CE9D-4C45-AB67-D0B8320985A2}" destId="{1AC7451A-8D25-8443-B516-DC989B219A0F}" srcOrd="0" destOrd="0" presId="urn:microsoft.com/office/officeart/2005/8/layout/orgChart1"/>
    <dgm:cxn modelId="{21530584-0D87-4E4E-8C72-3F47D54A35C9}" type="presParOf" srcId="{E5FD6D87-CE9D-4C45-AB67-D0B8320985A2}" destId="{6BB27751-F4BE-3544-99EA-3B64B69E94B8}" srcOrd="1" destOrd="0" presId="urn:microsoft.com/office/officeart/2005/8/layout/orgChart1"/>
    <dgm:cxn modelId="{4F4A032D-3C20-AE43-8169-19898171D80F}" type="presParOf" srcId="{1BAB40E3-E2D6-1341-BAD7-A6F3767E863B}" destId="{85EDA79C-CF1A-4644-81E0-963CD213620C}" srcOrd="1" destOrd="0" presId="urn:microsoft.com/office/officeart/2005/8/layout/orgChart1"/>
    <dgm:cxn modelId="{BB596AF8-6A6B-6F45-B6B9-670A452CAE81}" type="presParOf" srcId="{1BAB40E3-E2D6-1341-BAD7-A6F3767E863B}" destId="{DEF06E8D-EF51-124E-B06C-B137485B4828}" srcOrd="2" destOrd="0" presId="urn:microsoft.com/office/officeart/2005/8/layout/orgChart1"/>
    <dgm:cxn modelId="{1758126F-212B-446F-B701-E48F94B29081}" type="presParOf" srcId="{9C70C519-190E-4D2C-8D7A-ABCF167ACE74}" destId="{A958B008-0304-4712-B687-9FE343C28E39}" srcOrd="4" destOrd="0" presId="urn:microsoft.com/office/officeart/2005/8/layout/orgChart1"/>
    <dgm:cxn modelId="{1613A6ED-9301-4194-A3AA-E010E214127E}" type="presParOf" srcId="{9C70C519-190E-4D2C-8D7A-ABCF167ACE74}" destId="{C6CE408C-EA53-4A44-A37B-455EC15CE486}" srcOrd="5" destOrd="0" presId="urn:microsoft.com/office/officeart/2005/8/layout/orgChart1"/>
    <dgm:cxn modelId="{263DEAD1-406C-4C7E-895C-EFA28D59CECC}" type="presParOf" srcId="{C6CE408C-EA53-4A44-A37B-455EC15CE486}" destId="{1F74AF88-B5E6-4017-AC37-E5629885A23E}" srcOrd="0" destOrd="0" presId="urn:microsoft.com/office/officeart/2005/8/layout/orgChart1"/>
    <dgm:cxn modelId="{1B83C496-4F96-4A67-8A29-FC422F3E7ACE}" type="presParOf" srcId="{1F74AF88-B5E6-4017-AC37-E5629885A23E}" destId="{83BD15EB-BDA8-4CB2-B05F-ED49A4E38C44}" srcOrd="0" destOrd="0" presId="urn:microsoft.com/office/officeart/2005/8/layout/orgChart1"/>
    <dgm:cxn modelId="{5BD6B630-7434-46F8-B1C9-5596DE5D6555}" type="presParOf" srcId="{1F74AF88-B5E6-4017-AC37-E5629885A23E}" destId="{FC993DB3-1D25-4A65-8115-0E81A7725CC8}" srcOrd="1" destOrd="0" presId="urn:microsoft.com/office/officeart/2005/8/layout/orgChart1"/>
    <dgm:cxn modelId="{3855558F-7427-410E-A9DD-85939B9CE530}" type="presParOf" srcId="{C6CE408C-EA53-4A44-A37B-455EC15CE486}" destId="{239F1E54-2256-436F-BA02-F41E871F59A5}" srcOrd="1" destOrd="0" presId="urn:microsoft.com/office/officeart/2005/8/layout/orgChart1"/>
    <dgm:cxn modelId="{D69BCB48-D9AA-440F-9233-902FE2DE8791}" type="presParOf" srcId="{C6CE408C-EA53-4A44-A37B-455EC15CE486}" destId="{C5F69CC7-6D27-4558-B849-B03A100AD049}" srcOrd="2" destOrd="0" presId="urn:microsoft.com/office/officeart/2005/8/layout/orgChart1"/>
    <dgm:cxn modelId="{66D36875-7185-4B80-9924-69D129C1A81D}" type="presParOf" srcId="{9C70C519-190E-4D2C-8D7A-ABCF167ACE74}" destId="{3D4D5339-09EB-444C-A38A-4F9F4ECB6880}" srcOrd="6" destOrd="0" presId="urn:microsoft.com/office/officeart/2005/8/layout/orgChart1"/>
    <dgm:cxn modelId="{88E89AD4-D02A-435B-8910-92C6EBBBF730}" type="presParOf" srcId="{9C70C519-190E-4D2C-8D7A-ABCF167ACE74}" destId="{59F96343-8EC5-435E-8EDA-7D5CD0218502}" srcOrd="7" destOrd="0" presId="urn:microsoft.com/office/officeart/2005/8/layout/orgChart1"/>
    <dgm:cxn modelId="{64DD94A8-928C-4BF2-A9DC-FA022546A1E1}" type="presParOf" srcId="{59F96343-8EC5-435E-8EDA-7D5CD0218502}" destId="{A89F275B-8A26-4CEC-AC0B-EA8F663E0E30}" srcOrd="0" destOrd="0" presId="urn:microsoft.com/office/officeart/2005/8/layout/orgChart1"/>
    <dgm:cxn modelId="{1109448C-0B5D-47E0-A9A6-89DBFAD31E53}" type="presParOf" srcId="{A89F275B-8A26-4CEC-AC0B-EA8F663E0E30}" destId="{2E163FE2-CF31-4BCB-B36B-C6B652B0691D}" srcOrd="0" destOrd="0" presId="urn:microsoft.com/office/officeart/2005/8/layout/orgChart1"/>
    <dgm:cxn modelId="{90362024-F0F3-4848-988E-4AB8BB545C52}" type="presParOf" srcId="{A89F275B-8A26-4CEC-AC0B-EA8F663E0E30}" destId="{48FC666A-158D-441E-A05A-74C72F6341A8}" srcOrd="1" destOrd="0" presId="urn:microsoft.com/office/officeart/2005/8/layout/orgChart1"/>
    <dgm:cxn modelId="{6E5B0550-EA0E-4D29-B6D1-1335F0694F89}" type="presParOf" srcId="{59F96343-8EC5-435E-8EDA-7D5CD0218502}" destId="{BEEC14AC-0EBB-453F-9857-D71B73793DC5}" srcOrd="1" destOrd="0" presId="urn:microsoft.com/office/officeart/2005/8/layout/orgChart1"/>
    <dgm:cxn modelId="{98AC96AD-1ADC-4A74-B57A-19B7C7EB1A2C}" type="presParOf" srcId="{59F96343-8EC5-435E-8EDA-7D5CD0218502}" destId="{71AAF7B9-B457-4847-9461-2E7C8BA851EC}" srcOrd="2" destOrd="0" presId="urn:microsoft.com/office/officeart/2005/8/layout/orgChart1"/>
    <dgm:cxn modelId="{1F766A54-9997-4800-98F7-AFA77B92DCF1}" type="presParOf" srcId="{A203DA2C-2C54-4788-A181-D59E4D96667E}" destId="{BB0C39F8-3633-408C-AAA1-F9A58DB9D6BF}" srcOrd="2" destOrd="0" presId="urn:microsoft.com/office/officeart/2005/8/layout/orgChart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2A421D52-03B8-5642-A4A3-926D0A841990}" type="doc">
      <dgm:prSet loTypeId="urn:microsoft.com/office/officeart/2005/8/layout/chevron1" loCatId="" qsTypeId="urn:microsoft.com/office/officeart/2005/8/quickstyle/simple4" qsCatId="simple" csTypeId="urn:microsoft.com/office/officeart/2005/8/colors/accent1_2" csCatId="accent1" phldr="1"/>
      <dgm:spPr/>
      <dgm:t>
        <a:bodyPr/>
        <a:lstStyle/>
        <a:p>
          <a:endParaRPr lang="en-US"/>
        </a:p>
      </dgm:t>
    </dgm:pt>
    <dgm:pt modelId="{656C9489-E68A-E649-90A3-1CF956483CEA}">
      <dgm:prSet phldrT="[Text]"/>
      <dgm:spPr>
        <a:solidFill>
          <a:schemeClr val="accent1">
            <a:lumMod val="75000"/>
          </a:schemeClr>
        </a:solidFill>
        <a:ln>
          <a:solidFill>
            <a:schemeClr val="accent2"/>
          </a:solidFill>
        </a:ln>
      </dgm:spPr>
      <dgm:t>
        <a:bodyPr/>
        <a:lstStyle/>
        <a:p>
          <a:r>
            <a:rPr lang="en-US" b="0" i="0">
              <a:latin typeface="Roboto Light"/>
              <a:ea typeface="Roboto Light"/>
              <a:cs typeface="Roboto Light" charset="0"/>
            </a:rPr>
            <a:t>Funding Mechanisms</a:t>
          </a:r>
        </a:p>
      </dgm:t>
    </dgm:pt>
    <dgm:pt modelId="{B3CA2410-994F-9648-B4DF-7F88B3CE4BDA}" type="parTrans" cxnId="{65416FD0-EC8F-D54D-BE27-D0589D5C06F3}">
      <dgm:prSet/>
      <dgm:spPr/>
      <dgm:t>
        <a:bodyPr/>
        <a:lstStyle/>
        <a:p>
          <a:endParaRPr lang="en-US"/>
        </a:p>
      </dgm:t>
    </dgm:pt>
    <dgm:pt modelId="{77AE6B2B-97EC-FA43-91EE-4A12B03B3694}" type="sibTrans" cxnId="{65416FD0-EC8F-D54D-BE27-D0589D5C06F3}">
      <dgm:prSet/>
      <dgm:spPr/>
      <dgm:t>
        <a:bodyPr/>
        <a:lstStyle/>
        <a:p>
          <a:endParaRPr lang="en-US"/>
        </a:p>
      </dgm:t>
    </dgm:pt>
    <dgm:pt modelId="{0F7A9DF5-698B-9148-9B8A-634A7FAB4442}">
      <dgm:prSet/>
      <dgm:spPr>
        <a:noFill/>
        <a:ln>
          <a:solidFill>
            <a:schemeClr val="accent2"/>
          </a:solidFill>
        </a:ln>
      </dgm:spPr>
      <dgm:t>
        <a:bodyPr/>
        <a:lstStyle/>
        <a:p>
          <a:r>
            <a:rPr lang="en-US" b="0" i="0">
              <a:latin typeface="Roboto Light"/>
              <a:ea typeface="Roboto Light"/>
              <a:cs typeface="Roboto Light" charset="0"/>
            </a:rPr>
            <a:t>Existing Conditions + Questions</a:t>
          </a:r>
          <a:endParaRPr lang="en-US">
            <a:latin typeface="Roboto Light"/>
            <a:ea typeface="Roboto Light"/>
          </a:endParaRPr>
        </a:p>
      </dgm:t>
    </dgm:pt>
    <dgm:pt modelId="{D6001FD8-B5D6-FF4D-918A-4B9027D70FF8}" type="parTrans" cxnId="{445838CF-75A1-9043-BC6A-BD7C7351B293}">
      <dgm:prSet/>
      <dgm:spPr/>
      <dgm:t>
        <a:bodyPr/>
        <a:lstStyle/>
        <a:p>
          <a:endParaRPr lang="en-US"/>
        </a:p>
      </dgm:t>
    </dgm:pt>
    <dgm:pt modelId="{724C5C8B-BCAE-9F44-8007-851B0DCB89C7}" type="sibTrans" cxnId="{445838CF-75A1-9043-BC6A-BD7C7351B293}">
      <dgm:prSet/>
      <dgm:spPr/>
      <dgm:t>
        <a:bodyPr/>
        <a:lstStyle/>
        <a:p>
          <a:endParaRPr lang="en-US"/>
        </a:p>
      </dgm:t>
    </dgm:pt>
    <dgm:pt modelId="{B5334F4B-7C13-2543-98C4-3F54FCB202CD}">
      <dgm:prSet/>
      <dgm:spPr>
        <a:noFill/>
        <a:ln>
          <a:solidFill>
            <a:schemeClr val="accent2"/>
          </a:solidFill>
        </a:ln>
      </dgm:spPr>
      <dgm:t>
        <a:bodyPr/>
        <a:lstStyle/>
        <a:p>
          <a:r>
            <a:rPr lang="en-US" b="0" i="0">
              <a:latin typeface="Roboto Light"/>
              <a:ea typeface="Roboto Light"/>
              <a:cs typeface="Roboto Light" charset="0"/>
            </a:rPr>
            <a:t>Land Use</a:t>
          </a:r>
          <a:endParaRPr lang="en-US">
            <a:latin typeface="Roboto Light"/>
            <a:ea typeface="Roboto Light"/>
          </a:endParaRPr>
        </a:p>
      </dgm:t>
    </dgm:pt>
    <dgm:pt modelId="{EF5AC42C-F216-8D4E-9B2F-35524B03DA1C}" type="parTrans" cxnId="{835D960E-843A-0E45-B1F0-3A3AEFD170F8}">
      <dgm:prSet/>
      <dgm:spPr/>
      <dgm:t>
        <a:bodyPr/>
        <a:lstStyle/>
        <a:p>
          <a:endParaRPr lang="en-US"/>
        </a:p>
      </dgm:t>
    </dgm:pt>
    <dgm:pt modelId="{D2F50E18-FD37-994F-922F-1276F1A84E64}" type="sibTrans" cxnId="{835D960E-843A-0E45-B1F0-3A3AEFD170F8}">
      <dgm:prSet/>
      <dgm:spPr/>
      <dgm:t>
        <a:bodyPr/>
        <a:lstStyle/>
        <a:p>
          <a:endParaRPr lang="en-US"/>
        </a:p>
      </dgm:t>
    </dgm:pt>
    <dgm:pt modelId="{5BAFE8A1-DD16-5445-ABAD-7D88BEE2B244}">
      <dgm:prSet phldr="0"/>
      <dgm:spPr>
        <a:noFill/>
        <a:ln>
          <a:solidFill>
            <a:schemeClr val="accent2"/>
          </a:solidFill>
        </a:ln>
      </dgm:spPr>
      <dgm:t>
        <a:bodyPr/>
        <a:lstStyle/>
        <a:p>
          <a:r>
            <a:rPr lang="en-US">
              <a:latin typeface="Roboto Light"/>
              <a:ea typeface="Roboto Light"/>
            </a:rPr>
            <a:t>Governance</a:t>
          </a:r>
        </a:p>
      </dgm:t>
    </dgm:pt>
    <dgm:pt modelId="{A63F1ECC-1AFD-5546-AD90-D10B44B07637}" type="parTrans" cxnId="{02362FB2-EBCD-014A-A023-64337509A721}">
      <dgm:prSet/>
      <dgm:spPr/>
      <dgm:t>
        <a:bodyPr/>
        <a:lstStyle/>
        <a:p>
          <a:endParaRPr lang="en-US"/>
        </a:p>
      </dgm:t>
    </dgm:pt>
    <dgm:pt modelId="{3652CFAD-D1D6-A544-9C02-E4282A00F006}" type="sibTrans" cxnId="{02362FB2-EBCD-014A-A023-64337509A721}">
      <dgm:prSet/>
      <dgm:spPr/>
      <dgm:t>
        <a:bodyPr/>
        <a:lstStyle/>
        <a:p>
          <a:endParaRPr lang="en-US"/>
        </a:p>
      </dgm:t>
    </dgm:pt>
    <dgm:pt modelId="{42E453F5-6C88-E74F-8E9F-35299EAB8AFD}">
      <dgm:prSet/>
      <dgm:spPr>
        <a:noFill/>
        <a:ln>
          <a:solidFill>
            <a:schemeClr val="accent2"/>
          </a:solidFill>
        </a:ln>
      </dgm:spPr>
      <dgm:t>
        <a:bodyPr/>
        <a:lstStyle/>
        <a:p>
          <a:r>
            <a:rPr lang="en-US" b="0" i="0">
              <a:latin typeface="Roboto Light"/>
              <a:ea typeface="Roboto Light"/>
            </a:rPr>
            <a:t>Next Steps</a:t>
          </a:r>
          <a:endParaRPr lang="en-US">
            <a:latin typeface="Roboto Light"/>
            <a:ea typeface="Roboto Light"/>
          </a:endParaRPr>
        </a:p>
      </dgm:t>
    </dgm:pt>
    <dgm:pt modelId="{870B7E92-19C0-EA45-A90E-74335A96D754}" type="parTrans" cxnId="{4EBCC769-7453-BC4B-9A77-42F9329BCF99}">
      <dgm:prSet/>
      <dgm:spPr/>
      <dgm:t>
        <a:bodyPr/>
        <a:lstStyle/>
        <a:p>
          <a:endParaRPr lang="en-US"/>
        </a:p>
      </dgm:t>
    </dgm:pt>
    <dgm:pt modelId="{AA99D42C-DBCA-AF45-959A-FB0DD008DBA3}" type="sibTrans" cxnId="{4EBCC769-7453-BC4B-9A77-42F9329BCF99}">
      <dgm:prSet/>
      <dgm:spPr/>
      <dgm:t>
        <a:bodyPr/>
        <a:lstStyle/>
        <a:p>
          <a:endParaRPr lang="en-US"/>
        </a:p>
      </dgm:t>
    </dgm:pt>
    <dgm:pt modelId="{42CBA77B-FFE8-4F44-AD06-40E810736BE3}" type="pres">
      <dgm:prSet presAssocID="{2A421D52-03B8-5642-A4A3-926D0A841990}" presName="Name0" presStyleCnt="0">
        <dgm:presLayoutVars>
          <dgm:dir/>
          <dgm:animLvl val="lvl"/>
          <dgm:resizeHandles val="exact"/>
        </dgm:presLayoutVars>
      </dgm:prSet>
      <dgm:spPr/>
    </dgm:pt>
    <dgm:pt modelId="{4A906D0E-CD22-3B44-B6F3-978F40BE0237}" type="pres">
      <dgm:prSet presAssocID="{0F7A9DF5-698B-9148-9B8A-634A7FAB4442}" presName="parTxOnly" presStyleLbl="node1" presStyleIdx="0" presStyleCnt="5" custScaleY="129291">
        <dgm:presLayoutVars>
          <dgm:chMax val="0"/>
          <dgm:chPref val="0"/>
          <dgm:bulletEnabled val="1"/>
        </dgm:presLayoutVars>
      </dgm:prSet>
      <dgm:spPr/>
    </dgm:pt>
    <dgm:pt modelId="{6799B522-828C-A84E-853D-DF667199CECB}" type="pres">
      <dgm:prSet presAssocID="{724C5C8B-BCAE-9F44-8007-851B0DCB89C7}" presName="parTxOnlySpace" presStyleCnt="0"/>
      <dgm:spPr/>
    </dgm:pt>
    <dgm:pt modelId="{8DC50C44-FD6A-664F-B4F3-D358BDA4A63F}" type="pres">
      <dgm:prSet presAssocID="{B5334F4B-7C13-2543-98C4-3F54FCB202CD}" presName="parTxOnly" presStyleLbl="node1" presStyleIdx="1" presStyleCnt="5" custScaleY="129291">
        <dgm:presLayoutVars>
          <dgm:chMax val="0"/>
          <dgm:chPref val="0"/>
          <dgm:bulletEnabled val="1"/>
        </dgm:presLayoutVars>
      </dgm:prSet>
      <dgm:spPr/>
    </dgm:pt>
    <dgm:pt modelId="{23EC3D37-E91B-664B-9E92-798800833024}" type="pres">
      <dgm:prSet presAssocID="{D2F50E18-FD37-994F-922F-1276F1A84E64}" presName="parTxOnlySpace" presStyleCnt="0"/>
      <dgm:spPr/>
    </dgm:pt>
    <dgm:pt modelId="{AB29635D-2EE7-B647-A87B-5D05FF5EAB2C}" type="pres">
      <dgm:prSet presAssocID="{5BAFE8A1-DD16-5445-ABAD-7D88BEE2B244}" presName="parTxOnly" presStyleLbl="node1" presStyleIdx="2" presStyleCnt="5" custScaleY="129291">
        <dgm:presLayoutVars>
          <dgm:chMax val="0"/>
          <dgm:chPref val="0"/>
          <dgm:bulletEnabled val="1"/>
        </dgm:presLayoutVars>
      </dgm:prSet>
      <dgm:spPr/>
    </dgm:pt>
    <dgm:pt modelId="{8FFDD389-CEDA-4D41-91A4-73EEEB871408}" type="pres">
      <dgm:prSet presAssocID="{3652CFAD-D1D6-A544-9C02-E4282A00F006}" presName="parTxOnlySpace" presStyleCnt="0"/>
      <dgm:spPr/>
    </dgm:pt>
    <dgm:pt modelId="{1F118AE7-F529-1D42-842A-F21D24BBDA59}" type="pres">
      <dgm:prSet presAssocID="{656C9489-E68A-E649-90A3-1CF956483CEA}" presName="parTxOnly" presStyleLbl="node1" presStyleIdx="3" presStyleCnt="5" custScaleY="129291">
        <dgm:presLayoutVars>
          <dgm:chMax val="0"/>
          <dgm:chPref val="0"/>
          <dgm:bulletEnabled val="1"/>
        </dgm:presLayoutVars>
      </dgm:prSet>
      <dgm:spPr/>
    </dgm:pt>
    <dgm:pt modelId="{373F0826-D21E-0B4E-A36E-5545BD950493}" type="pres">
      <dgm:prSet presAssocID="{77AE6B2B-97EC-FA43-91EE-4A12B03B3694}" presName="parTxOnlySpace" presStyleCnt="0"/>
      <dgm:spPr/>
    </dgm:pt>
    <dgm:pt modelId="{DD5D18FF-3212-A54C-B68B-0DDC6CED83C9}" type="pres">
      <dgm:prSet presAssocID="{42E453F5-6C88-E74F-8E9F-35299EAB8AFD}" presName="parTxOnly" presStyleLbl="node1" presStyleIdx="4" presStyleCnt="5" custScaleY="129291">
        <dgm:presLayoutVars>
          <dgm:chMax val="0"/>
          <dgm:chPref val="0"/>
          <dgm:bulletEnabled val="1"/>
        </dgm:presLayoutVars>
      </dgm:prSet>
      <dgm:spPr/>
    </dgm:pt>
  </dgm:ptLst>
  <dgm:cxnLst>
    <dgm:cxn modelId="{52B26203-BC4D-DE41-880F-94A827E7E04E}" type="presOf" srcId="{2A421D52-03B8-5642-A4A3-926D0A841990}" destId="{42CBA77B-FFE8-4F44-AD06-40E810736BE3}" srcOrd="0" destOrd="0" presId="urn:microsoft.com/office/officeart/2005/8/layout/chevron1"/>
    <dgm:cxn modelId="{835D960E-843A-0E45-B1F0-3A3AEFD170F8}" srcId="{2A421D52-03B8-5642-A4A3-926D0A841990}" destId="{B5334F4B-7C13-2543-98C4-3F54FCB202CD}" srcOrd="1" destOrd="0" parTransId="{EF5AC42C-F216-8D4E-9B2F-35524B03DA1C}" sibTransId="{D2F50E18-FD37-994F-922F-1276F1A84E64}"/>
    <dgm:cxn modelId="{B427A537-061D-B749-9BEA-FB8CA9A3F97B}" type="presOf" srcId="{5BAFE8A1-DD16-5445-ABAD-7D88BEE2B244}" destId="{AB29635D-2EE7-B647-A87B-5D05FF5EAB2C}" srcOrd="0" destOrd="0" presId="urn:microsoft.com/office/officeart/2005/8/layout/chevron1"/>
    <dgm:cxn modelId="{C60D4757-BFDC-3C44-B9AC-06A65C50DB85}" type="presOf" srcId="{656C9489-E68A-E649-90A3-1CF956483CEA}" destId="{1F118AE7-F529-1D42-842A-F21D24BBDA59}" srcOrd="0" destOrd="0" presId="urn:microsoft.com/office/officeart/2005/8/layout/chevron1"/>
    <dgm:cxn modelId="{4EBCC769-7453-BC4B-9A77-42F9329BCF99}" srcId="{2A421D52-03B8-5642-A4A3-926D0A841990}" destId="{42E453F5-6C88-E74F-8E9F-35299EAB8AFD}" srcOrd="4" destOrd="0" parTransId="{870B7E92-19C0-EA45-A90E-74335A96D754}" sibTransId="{AA99D42C-DBCA-AF45-959A-FB0DD008DBA3}"/>
    <dgm:cxn modelId="{78B5B9A1-A410-3C4D-ABDC-25400B05C1B0}" type="presOf" srcId="{42E453F5-6C88-E74F-8E9F-35299EAB8AFD}" destId="{DD5D18FF-3212-A54C-B68B-0DDC6CED83C9}" srcOrd="0" destOrd="0" presId="urn:microsoft.com/office/officeart/2005/8/layout/chevron1"/>
    <dgm:cxn modelId="{02362FB2-EBCD-014A-A023-64337509A721}" srcId="{2A421D52-03B8-5642-A4A3-926D0A841990}" destId="{5BAFE8A1-DD16-5445-ABAD-7D88BEE2B244}" srcOrd="2" destOrd="0" parTransId="{A63F1ECC-1AFD-5546-AD90-D10B44B07637}" sibTransId="{3652CFAD-D1D6-A544-9C02-E4282A00F006}"/>
    <dgm:cxn modelId="{972ADDC7-C1B7-AE4B-A68C-6A72503FA577}" type="presOf" srcId="{B5334F4B-7C13-2543-98C4-3F54FCB202CD}" destId="{8DC50C44-FD6A-664F-B4F3-D358BDA4A63F}" srcOrd="0" destOrd="0" presId="urn:microsoft.com/office/officeart/2005/8/layout/chevron1"/>
    <dgm:cxn modelId="{445838CF-75A1-9043-BC6A-BD7C7351B293}" srcId="{2A421D52-03B8-5642-A4A3-926D0A841990}" destId="{0F7A9DF5-698B-9148-9B8A-634A7FAB4442}" srcOrd="0" destOrd="0" parTransId="{D6001FD8-B5D6-FF4D-918A-4B9027D70FF8}" sibTransId="{724C5C8B-BCAE-9F44-8007-851B0DCB89C7}"/>
    <dgm:cxn modelId="{65416FD0-EC8F-D54D-BE27-D0589D5C06F3}" srcId="{2A421D52-03B8-5642-A4A3-926D0A841990}" destId="{656C9489-E68A-E649-90A3-1CF956483CEA}" srcOrd="3" destOrd="0" parTransId="{B3CA2410-994F-9648-B4DF-7F88B3CE4BDA}" sibTransId="{77AE6B2B-97EC-FA43-91EE-4A12B03B3694}"/>
    <dgm:cxn modelId="{79EFECD5-FA41-6B41-A52B-5F59580A42CC}" type="presOf" srcId="{0F7A9DF5-698B-9148-9B8A-634A7FAB4442}" destId="{4A906D0E-CD22-3B44-B6F3-978F40BE0237}" srcOrd="0" destOrd="0" presId="urn:microsoft.com/office/officeart/2005/8/layout/chevron1"/>
    <dgm:cxn modelId="{931A4215-AEFD-4649-B784-5A8054E54A69}" type="presParOf" srcId="{42CBA77B-FFE8-4F44-AD06-40E810736BE3}" destId="{4A906D0E-CD22-3B44-B6F3-978F40BE0237}" srcOrd="0" destOrd="0" presId="urn:microsoft.com/office/officeart/2005/8/layout/chevron1"/>
    <dgm:cxn modelId="{2D4299C4-90BF-9F43-BADF-C2371E3C87AB}" type="presParOf" srcId="{42CBA77B-FFE8-4F44-AD06-40E810736BE3}" destId="{6799B522-828C-A84E-853D-DF667199CECB}" srcOrd="1" destOrd="0" presId="urn:microsoft.com/office/officeart/2005/8/layout/chevron1"/>
    <dgm:cxn modelId="{1565B493-0585-214D-B78D-4D01775E7C5A}" type="presParOf" srcId="{42CBA77B-FFE8-4F44-AD06-40E810736BE3}" destId="{8DC50C44-FD6A-664F-B4F3-D358BDA4A63F}" srcOrd="2" destOrd="0" presId="urn:microsoft.com/office/officeart/2005/8/layout/chevron1"/>
    <dgm:cxn modelId="{6DACBE1C-D6A8-E245-BA17-6D0AC0D057BD}" type="presParOf" srcId="{42CBA77B-FFE8-4F44-AD06-40E810736BE3}" destId="{23EC3D37-E91B-664B-9E92-798800833024}" srcOrd="3" destOrd="0" presId="urn:microsoft.com/office/officeart/2005/8/layout/chevron1"/>
    <dgm:cxn modelId="{D331B9E8-72B4-0446-A3A9-1DF483AE41F2}" type="presParOf" srcId="{42CBA77B-FFE8-4F44-AD06-40E810736BE3}" destId="{AB29635D-2EE7-B647-A87B-5D05FF5EAB2C}" srcOrd="4" destOrd="0" presId="urn:microsoft.com/office/officeart/2005/8/layout/chevron1"/>
    <dgm:cxn modelId="{716D8FED-0D51-554C-8770-4525C5188891}" type="presParOf" srcId="{42CBA77B-FFE8-4F44-AD06-40E810736BE3}" destId="{8FFDD389-CEDA-4D41-91A4-73EEEB871408}" srcOrd="5" destOrd="0" presId="urn:microsoft.com/office/officeart/2005/8/layout/chevron1"/>
    <dgm:cxn modelId="{E44BA27C-251F-1240-B95E-C3712AF690A8}" type="presParOf" srcId="{42CBA77B-FFE8-4F44-AD06-40E810736BE3}" destId="{1F118AE7-F529-1D42-842A-F21D24BBDA59}" srcOrd="6" destOrd="0" presId="urn:microsoft.com/office/officeart/2005/8/layout/chevron1"/>
    <dgm:cxn modelId="{F5BEE501-F7A7-EC4A-9D43-10C133611202}" type="presParOf" srcId="{42CBA77B-FFE8-4F44-AD06-40E810736BE3}" destId="{373F0826-D21E-0B4E-A36E-5545BD950493}" srcOrd="7" destOrd="0" presId="urn:microsoft.com/office/officeart/2005/8/layout/chevron1"/>
    <dgm:cxn modelId="{7683CE53-4866-224D-8329-138F999F9E92}" type="presParOf" srcId="{42CBA77B-FFE8-4F44-AD06-40E810736BE3}" destId="{DD5D18FF-3212-A54C-B68B-0DDC6CED83C9}" srcOrd="8"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2A421D52-03B8-5642-A4A3-926D0A841990}" type="doc">
      <dgm:prSet loTypeId="urn:microsoft.com/office/officeart/2005/8/layout/chevron1" loCatId="" qsTypeId="urn:microsoft.com/office/officeart/2005/8/quickstyle/simple4" qsCatId="simple" csTypeId="urn:microsoft.com/office/officeart/2005/8/colors/accent1_2" csCatId="accent1" phldr="1"/>
      <dgm:spPr/>
      <dgm:t>
        <a:bodyPr/>
        <a:lstStyle/>
        <a:p>
          <a:endParaRPr lang="en-US"/>
        </a:p>
      </dgm:t>
    </dgm:pt>
    <dgm:pt modelId="{656C9489-E68A-E649-90A3-1CF956483CEA}">
      <dgm:prSet phldrT="[Text]"/>
      <dgm:spPr>
        <a:solidFill>
          <a:schemeClr val="accent1">
            <a:lumMod val="75000"/>
          </a:schemeClr>
        </a:solidFill>
        <a:ln>
          <a:solidFill>
            <a:schemeClr val="accent2"/>
          </a:solidFill>
        </a:ln>
      </dgm:spPr>
      <dgm:t>
        <a:bodyPr/>
        <a:lstStyle/>
        <a:p>
          <a:r>
            <a:rPr lang="en-US" b="0" i="0">
              <a:latin typeface="Roboto Light"/>
              <a:ea typeface="Roboto Light"/>
              <a:cs typeface="Roboto Light" charset="0"/>
            </a:rPr>
            <a:t>Next Steps</a:t>
          </a:r>
        </a:p>
      </dgm:t>
    </dgm:pt>
    <dgm:pt modelId="{B3CA2410-994F-9648-B4DF-7F88B3CE4BDA}" type="parTrans" cxnId="{65416FD0-EC8F-D54D-BE27-D0589D5C06F3}">
      <dgm:prSet/>
      <dgm:spPr/>
      <dgm:t>
        <a:bodyPr/>
        <a:lstStyle/>
        <a:p>
          <a:endParaRPr lang="en-US"/>
        </a:p>
      </dgm:t>
    </dgm:pt>
    <dgm:pt modelId="{77AE6B2B-97EC-FA43-91EE-4A12B03B3694}" type="sibTrans" cxnId="{65416FD0-EC8F-D54D-BE27-D0589D5C06F3}">
      <dgm:prSet/>
      <dgm:spPr/>
      <dgm:t>
        <a:bodyPr/>
        <a:lstStyle/>
        <a:p>
          <a:endParaRPr lang="en-US"/>
        </a:p>
      </dgm:t>
    </dgm:pt>
    <dgm:pt modelId="{0F7A9DF5-698B-9148-9B8A-634A7FAB4442}">
      <dgm:prSet/>
      <dgm:spPr>
        <a:noFill/>
        <a:ln>
          <a:solidFill>
            <a:schemeClr val="accent2"/>
          </a:solidFill>
        </a:ln>
      </dgm:spPr>
      <dgm:t>
        <a:bodyPr/>
        <a:lstStyle/>
        <a:p>
          <a:r>
            <a:rPr lang="en-US" b="0" i="0">
              <a:latin typeface="Roboto Light"/>
              <a:ea typeface="Roboto Light"/>
              <a:cs typeface="Roboto Light" charset="0"/>
            </a:rPr>
            <a:t>Existing Conditions + Questions</a:t>
          </a:r>
          <a:endParaRPr lang="en-US">
            <a:latin typeface="Roboto Light"/>
            <a:ea typeface="Roboto Light"/>
          </a:endParaRPr>
        </a:p>
      </dgm:t>
    </dgm:pt>
    <dgm:pt modelId="{D6001FD8-B5D6-FF4D-918A-4B9027D70FF8}" type="parTrans" cxnId="{445838CF-75A1-9043-BC6A-BD7C7351B293}">
      <dgm:prSet/>
      <dgm:spPr/>
      <dgm:t>
        <a:bodyPr/>
        <a:lstStyle/>
        <a:p>
          <a:endParaRPr lang="en-US"/>
        </a:p>
      </dgm:t>
    </dgm:pt>
    <dgm:pt modelId="{724C5C8B-BCAE-9F44-8007-851B0DCB89C7}" type="sibTrans" cxnId="{445838CF-75A1-9043-BC6A-BD7C7351B293}">
      <dgm:prSet/>
      <dgm:spPr/>
      <dgm:t>
        <a:bodyPr/>
        <a:lstStyle/>
        <a:p>
          <a:endParaRPr lang="en-US"/>
        </a:p>
      </dgm:t>
    </dgm:pt>
    <dgm:pt modelId="{B5334F4B-7C13-2543-98C4-3F54FCB202CD}">
      <dgm:prSet/>
      <dgm:spPr>
        <a:noFill/>
        <a:ln>
          <a:solidFill>
            <a:schemeClr val="accent2"/>
          </a:solidFill>
        </a:ln>
      </dgm:spPr>
      <dgm:t>
        <a:bodyPr/>
        <a:lstStyle/>
        <a:p>
          <a:r>
            <a:rPr lang="en-US" b="0" i="0">
              <a:latin typeface="Roboto Light"/>
              <a:ea typeface="Roboto Light"/>
              <a:cs typeface="Roboto Light" charset="0"/>
            </a:rPr>
            <a:t>Land Use</a:t>
          </a:r>
          <a:endParaRPr lang="en-US">
            <a:latin typeface="Roboto Light"/>
            <a:ea typeface="Roboto Light"/>
          </a:endParaRPr>
        </a:p>
      </dgm:t>
    </dgm:pt>
    <dgm:pt modelId="{EF5AC42C-F216-8D4E-9B2F-35524B03DA1C}" type="parTrans" cxnId="{835D960E-843A-0E45-B1F0-3A3AEFD170F8}">
      <dgm:prSet/>
      <dgm:spPr/>
      <dgm:t>
        <a:bodyPr/>
        <a:lstStyle/>
        <a:p>
          <a:endParaRPr lang="en-US"/>
        </a:p>
      </dgm:t>
    </dgm:pt>
    <dgm:pt modelId="{D2F50E18-FD37-994F-922F-1276F1A84E64}" type="sibTrans" cxnId="{835D960E-843A-0E45-B1F0-3A3AEFD170F8}">
      <dgm:prSet/>
      <dgm:spPr/>
      <dgm:t>
        <a:bodyPr/>
        <a:lstStyle/>
        <a:p>
          <a:endParaRPr lang="en-US"/>
        </a:p>
      </dgm:t>
    </dgm:pt>
    <dgm:pt modelId="{5BAFE8A1-DD16-5445-ABAD-7D88BEE2B244}">
      <dgm:prSet/>
      <dgm:spPr>
        <a:noFill/>
        <a:ln>
          <a:solidFill>
            <a:schemeClr val="accent2"/>
          </a:solidFill>
        </a:ln>
      </dgm:spPr>
      <dgm:t>
        <a:bodyPr/>
        <a:lstStyle/>
        <a:p>
          <a:r>
            <a:rPr lang="en-US" b="0" i="0">
              <a:latin typeface="Roboto Light"/>
              <a:ea typeface="Roboto Light"/>
            </a:rPr>
            <a:t>Governance</a:t>
          </a:r>
          <a:endParaRPr lang="en-US"/>
        </a:p>
      </dgm:t>
    </dgm:pt>
    <dgm:pt modelId="{A63F1ECC-1AFD-5546-AD90-D10B44B07637}" type="parTrans" cxnId="{02362FB2-EBCD-014A-A023-64337509A721}">
      <dgm:prSet/>
      <dgm:spPr/>
      <dgm:t>
        <a:bodyPr/>
        <a:lstStyle/>
        <a:p>
          <a:endParaRPr lang="en-US"/>
        </a:p>
      </dgm:t>
    </dgm:pt>
    <dgm:pt modelId="{3652CFAD-D1D6-A544-9C02-E4282A00F006}" type="sibTrans" cxnId="{02362FB2-EBCD-014A-A023-64337509A721}">
      <dgm:prSet/>
      <dgm:spPr/>
      <dgm:t>
        <a:bodyPr/>
        <a:lstStyle/>
        <a:p>
          <a:endParaRPr lang="en-US"/>
        </a:p>
      </dgm:t>
    </dgm:pt>
    <dgm:pt modelId="{42E453F5-6C88-E74F-8E9F-35299EAB8AFD}">
      <dgm:prSet/>
      <dgm:spPr>
        <a:noFill/>
        <a:ln>
          <a:solidFill>
            <a:schemeClr val="accent2"/>
          </a:solidFill>
        </a:ln>
      </dgm:spPr>
      <dgm:t>
        <a:bodyPr/>
        <a:lstStyle/>
        <a:p>
          <a:r>
            <a:rPr lang="en-US" b="0" i="0">
              <a:latin typeface="Roboto Light"/>
              <a:ea typeface="Roboto Light"/>
            </a:rPr>
            <a:t>Funding Mechanisms</a:t>
          </a:r>
          <a:endParaRPr lang="en-US">
            <a:latin typeface="Roboto Light"/>
            <a:ea typeface="Roboto Light"/>
          </a:endParaRPr>
        </a:p>
      </dgm:t>
    </dgm:pt>
    <dgm:pt modelId="{870B7E92-19C0-EA45-A90E-74335A96D754}" type="parTrans" cxnId="{4EBCC769-7453-BC4B-9A77-42F9329BCF99}">
      <dgm:prSet/>
      <dgm:spPr/>
      <dgm:t>
        <a:bodyPr/>
        <a:lstStyle/>
        <a:p>
          <a:endParaRPr lang="en-US"/>
        </a:p>
      </dgm:t>
    </dgm:pt>
    <dgm:pt modelId="{AA99D42C-DBCA-AF45-959A-FB0DD008DBA3}" type="sibTrans" cxnId="{4EBCC769-7453-BC4B-9A77-42F9329BCF99}">
      <dgm:prSet/>
      <dgm:spPr/>
      <dgm:t>
        <a:bodyPr/>
        <a:lstStyle/>
        <a:p>
          <a:endParaRPr lang="en-US"/>
        </a:p>
      </dgm:t>
    </dgm:pt>
    <dgm:pt modelId="{42CBA77B-FFE8-4F44-AD06-40E810736BE3}" type="pres">
      <dgm:prSet presAssocID="{2A421D52-03B8-5642-A4A3-926D0A841990}" presName="Name0" presStyleCnt="0">
        <dgm:presLayoutVars>
          <dgm:dir/>
          <dgm:animLvl val="lvl"/>
          <dgm:resizeHandles val="exact"/>
        </dgm:presLayoutVars>
      </dgm:prSet>
      <dgm:spPr/>
    </dgm:pt>
    <dgm:pt modelId="{4A906D0E-CD22-3B44-B6F3-978F40BE0237}" type="pres">
      <dgm:prSet presAssocID="{0F7A9DF5-698B-9148-9B8A-634A7FAB4442}" presName="parTxOnly" presStyleLbl="node1" presStyleIdx="0" presStyleCnt="5" custScaleY="129291">
        <dgm:presLayoutVars>
          <dgm:chMax val="0"/>
          <dgm:chPref val="0"/>
          <dgm:bulletEnabled val="1"/>
        </dgm:presLayoutVars>
      </dgm:prSet>
      <dgm:spPr/>
    </dgm:pt>
    <dgm:pt modelId="{6799B522-828C-A84E-853D-DF667199CECB}" type="pres">
      <dgm:prSet presAssocID="{724C5C8B-BCAE-9F44-8007-851B0DCB89C7}" presName="parTxOnlySpace" presStyleCnt="0"/>
      <dgm:spPr/>
    </dgm:pt>
    <dgm:pt modelId="{8DC50C44-FD6A-664F-B4F3-D358BDA4A63F}" type="pres">
      <dgm:prSet presAssocID="{B5334F4B-7C13-2543-98C4-3F54FCB202CD}" presName="parTxOnly" presStyleLbl="node1" presStyleIdx="1" presStyleCnt="5" custScaleY="129291">
        <dgm:presLayoutVars>
          <dgm:chMax val="0"/>
          <dgm:chPref val="0"/>
          <dgm:bulletEnabled val="1"/>
        </dgm:presLayoutVars>
      </dgm:prSet>
      <dgm:spPr/>
    </dgm:pt>
    <dgm:pt modelId="{23EC3D37-E91B-664B-9E92-798800833024}" type="pres">
      <dgm:prSet presAssocID="{D2F50E18-FD37-994F-922F-1276F1A84E64}" presName="parTxOnlySpace" presStyleCnt="0"/>
      <dgm:spPr/>
    </dgm:pt>
    <dgm:pt modelId="{AB29635D-2EE7-B647-A87B-5D05FF5EAB2C}" type="pres">
      <dgm:prSet presAssocID="{5BAFE8A1-DD16-5445-ABAD-7D88BEE2B244}" presName="parTxOnly" presStyleLbl="node1" presStyleIdx="2" presStyleCnt="5" custScaleY="129291">
        <dgm:presLayoutVars>
          <dgm:chMax val="0"/>
          <dgm:chPref val="0"/>
          <dgm:bulletEnabled val="1"/>
        </dgm:presLayoutVars>
      </dgm:prSet>
      <dgm:spPr/>
    </dgm:pt>
    <dgm:pt modelId="{8FFDD389-CEDA-4D41-91A4-73EEEB871408}" type="pres">
      <dgm:prSet presAssocID="{3652CFAD-D1D6-A544-9C02-E4282A00F006}" presName="parTxOnlySpace" presStyleCnt="0"/>
      <dgm:spPr/>
    </dgm:pt>
    <dgm:pt modelId="{DD5D18FF-3212-A54C-B68B-0DDC6CED83C9}" type="pres">
      <dgm:prSet presAssocID="{42E453F5-6C88-E74F-8E9F-35299EAB8AFD}" presName="parTxOnly" presStyleLbl="node1" presStyleIdx="3" presStyleCnt="5" custScaleY="129291">
        <dgm:presLayoutVars>
          <dgm:chMax val="0"/>
          <dgm:chPref val="0"/>
          <dgm:bulletEnabled val="1"/>
        </dgm:presLayoutVars>
      </dgm:prSet>
      <dgm:spPr/>
    </dgm:pt>
    <dgm:pt modelId="{50B09DFE-0512-6041-9E3B-D5FABC8A360D}" type="pres">
      <dgm:prSet presAssocID="{AA99D42C-DBCA-AF45-959A-FB0DD008DBA3}" presName="parTxOnlySpace" presStyleCnt="0"/>
      <dgm:spPr/>
    </dgm:pt>
    <dgm:pt modelId="{1F118AE7-F529-1D42-842A-F21D24BBDA59}" type="pres">
      <dgm:prSet presAssocID="{656C9489-E68A-E649-90A3-1CF956483CEA}" presName="parTxOnly" presStyleLbl="node1" presStyleIdx="4" presStyleCnt="5" custScaleY="129291">
        <dgm:presLayoutVars>
          <dgm:chMax val="0"/>
          <dgm:chPref val="0"/>
          <dgm:bulletEnabled val="1"/>
        </dgm:presLayoutVars>
      </dgm:prSet>
      <dgm:spPr/>
    </dgm:pt>
  </dgm:ptLst>
  <dgm:cxnLst>
    <dgm:cxn modelId="{A1B42302-947A-124B-B1F4-A26AB0E3375B}" type="presOf" srcId="{42E453F5-6C88-E74F-8E9F-35299EAB8AFD}" destId="{DD5D18FF-3212-A54C-B68B-0DDC6CED83C9}" srcOrd="0" destOrd="0" presId="urn:microsoft.com/office/officeart/2005/8/layout/chevron1"/>
    <dgm:cxn modelId="{52B26203-BC4D-DE41-880F-94A827E7E04E}" type="presOf" srcId="{2A421D52-03B8-5642-A4A3-926D0A841990}" destId="{42CBA77B-FFE8-4F44-AD06-40E810736BE3}" srcOrd="0" destOrd="0" presId="urn:microsoft.com/office/officeart/2005/8/layout/chevron1"/>
    <dgm:cxn modelId="{835D960E-843A-0E45-B1F0-3A3AEFD170F8}" srcId="{2A421D52-03B8-5642-A4A3-926D0A841990}" destId="{B5334F4B-7C13-2543-98C4-3F54FCB202CD}" srcOrd="1" destOrd="0" parTransId="{EF5AC42C-F216-8D4E-9B2F-35524B03DA1C}" sibTransId="{D2F50E18-FD37-994F-922F-1276F1A84E64}"/>
    <dgm:cxn modelId="{F0E5703A-10E0-714B-AC9B-A40723055966}" type="presOf" srcId="{5BAFE8A1-DD16-5445-ABAD-7D88BEE2B244}" destId="{AB29635D-2EE7-B647-A87B-5D05FF5EAB2C}" srcOrd="0" destOrd="0" presId="urn:microsoft.com/office/officeart/2005/8/layout/chevron1"/>
    <dgm:cxn modelId="{4EBCC769-7453-BC4B-9A77-42F9329BCF99}" srcId="{2A421D52-03B8-5642-A4A3-926D0A841990}" destId="{42E453F5-6C88-E74F-8E9F-35299EAB8AFD}" srcOrd="3" destOrd="0" parTransId="{870B7E92-19C0-EA45-A90E-74335A96D754}" sibTransId="{AA99D42C-DBCA-AF45-959A-FB0DD008DBA3}"/>
    <dgm:cxn modelId="{EB763C6D-C337-DF47-8C3B-90825F4B95F7}" type="presOf" srcId="{656C9489-E68A-E649-90A3-1CF956483CEA}" destId="{1F118AE7-F529-1D42-842A-F21D24BBDA59}" srcOrd="0" destOrd="0" presId="urn:microsoft.com/office/officeart/2005/8/layout/chevron1"/>
    <dgm:cxn modelId="{D90A77A0-885E-9A49-85B7-6D84A81F0887}" type="presOf" srcId="{0F7A9DF5-698B-9148-9B8A-634A7FAB4442}" destId="{4A906D0E-CD22-3B44-B6F3-978F40BE0237}" srcOrd="0" destOrd="0" presId="urn:microsoft.com/office/officeart/2005/8/layout/chevron1"/>
    <dgm:cxn modelId="{02362FB2-EBCD-014A-A023-64337509A721}" srcId="{2A421D52-03B8-5642-A4A3-926D0A841990}" destId="{5BAFE8A1-DD16-5445-ABAD-7D88BEE2B244}" srcOrd="2" destOrd="0" parTransId="{A63F1ECC-1AFD-5546-AD90-D10B44B07637}" sibTransId="{3652CFAD-D1D6-A544-9C02-E4282A00F006}"/>
    <dgm:cxn modelId="{445838CF-75A1-9043-BC6A-BD7C7351B293}" srcId="{2A421D52-03B8-5642-A4A3-926D0A841990}" destId="{0F7A9DF5-698B-9148-9B8A-634A7FAB4442}" srcOrd="0" destOrd="0" parTransId="{D6001FD8-B5D6-FF4D-918A-4B9027D70FF8}" sibTransId="{724C5C8B-BCAE-9F44-8007-851B0DCB89C7}"/>
    <dgm:cxn modelId="{65416FD0-EC8F-D54D-BE27-D0589D5C06F3}" srcId="{2A421D52-03B8-5642-A4A3-926D0A841990}" destId="{656C9489-E68A-E649-90A3-1CF956483CEA}" srcOrd="4" destOrd="0" parTransId="{B3CA2410-994F-9648-B4DF-7F88B3CE4BDA}" sibTransId="{77AE6B2B-97EC-FA43-91EE-4A12B03B3694}"/>
    <dgm:cxn modelId="{611270F9-1595-9346-818A-2C26ED552D25}" type="presOf" srcId="{B5334F4B-7C13-2543-98C4-3F54FCB202CD}" destId="{8DC50C44-FD6A-664F-B4F3-D358BDA4A63F}" srcOrd="0" destOrd="0" presId="urn:microsoft.com/office/officeart/2005/8/layout/chevron1"/>
    <dgm:cxn modelId="{97ED793F-2448-8F4E-A744-FBED1B5FFEFB}" type="presParOf" srcId="{42CBA77B-FFE8-4F44-AD06-40E810736BE3}" destId="{4A906D0E-CD22-3B44-B6F3-978F40BE0237}" srcOrd="0" destOrd="0" presId="urn:microsoft.com/office/officeart/2005/8/layout/chevron1"/>
    <dgm:cxn modelId="{ACBF642E-F848-7945-9D86-79DEB18DE544}" type="presParOf" srcId="{42CBA77B-FFE8-4F44-AD06-40E810736BE3}" destId="{6799B522-828C-A84E-853D-DF667199CECB}" srcOrd="1" destOrd="0" presId="urn:microsoft.com/office/officeart/2005/8/layout/chevron1"/>
    <dgm:cxn modelId="{47D7C1ED-2A62-CD41-BA0B-B58CFDE2856C}" type="presParOf" srcId="{42CBA77B-FFE8-4F44-AD06-40E810736BE3}" destId="{8DC50C44-FD6A-664F-B4F3-D358BDA4A63F}" srcOrd="2" destOrd="0" presId="urn:microsoft.com/office/officeart/2005/8/layout/chevron1"/>
    <dgm:cxn modelId="{69B42B07-C5CD-4C4F-B9C8-61DF0803EC89}" type="presParOf" srcId="{42CBA77B-FFE8-4F44-AD06-40E810736BE3}" destId="{23EC3D37-E91B-664B-9E92-798800833024}" srcOrd="3" destOrd="0" presId="urn:microsoft.com/office/officeart/2005/8/layout/chevron1"/>
    <dgm:cxn modelId="{050F9A37-7780-D34C-AB52-A95E9B4B7E81}" type="presParOf" srcId="{42CBA77B-FFE8-4F44-AD06-40E810736BE3}" destId="{AB29635D-2EE7-B647-A87B-5D05FF5EAB2C}" srcOrd="4" destOrd="0" presId="urn:microsoft.com/office/officeart/2005/8/layout/chevron1"/>
    <dgm:cxn modelId="{6AC443C4-A3B7-E246-9FE3-78AC921F103D}" type="presParOf" srcId="{42CBA77B-FFE8-4F44-AD06-40E810736BE3}" destId="{8FFDD389-CEDA-4D41-91A4-73EEEB871408}" srcOrd="5" destOrd="0" presId="urn:microsoft.com/office/officeart/2005/8/layout/chevron1"/>
    <dgm:cxn modelId="{364B9786-C04C-0841-97F0-EDA8E7F65503}" type="presParOf" srcId="{42CBA77B-FFE8-4F44-AD06-40E810736BE3}" destId="{DD5D18FF-3212-A54C-B68B-0DDC6CED83C9}" srcOrd="6" destOrd="0" presId="urn:microsoft.com/office/officeart/2005/8/layout/chevron1"/>
    <dgm:cxn modelId="{8E99EA7F-B513-5D43-8584-316F1C12021A}" type="presParOf" srcId="{42CBA77B-FFE8-4F44-AD06-40E810736BE3}" destId="{50B09DFE-0512-6041-9E3B-D5FABC8A360D}" srcOrd="7" destOrd="0" presId="urn:microsoft.com/office/officeart/2005/8/layout/chevron1"/>
    <dgm:cxn modelId="{F58A14A2-9631-5245-A441-9000B930AD24}" type="presParOf" srcId="{42CBA77B-FFE8-4F44-AD06-40E810736BE3}" destId="{1F118AE7-F529-1D42-842A-F21D24BBDA59}" srcOrd="8"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F118AE7-F529-1D42-842A-F21D24BBDA59}">
      <dsp:nvSpPr>
        <dsp:cNvPr id="0" name=""/>
        <dsp:cNvSpPr/>
      </dsp:nvSpPr>
      <dsp:spPr>
        <a:xfrm>
          <a:off x="2695" y="550085"/>
          <a:ext cx="2399403" cy="1240885"/>
        </a:xfrm>
        <a:prstGeom prst="chevron">
          <a:avLst/>
        </a:prstGeom>
        <a:noFill/>
        <a:ln>
          <a:solidFill>
            <a:schemeClr val="accent2"/>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60008" tIns="20003" rIns="20003" bIns="20003" numCol="1" spcCol="1270" anchor="ctr" anchorCtr="0">
          <a:noAutofit/>
        </a:bodyPr>
        <a:lstStyle/>
        <a:p>
          <a:pPr marL="0" lvl="0" indent="0" algn="ctr" defTabSz="666750">
            <a:lnSpc>
              <a:spcPct val="90000"/>
            </a:lnSpc>
            <a:spcBef>
              <a:spcPct val="0"/>
            </a:spcBef>
            <a:spcAft>
              <a:spcPct val="35000"/>
            </a:spcAft>
            <a:buNone/>
          </a:pPr>
          <a:r>
            <a:rPr lang="en-US" sz="1500" b="0" i="0" kern="1200">
              <a:latin typeface="Roboto Light" charset="0"/>
              <a:ea typeface="Roboto Light" charset="0"/>
              <a:cs typeface="Roboto Light" charset="0"/>
            </a:rPr>
            <a:t>Existing Conditions +Questions</a:t>
          </a:r>
        </a:p>
      </dsp:txBody>
      <dsp:txXfrm>
        <a:off x="623138" y="550085"/>
        <a:ext cx="1158518" cy="1240885"/>
      </dsp:txXfrm>
    </dsp:sp>
    <dsp:sp modelId="{4A906D0E-CD22-3B44-B6F3-978F40BE0237}">
      <dsp:nvSpPr>
        <dsp:cNvPr id="0" name=""/>
        <dsp:cNvSpPr/>
      </dsp:nvSpPr>
      <dsp:spPr>
        <a:xfrm>
          <a:off x="2162159" y="550085"/>
          <a:ext cx="2399403" cy="1240885"/>
        </a:xfrm>
        <a:prstGeom prst="chevron">
          <a:avLst/>
        </a:prstGeom>
        <a:noFill/>
        <a:ln>
          <a:solidFill>
            <a:schemeClr val="accent2"/>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60008" tIns="20003" rIns="20003" bIns="20003" numCol="1" spcCol="1270" anchor="ctr" anchorCtr="0">
          <a:noAutofit/>
        </a:bodyPr>
        <a:lstStyle/>
        <a:p>
          <a:pPr marL="0" lvl="0" indent="0" algn="ctr" defTabSz="666750">
            <a:lnSpc>
              <a:spcPct val="90000"/>
            </a:lnSpc>
            <a:spcBef>
              <a:spcPct val="0"/>
            </a:spcBef>
            <a:spcAft>
              <a:spcPct val="35000"/>
            </a:spcAft>
            <a:buNone/>
          </a:pPr>
          <a:r>
            <a:rPr lang="en-US" sz="1500" b="0" i="0" kern="1200">
              <a:latin typeface="Roboto Light" charset="0"/>
              <a:ea typeface="Roboto Light" charset="0"/>
              <a:cs typeface="Roboto Light" charset="0"/>
            </a:rPr>
            <a:t>Land Use</a:t>
          </a:r>
          <a:endParaRPr lang="en-US" sz="1500" kern="1200"/>
        </a:p>
      </dsp:txBody>
      <dsp:txXfrm>
        <a:off x="2782602" y="550085"/>
        <a:ext cx="1158518" cy="1240885"/>
      </dsp:txXfrm>
    </dsp:sp>
    <dsp:sp modelId="{8DC50C44-FD6A-664F-B4F3-D358BDA4A63F}">
      <dsp:nvSpPr>
        <dsp:cNvPr id="0" name=""/>
        <dsp:cNvSpPr/>
      </dsp:nvSpPr>
      <dsp:spPr>
        <a:xfrm>
          <a:off x="4321623" y="550085"/>
          <a:ext cx="2399403" cy="1240885"/>
        </a:xfrm>
        <a:prstGeom prst="chevron">
          <a:avLst/>
        </a:prstGeom>
        <a:noFill/>
        <a:ln>
          <a:solidFill>
            <a:schemeClr val="accent2"/>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60008" tIns="20003" rIns="20003" bIns="20003" numCol="1" spcCol="1270" anchor="ctr" anchorCtr="0">
          <a:noAutofit/>
        </a:bodyPr>
        <a:lstStyle/>
        <a:p>
          <a:pPr marL="0" lvl="0" indent="0" algn="ctr" defTabSz="666750">
            <a:lnSpc>
              <a:spcPct val="90000"/>
            </a:lnSpc>
            <a:spcBef>
              <a:spcPct val="0"/>
            </a:spcBef>
            <a:spcAft>
              <a:spcPct val="35000"/>
            </a:spcAft>
            <a:buNone/>
          </a:pPr>
          <a:r>
            <a:rPr lang="en-US" sz="1500" b="0" i="0" kern="1200">
              <a:latin typeface="Roboto Light" charset="0"/>
              <a:ea typeface="Roboto Light" charset="0"/>
              <a:cs typeface="Roboto Light" charset="0"/>
            </a:rPr>
            <a:t>Governance</a:t>
          </a:r>
          <a:endParaRPr lang="en-US" sz="1500" kern="1200"/>
        </a:p>
      </dsp:txBody>
      <dsp:txXfrm>
        <a:off x="4942066" y="550085"/>
        <a:ext cx="1158518" cy="1240885"/>
      </dsp:txXfrm>
    </dsp:sp>
    <dsp:sp modelId="{AB29635D-2EE7-B647-A87B-5D05FF5EAB2C}">
      <dsp:nvSpPr>
        <dsp:cNvPr id="0" name=""/>
        <dsp:cNvSpPr/>
      </dsp:nvSpPr>
      <dsp:spPr>
        <a:xfrm>
          <a:off x="6481086" y="550085"/>
          <a:ext cx="2399403" cy="1240885"/>
        </a:xfrm>
        <a:prstGeom prst="chevron">
          <a:avLst/>
        </a:prstGeom>
        <a:noFill/>
        <a:ln>
          <a:solidFill>
            <a:schemeClr val="accent2"/>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60008" tIns="20003" rIns="20003" bIns="20003" numCol="1" spcCol="1270" anchor="ctr" anchorCtr="0">
          <a:noAutofit/>
        </a:bodyPr>
        <a:lstStyle/>
        <a:p>
          <a:pPr marL="0" lvl="0" indent="0" algn="ctr" defTabSz="666750">
            <a:lnSpc>
              <a:spcPct val="90000"/>
            </a:lnSpc>
            <a:spcBef>
              <a:spcPct val="0"/>
            </a:spcBef>
            <a:spcAft>
              <a:spcPct val="35000"/>
            </a:spcAft>
            <a:buNone/>
          </a:pPr>
          <a:r>
            <a:rPr lang="en-US" sz="1500" b="0" i="0" kern="1200">
              <a:latin typeface="Roboto Light" charset="0"/>
              <a:ea typeface="Roboto Light" charset="0"/>
              <a:cs typeface="Roboto Light" charset="0"/>
            </a:rPr>
            <a:t>Funding Mechanisms</a:t>
          </a:r>
          <a:endParaRPr lang="en-US" sz="1500" kern="1200"/>
        </a:p>
      </dsp:txBody>
      <dsp:txXfrm>
        <a:off x="7101529" y="550085"/>
        <a:ext cx="1158518" cy="1240885"/>
      </dsp:txXfrm>
    </dsp:sp>
    <dsp:sp modelId="{DD5D18FF-3212-A54C-B68B-0DDC6CED83C9}">
      <dsp:nvSpPr>
        <dsp:cNvPr id="0" name=""/>
        <dsp:cNvSpPr/>
      </dsp:nvSpPr>
      <dsp:spPr>
        <a:xfrm>
          <a:off x="8640550" y="550085"/>
          <a:ext cx="2399403" cy="1240885"/>
        </a:xfrm>
        <a:prstGeom prst="chevron">
          <a:avLst/>
        </a:prstGeom>
        <a:noFill/>
        <a:ln>
          <a:solidFill>
            <a:schemeClr val="accent2"/>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60008" tIns="20003" rIns="20003" bIns="20003" numCol="1" spcCol="1270" anchor="ctr" anchorCtr="0">
          <a:noAutofit/>
        </a:bodyPr>
        <a:lstStyle/>
        <a:p>
          <a:pPr marL="0" lvl="0" indent="0" algn="ctr" defTabSz="666750">
            <a:lnSpc>
              <a:spcPct val="90000"/>
            </a:lnSpc>
            <a:spcBef>
              <a:spcPct val="0"/>
            </a:spcBef>
            <a:spcAft>
              <a:spcPct val="35000"/>
            </a:spcAft>
            <a:buNone/>
          </a:pPr>
          <a:r>
            <a:rPr lang="en-US" sz="1500" b="0" i="0" kern="1200">
              <a:latin typeface="Roboto Light" charset="0"/>
              <a:ea typeface="Roboto Light" charset="0"/>
            </a:rPr>
            <a:t>Next Steps</a:t>
          </a:r>
          <a:endParaRPr lang="en-US" sz="1500" kern="1200"/>
        </a:p>
      </dsp:txBody>
      <dsp:txXfrm>
        <a:off x="9260993" y="550085"/>
        <a:ext cx="1158518" cy="124088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F118AE7-F529-1D42-842A-F21D24BBDA59}">
      <dsp:nvSpPr>
        <dsp:cNvPr id="0" name=""/>
        <dsp:cNvSpPr/>
      </dsp:nvSpPr>
      <dsp:spPr>
        <a:xfrm>
          <a:off x="2695" y="550085"/>
          <a:ext cx="2399403" cy="1240885"/>
        </a:xfrm>
        <a:prstGeom prst="chevron">
          <a:avLst/>
        </a:prstGeom>
        <a:solidFill>
          <a:schemeClr val="accent1">
            <a:lumMod val="75000"/>
          </a:schemeClr>
        </a:solidFill>
        <a:ln>
          <a:solidFill>
            <a:schemeClr val="accent2"/>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60008" tIns="20003" rIns="20003" bIns="20003" numCol="1" spcCol="1270" anchor="ctr" anchorCtr="0">
          <a:noAutofit/>
        </a:bodyPr>
        <a:lstStyle/>
        <a:p>
          <a:pPr marL="0" lvl="0" indent="0" algn="ctr" defTabSz="666750" rtl="0">
            <a:lnSpc>
              <a:spcPct val="90000"/>
            </a:lnSpc>
            <a:spcBef>
              <a:spcPct val="0"/>
            </a:spcBef>
            <a:spcAft>
              <a:spcPct val="35000"/>
            </a:spcAft>
            <a:buNone/>
          </a:pPr>
          <a:r>
            <a:rPr lang="en-US" sz="1500" b="0" i="0" kern="1200">
              <a:latin typeface="Roboto Light"/>
              <a:ea typeface="Roboto Light"/>
              <a:cs typeface="Roboto Light" charset="0"/>
            </a:rPr>
            <a:t>Existing Conditions +Questions</a:t>
          </a:r>
        </a:p>
      </dsp:txBody>
      <dsp:txXfrm>
        <a:off x="623138" y="550085"/>
        <a:ext cx="1158518" cy="1240885"/>
      </dsp:txXfrm>
    </dsp:sp>
    <dsp:sp modelId="{4A906D0E-CD22-3B44-B6F3-978F40BE0237}">
      <dsp:nvSpPr>
        <dsp:cNvPr id="0" name=""/>
        <dsp:cNvSpPr/>
      </dsp:nvSpPr>
      <dsp:spPr>
        <a:xfrm>
          <a:off x="2162159" y="550085"/>
          <a:ext cx="2399403" cy="1240885"/>
        </a:xfrm>
        <a:prstGeom prst="chevron">
          <a:avLst/>
        </a:prstGeom>
        <a:noFill/>
        <a:ln>
          <a:solidFill>
            <a:schemeClr val="accent2"/>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60008" tIns="20003" rIns="20003" bIns="20003" numCol="1" spcCol="1270" anchor="ctr" anchorCtr="0">
          <a:noAutofit/>
        </a:bodyPr>
        <a:lstStyle/>
        <a:p>
          <a:pPr marL="0" lvl="0" indent="0" algn="ctr" defTabSz="666750">
            <a:lnSpc>
              <a:spcPct val="90000"/>
            </a:lnSpc>
            <a:spcBef>
              <a:spcPct val="0"/>
            </a:spcBef>
            <a:spcAft>
              <a:spcPct val="35000"/>
            </a:spcAft>
            <a:buNone/>
          </a:pPr>
          <a:r>
            <a:rPr lang="en-US" sz="1500" b="0" i="0" kern="1200">
              <a:latin typeface="Roboto Light"/>
              <a:ea typeface="Roboto Light"/>
              <a:cs typeface="Roboto Light" charset="0"/>
            </a:rPr>
            <a:t>Land Use</a:t>
          </a:r>
          <a:endParaRPr lang="en-US" sz="1500" kern="1200">
            <a:latin typeface="Roboto Light"/>
            <a:ea typeface="Roboto Light"/>
          </a:endParaRPr>
        </a:p>
      </dsp:txBody>
      <dsp:txXfrm>
        <a:off x="2782602" y="550085"/>
        <a:ext cx="1158518" cy="1240885"/>
      </dsp:txXfrm>
    </dsp:sp>
    <dsp:sp modelId="{8DC50C44-FD6A-664F-B4F3-D358BDA4A63F}">
      <dsp:nvSpPr>
        <dsp:cNvPr id="0" name=""/>
        <dsp:cNvSpPr/>
      </dsp:nvSpPr>
      <dsp:spPr>
        <a:xfrm>
          <a:off x="4321623" y="550085"/>
          <a:ext cx="2399403" cy="1240885"/>
        </a:xfrm>
        <a:prstGeom prst="chevron">
          <a:avLst/>
        </a:prstGeom>
        <a:noFill/>
        <a:ln>
          <a:solidFill>
            <a:schemeClr val="accent2"/>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60008" tIns="20003" rIns="20003" bIns="20003" numCol="1" spcCol="1270" anchor="ctr" anchorCtr="0">
          <a:noAutofit/>
        </a:bodyPr>
        <a:lstStyle/>
        <a:p>
          <a:pPr marL="0" lvl="0" indent="0" algn="ctr" defTabSz="666750">
            <a:lnSpc>
              <a:spcPct val="90000"/>
            </a:lnSpc>
            <a:spcBef>
              <a:spcPct val="0"/>
            </a:spcBef>
            <a:spcAft>
              <a:spcPct val="35000"/>
            </a:spcAft>
            <a:buNone/>
          </a:pPr>
          <a:r>
            <a:rPr lang="en-US" sz="1500" b="0" i="0" kern="1200">
              <a:latin typeface="Roboto Light"/>
              <a:ea typeface="Roboto Light"/>
            </a:rPr>
            <a:t>Governance</a:t>
          </a:r>
          <a:endParaRPr lang="en-US" sz="1500" kern="1200">
            <a:latin typeface="Roboto Light"/>
            <a:ea typeface="Roboto Light"/>
          </a:endParaRPr>
        </a:p>
      </dsp:txBody>
      <dsp:txXfrm>
        <a:off x="4942066" y="550085"/>
        <a:ext cx="1158518" cy="1240885"/>
      </dsp:txXfrm>
    </dsp:sp>
    <dsp:sp modelId="{AB29635D-2EE7-B647-A87B-5D05FF5EAB2C}">
      <dsp:nvSpPr>
        <dsp:cNvPr id="0" name=""/>
        <dsp:cNvSpPr/>
      </dsp:nvSpPr>
      <dsp:spPr>
        <a:xfrm>
          <a:off x="6481086" y="550085"/>
          <a:ext cx="2399403" cy="1240885"/>
        </a:xfrm>
        <a:prstGeom prst="chevron">
          <a:avLst/>
        </a:prstGeom>
        <a:noFill/>
        <a:ln>
          <a:solidFill>
            <a:schemeClr val="accent2"/>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60008" tIns="20003" rIns="20003" bIns="20003" numCol="1" spcCol="1270" anchor="ctr" anchorCtr="0">
          <a:noAutofit/>
        </a:bodyPr>
        <a:lstStyle/>
        <a:p>
          <a:pPr marL="0" lvl="0" indent="0" algn="ctr" defTabSz="666750">
            <a:lnSpc>
              <a:spcPct val="90000"/>
            </a:lnSpc>
            <a:spcBef>
              <a:spcPct val="0"/>
            </a:spcBef>
            <a:spcAft>
              <a:spcPct val="35000"/>
            </a:spcAft>
            <a:buNone/>
          </a:pPr>
          <a:r>
            <a:rPr lang="en-US" sz="1500" b="0" i="0" kern="1200">
              <a:latin typeface="Roboto Light"/>
              <a:ea typeface="Roboto Light"/>
              <a:cs typeface="Roboto Light" charset="0"/>
            </a:rPr>
            <a:t>Funding Mechanisms</a:t>
          </a:r>
          <a:endParaRPr lang="en-US" sz="1500" kern="1200">
            <a:latin typeface="Roboto Light"/>
            <a:ea typeface="Roboto Light"/>
          </a:endParaRPr>
        </a:p>
      </dsp:txBody>
      <dsp:txXfrm>
        <a:off x="7101529" y="550085"/>
        <a:ext cx="1158518" cy="1240885"/>
      </dsp:txXfrm>
    </dsp:sp>
    <dsp:sp modelId="{DD5D18FF-3212-A54C-B68B-0DDC6CED83C9}">
      <dsp:nvSpPr>
        <dsp:cNvPr id="0" name=""/>
        <dsp:cNvSpPr/>
      </dsp:nvSpPr>
      <dsp:spPr>
        <a:xfrm>
          <a:off x="8640550" y="550085"/>
          <a:ext cx="2399403" cy="1240885"/>
        </a:xfrm>
        <a:prstGeom prst="chevron">
          <a:avLst/>
        </a:prstGeom>
        <a:noFill/>
        <a:ln>
          <a:solidFill>
            <a:schemeClr val="accent2"/>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60008" tIns="20003" rIns="20003" bIns="20003" numCol="1" spcCol="1270" anchor="ctr" anchorCtr="0">
          <a:noAutofit/>
        </a:bodyPr>
        <a:lstStyle/>
        <a:p>
          <a:pPr marL="0" lvl="0" indent="0" algn="ctr" defTabSz="666750">
            <a:lnSpc>
              <a:spcPct val="90000"/>
            </a:lnSpc>
            <a:spcBef>
              <a:spcPct val="0"/>
            </a:spcBef>
            <a:spcAft>
              <a:spcPct val="35000"/>
            </a:spcAft>
            <a:buNone/>
          </a:pPr>
          <a:r>
            <a:rPr lang="en-US" sz="1500" b="0" i="0" kern="1200">
              <a:latin typeface="Roboto Light"/>
              <a:ea typeface="Roboto Light"/>
            </a:rPr>
            <a:t>Next Steps</a:t>
          </a:r>
          <a:endParaRPr lang="en-US" sz="1500" kern="1200">
            <a:latin typeface="Roboto Light"/>
            <a:ea typeface="Roboto Light"/>
          </a:endParaRPr>
        </a:p>
      </dsp:txBody>
      <dsp:txXfrm>
        <a:off x="9260993" y="550085"/>
        <a:ext cx="1158518" cy="124088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A906D0E-CD22-3B44-B6F3-978F40BE0237}">
      <dsp:nvSpPr>
        <dsp:cNvPr id="0" name=""/>
        <dsp:cNvSpPr/>
      </dsp:nvSpPr>
      <dsp:spPr>
        <a:xfrm>
          <a:off x="2695" y="550085"/>
          <a:ext cx="2399403" cy="1240885"/>
        </a:xfrm>
        <a:prstGeom prst="chevron">
          <a:avLst/>
        </a:prstGeom>
        <a:noFill/>
        <a:ln>
          <a:solidFill>
            <a:schemeClr val="accent2"/>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60008" tIns="20003" rIns="20003" bIns="20003" numCol="1" spcCol="1270" anchor="ctr" anchorCtr="0">
          <a:noAutofit/>
        </a:bodyPr>
        <a:lstStyle/>
        <a:p>
          <a:pPr marL="0" lvl="0" indent="0" algn="ctr" defTabSz="666750">
            <a:lnSpc>
              <a:spcPct val="90000"/>
            </a:lnSpc>
            <a:spcBef>
              <a:spcPct val="0"/>
            </a:spcBef>
            <a:spcAft>
              <a:spcPct val="35000"/>
            </a:spcAft>
            <a:buNone/>
          </a:pPr>
          <a:r>
            <a:rPr lang="en-US" sz="1500" b="0" i="0" kern="1200">
              <a:latin typeface="Roboto Light"/>
              <a:ea typeface="Roboto Light"/>
              <a:cs typeface="Roboto Light" charset="0"/>
            </a:rPr>
            <a:t>Existing Conditions + Questions</a:t>
          </a:r>
          <a:endParaRPr lang="en-US" sz="1500" kern="1200">
            <a:latin typeface="Roboto Light"/>
            <a:ea typeface="Roboto Light"/>
          </a:endParaRPr>
        </a:p>
      </dsp:txBody>
      <dsp:txXfrm>
        <a:off x="623138" y="550085"/>
        <a:ext cx="1158518" cy="1240885"/>
      </dsp:txXfrm>
    </dsp:sp>
    <dsp:sp modelId="{1F118AE7-F529-1D42-842A-F21D24BBDA59}">
      <dsp:nvSpPr>
        <dsp:cNvPr id="0" name=""/>
        <dsp:cNvSpPr/>
      </dsp:nvSpPr>
      <dsp:spPr>
        <a:xfrm>
          <a:off x="2162159" y="550085"/>
          <a:ext cx="2399403" cy="1240885"/>
        </a:xfrm>
        <a:prstGeom prst="chevron">
          <a:avLst/>
        </a:prstGeom>
        <a:solidFill>
          <a:schemeClr val="accent1">
            <a:lumMod val="75000"/>
          </a:schemeClr>
        </a:solidFill>
        <a:ln>
          <a:solidFill>
            <a:schemeClr val="accent2"/>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60008" tIns="20003" rIns="20003" bIns="20003" numCol="1" spcCol="1270" anchor="ctr" anchorCtr="0">
          <a:noAutofit/>
        </a:bodyPr>
        <a:lstStyle/>
        <a:p>
          <a:pPr marL="0" lvl="0" indent="0" algn="ctr" defTabSz="666750">
            <a:lnSpc>
              <a:spcPct val="90000"/>
            </a:lnSpc>
            <a:spcBef>
              <a:spcPct val="0"/>
            </a:spcBef>
            <a:spcAft>
              <a:spcPct val="35000"/>
            </a:spcAft>
            <a:buNone/>
          </a:pPr>
          <a:r>
            <a:rPr lang="en-US" sz="1500" b="0" i="0" kern="1200">
              <a:latin typeface="Roboto Light"/>
              <a:ea typeface="Roboto Light"/>
              <a:cs typeface="Roboto Light" charset="0"/>
            </a:rPr>
            <a:t>Land Use</a:t>
          </a:r>
        </a:p>
      </dsp:txBody>
      <dsp:txXfrm>
        <a:off x="2782602" y="550085"/>
        <a:ext cx="1158518" cy="1240885"/>
      </dsp:txXfrm>
    </dsp:sp>
    <dsp:sp modelId="{8DC50C44-FD6A-664F-B4F3-D358BDA4A63F}">
      <dsp:nvSpPr>
        <dsp:cNvPr id="0" name=""/>
        <dsp:cNvSpPr/>
      </dsp:nvSpPr>
      <dsp:spPr>
        <a:xfrm>
          <a:off x="4321623" y="550085"/>
          <a:ext cx="2399403" cy="1240885"/>
        </a:xfrm>
        <a:prstGeom prst="chevron">
          <a:avLst/>
        </a:prstGeom>
        <a:noFill/>
        <a:ln>
          <a:solidFill>
            <a:schemeClr val="accent2"/>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60008" tIns="20003" rIns="20003" bIns="20003" numCol="1" spcCol="1270" anchor="ctr" anchorCtr="0">
          <a:noAutofit/>
        </a:bodyPr>
        <a:lstStyle/>
        <a:p>
          <a:pPr marL="0" lvl="0" indent="0" algn="ctr" defTabSz="666750">
            <a:lnSpc>
              <a:spcPct val="90000"/>
            </a:lnSpc>
            <a:spcBef>
              <a:spcPct val="0"/>
            </a:spcBef>
            <a:spcAft>
              <a:spcPct val="35000"/>
            </a:spcAft>
            <a:buNone/>
          </a:pPr>
          <a:r>
            <a:rPr lang="en-US" sz="1500" kern="1200">
              <a:latin typeface="Roboto Light"/>
              <a:ea typeface="Roboto Light"/>
            </a:rPr>
            <a:t>Governance</a:t>
          </a:r>
        </a:p>
      </dsp:txBody>
      <dsp:txXfrm>
        <a:off x="4942066" y="550085"/>
        <a:ext cx="1158518" cy="1240885"/>
      </dsp:txXfrm>
    </dsp:sp>
    <dsp:sp modelId="{AB29635D-2EE7-B647-A87B-5D05FF5EAB2C}">
      <dsp:nvSpPr>
        <dsp:cNvPr id="0" name=""/>
        <dsp:cNvSpPr/>
      </dsp:nvSpPr>
      <dsp:spPr>
        <a:xfrm>
          <a:off x="6481086" y="550085"/>
          <a:ext cx="2399403" cy="1240885"/>
        </a:xfrm>
        <a:prstGeom prst="chevron">
          <a:avLst/>
        </a:prstGeom>
        <a:noFill/>
        <a:ln>
          <a:solidFill>
            <a:schemeClr val="accent2"/>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60008" tIns="20003" rIns="20003" bIns="20003" numCol="1" spcCol="1270" anchor="ctr" anchorCtr="0">
          <a:noAutofit/>
        </a:bodyPr>
        <a:lstStyle/>
        <a:p>
          <a:pPr marL="0" lvl="0" indent="0" algn="ctr" defTabSz="666750">
            <a:lnSpc>
              <a:spcPct val="90000"/>
            </a:lnSpc>
            <a:spcBef>
              <a:spcPct val="0"/>
            </a:spcBef>
            <a:spcAft>
              <a:spcPct val="35000"/>
            </a:spcAft>
            <a:buNone/>
          </a:pPr>
          <a:r>
            <a:rPr lang="en-US" sz="1500" b="0" i="0" kern="1200">
              <a:latin typeface="Roboto Light"/>
              <a:ea typeface="Roboto Light"/>
              <a:cs typeface="Roboto Light" charset="0"/>
            </a:rPr>
            <a:t>Funding Mechanisms</a:t>
          </a:r>
          <a:endParaRPr lang="en-US" sz="1500" kern="1200">
            <a:latin typeface="Roboto Light"/>
            <a:ea typeface="Roboto Light"/>
          </a:endParaRPr>
        </a:p>
      </dsp:txBody>
      <dsp:txXfrm>
        <a:off x="7101529" y="550085"/>
        <a:ext cx="1158518" cy="1240885"/>
      </dsp:txXfrm>
    </dsp:sp>
    <dsp:sp modelId="{DD5D18FF-3212-A54C-B68B-0DDC6CED83C9}">
      <dsp:nvSpPr>
        <dsp:cNvPr id="0" name=""/>
        <dsp:cNvSpPr/>
      </dsp:nvSpPr>
      <dsp:spPr>
        <a:xfrm>
          <a:off x="8640550" y="550085"/>
          <a:ext cx="2399403" cy="1240885"/>
        </a:xfrm>
        <a:prstGeom prst="chevron">
          <a:avLst/>
        </a:prstGeom>
        <a:noFill/>
        <a:ln>
          <a:solidFill>
            <a:schemeClr val="accent2"/>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60008" tIns="20003" rIns="20003" bIns="20003" numCol="1" spcCol="1270" anchor="ctr" anchorCtr="0">
          <a:noAutofit/>
        </a:bodyPr>
        <a:lstStyle/>
        <a:p>
          <a:pPr marL="0" lvl="0" indent="0" algn="ctr" defTabSz="666750">
            <a:lnSpc>
              <a:spcPct val="90000"/>
            </a:lnSpc>
            <a:spcBef>
              <a:spcPct val="0"/>
            </a:spcBef>
            <a:spcAft>
              <a:spcPct val="35000"/>
            </a:spcAft>
            <a:buNone/>
          </a:pPr>
          <a:r>
            <a:rPr lang="en-US" sz="1500" b="0" i="0" kern="1200">
              <a:latin typeface="Roboto Light"/>
              <a:ea typeface="Roboto Light"/>
            </a:rPr>
            <a:t>Next Steps</a:t>
          </a:r>
          <a:endParaRPr lang="en-US" sz="1500" kern="1200">
            <a:latin typeface="Roboto Light"/>
            <a:ea typeface="Roboto Light"/>
          </a:endParaRPr>
        </a:p>
      </dsp:txBody>
      <dsp:txXfrm>
        <a:off x="9260993" y="550085"/>
        <a:ext cx="1158518" cy="124088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A906D0E-CD22-3B44-B6F3-978F40BE0237}">
      <dsp:nvSpPr>
        <dsp:cNvPr id="0" name=""/>
        <dsp:cNvSpPr/>
      </dsp:nvSpPr>
      <dsp:spPr>
        <a:xfrm>
          <a:off x="2695" y="550085"/>
          <a:ext cx="2399403" cy="1240885"/>
        </a:xfrm>
        <a:prstGeom prst="chevron">
          <a:avLst/>
        </a:prstGeom>
        <a:noFill/>
        <a:ln>
          <a:solidFill>
            <a:schemeClr val="accent2"/>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60008" tIns="20003" rIns="20003" bIns="20003" numCol="1" spcCol="1270" anchor="ctr" anchorCtr="0">
          <a:noAutofit/>
        </a:bodyPr>
        <a:lstStyle/>
        <a:p>
          <a:pPr marL="0" lvl="0" indent="0" algn="ctr" defTabSz="666750">
            <a:lnSpc>
              <a:spcPct val="90000"/>
            </a:lnSpc>
            <a:spcBef>
              <a:spcPct val="0"/>
            </a:spcBef>
            <a:spcAft>
              <a:spcPct val="35000"/>
            </a:spcAft>
            <a:buNone/>
          </a:pPr>
          <a:r>
            <a:rPr lang="en-US" sz="1500" b="0" i="0" kern="1200">
              <a:latin typeface="Roboto Light"/>
              <a:ea typeface="Roboto Light"/>
              <a:cs typeface="Roboto Light" charset="0"/>
            </a:rPr>
            <a:t>Existing Conditions + Questions</a:t>
          </a:r>
          <a:endParaRPr lang="en-US" sz="1500" kern="1200">
            <a:latin typeface="Roboto Light"/>
            <a:ea typeface="Roboto Light"/>
          </a:endParaRPr>
        </a:p>
      </dsp:txBody>
      <dsp:txXfrm>
        <a:off x="623138" y="550085"/>
        <a:ext cx="1158518" cy="1240885"/>
      </dsp:txXfrm>
    </dsp:sp>
    <dsp:sp modelId="{8DC50C44-FD6A-664F-B4F3-D358BDA4A63F}">
      <dsp:nvSpPr>
        <dsp:cNvPr id="0" name=""/>
        <dsp:cNvSpPr/>
      </dsp:nvSpPr>
      <dsp:spPr>
        <a:xfrm>
          <a:off x="2162159" y="550085"/>
          <a:ext cx="2399403" cy="1240885"/>
        </a:xfrm>
        <a:prstGeom prst="chevron">
          <a:avLst/>
        </a:prstGeom>
        <a:noFill/>
        <a:ln>
          <a:solidFill>
            <a:schemeClr val="accent2"/>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60008" tIns="20003" rIns="20003" bIns="20003" numCol="1" spcCol="1270" anchor="ctr" anchorCtr="0">
          <a:noAutofit/>
        </a:bodyPr>
        <a:lstStyle/>
        <a:p>
          <a:pPr marL="0" lvl="0" indent="0" algn="ctr" defTabSz="666750">
            <a:lnSpc>
              <a:spcPct val="90000"/>
            </a:lnSpc>
            <a:spcBef>
              <a:spcPct val="0"/>
            </a:spcBef>
            <a:spcAft>
              <a:spcPct val="35000"/>
            </a:spcAft>
            <a:buNone/>
          </a:pPr>
          <a:r>
            <a:rPr lang="en-US" sz="1500" b="0" i="0" kern="1200">
              <a:latin typeface="Roboto Light"/>
              <a:ea typeface="Roboto Light"/>
              <a:cs typeface="Roboto Light" charset="0"/>
            </a:rPr>
            <a:t>Land Use</a:t>
          </a:r>
          <a:endParaRPr lang="en-US" sz="1500" kern="1200">
            <a:latin typeface="Roboto Light"/>
            <a:ea typeface="Roboto Light"/>
          </a:endParaRPr>
        </a:p>
      </dsp:txBody>
      <dsp:txXfrm>
        <a:off x="2782602" y="550085"/>
        <a:ext cx="1158518" cy="1240885"/>
      </dsp:txXfrm>
    </dsp:sp>
    <dsp:sp modelId="{1F118AE7-F529-1D42-842A-F21D24BBDA59}">
      <dsp:nvSpPr>
        <dsp:cNvPr id="0" name=""/>
        <dsp:cNvSpPr/>
      </dsp:nvSpPr>
      <dsp:spPr>
        <a:xfrm>
          <a:off x="4321623" y="550085"/>
          <a:ext cx="2399403" cy="1240885"/>
        </a:xfrm>
        <a:prstGeom prst="chevron">
          <a:avLst/>
        </a:prstGeom>
        <a:solidFill>
          <a:schemeClr val="accent1">
            <a:lumMod val="75000"/>
          </a:schemeClr>
        </a:solidFill>
        <a:ln>
          <a:solidFill>
            <a:schemeClr val="accent2"/>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60008" tIns="20003" rIns="20003" bIns="20003" numCol="1" spcCol="1270" anchor="ctr" anchorCtr="0">
          <a:noAutofit/>
        </a:bodyPr>
        <a:lstStyle/>
        <a:p>
          <a:pPr marL="0" lvl="0" indent="0" algn="ctr" defTabSz="666750">
            <a:lnSpc>
              <a:spcPct val="90000"/>
            </a:lnSpc>
            <a:spcBef>
              <a:spcPct val="0"/>
            </a:spcBef>
            <a:spcAft>
              <a:spcPct val="35000"/>
            </a:spcAft>
            <a:buNone/>
          </a:pPr>
          <a:r>
            <a:rPr lang="en-US" sz="1500" b="0" i="0" kern="1200">
              <a:latin typeface="Roboto Light"/>
              <a:ea typeface="Roboto Light"/>
              <a:cs typeface="Roboto Light" charset="0"/>
            </a:rPr>
            <a:t>Governance</a:t>
          </a:r>
        </a:p>
      </dsp:txBody>
      <dsp:txXfrm>
        <a:off x="4942066" y="550085"/>
        <a:ext cx="1158518" cy="1240885"/>
      </dsp:txXfrm>
    </dsp:sp>
    <dsp:sp modelId="{AB29635D-2EE7-B647-A87B-5D05FF5EAB2C}">
      <dsp:nvSpPr>
        <dsp:cNvPr id="0" name=""/>
        <dsp:cNvSpPr/>
      </dsp:nvSpPr>
      <dsp:spPr>
        <a:xfrm>
          <a:off x="6481086" y="550085"/>
          <a:ext cx="2399403" cy="1240885"/>
        </a:xfrm>
        <a:prstGeom prst="chevron">
          <a:avLst/>
        </a:prstGeom>
        <a:noFill/>
        <a:ln>
          <a:solidFill>
            <a:schemeClr val="accent2"/>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60008" tIns="20003" rIns="20003" bIns="20003" numCol="1" spcCol="1270" anchor="ctr" anchorCtr="0">
          <a:noAutofit/>
        </a:bodyPr>
        <a:lstStyle/>
        <a:p>
          <a:pPr marL="0" lvl="0" indent="0" algn="ctr" defTabSz="666750">
            <a:lnSpc>
              <a:spcPct val="90000"/>
            </a:lnSpc>
            <a:spcBef>
              <a:spcPct val="0"/>
            </a:spcBef>
            <a:spcAft>
              <a:spcPct val="35000"/>
            </a:spcAft>
            <a:buNone/>
          </a:pPr>
          <a:r>
            <a:rPr lang="en-US" sz="1500" b="0" i="0" kern="1200">
              <a:latin typeface="Roboto Light"/>
              <a:ea typeface="Roboto Light"/>
              <a:cs typeface="Roboto Light" charset="0"/>
            </a:rPr>
            <a:t>Funding Mechanisms</a:t>
          </a:r>
          <a:endParaRPr lang="en-US" sz="1500" kern="1200">
            <a:latin typeface="Roboto Light"/>
            <a:ea typeface="Roboto Light"/>
          </a:endParaRPr>
        </a:p>
      </dsp:txBody>
      <dsp:txXfrm>
        <a:off x="7101529" y="550085"/>
        <a:ext cx="1158518" cy="1240885"/>
      </dsp:txXfrm>
    </dsp:sp>
    <dsp:sp modelId="{DD5D18FF-3212-A54C-B68B-0DDC6CED83C9}">
      <dsp:nvSpPr>
        <dsp:cNvPr id="0" name=""/>
        <dsp:cNvSpPr/>
      </dsp:nvSpPr>
      <dsp:spPr>
        <a:xfrm>
          <a:off x="8640550" y="550085"/>
          <a:ext cx="2399403" cy="1240885"/>
        </a:xfrm>
        <a:prstGeom prst="chevron">
          <a:avLst/>
        </a:prstGeom>
        <a:noFill/>
        <a:ln>
          <a:solidFill>
            <a:schemeClr val="accent2"/>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60008" tIns="20003" rIns="20003" bIns="20003" numCol="1" spcCol="1270" anchor="ctr" anchorCtr="0">
          <a:noAutofit/>
        </a:bodyPr>
        <a:lstStyle/>
        <a:p>
          <a:pPr marL="0" lvl="0" indent="0" algn="ctr" defTabSz="666750">
            <a:lnSpc>
              <a:spcPct val="90000"/>
            </a:lnSpc>
            <a:spcBef>
              <a:spcPct val="0"/>
            </a:spcBef>
            <a:spcAft>
              <a:spcPct val="35000"/>
            </a:spcAft>
            <a:buNone/>
          </a:pPr>
          <a:r>
            <a:rPr lang="en-US" sz="1500" b="0" i="0" kern="1200">
              <a:latin typeface="Roboto Light"/>
              <a:ea typeface="Roboto Light"/>
            </a:rPr>
            <a:t>Next Steps</a:t>
          </a:r>
          <a:endParaRPr lang="en-US" sz="1500" kern="1200">
            <a:latin typeface="Roboto Light"/>
            <a:ea typeface="Roboto Light"/>
          </a:endParaRPr>
        </a:p>
      </dsp:txBody>
      <dsp:txXfrm>
        <a:off x="9260993" y="550085"/>
        <a:ext cx="1158518" cy="1240885"/>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D4D5339-09EB-444C-A38A-4F9F4ECB6880}">
      <dsp:nvSpPr>
        <dsp:cNvPr id="0" name=""/>
        <dsp:cNvSpPr/>
      </dsp:nvSpPr>
      <dsp:spPr>
        <a:xfrm>
          <a:off x="2913641" y="2042678"/>
          <a:ext cx="2281981" cy="264030"/>
        </a:xfrm>
        <a:custGeom>
          <a:avLst/>
          <a:gdLst/>
          <a:ahLst/>
          <a:cxnLst/>
          <a:rect l="0" t="0" r="0" b="0"/>
          <a:pathLst>
            <a:path>
              <a:moveTo>
                <a:pt x="0" y="0"/>
              </a:moveTo>
              <a:lnTo>
                <a:pt x="0" y="132015"/>
              </a:lnTo>
              <a:lnTo>
                <a:pt x="2281981" y="132015"/>
              </a:lnTo>
              <a:lnTo>
                <a:pt x="2281981" y="26403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958B008-0304-4712-B687-9FE343C28E39}">
      <dsp:nvSpPr>
        <dsp:cNvPr id="0" name=""/>
        <dsp:cNvSpPr/>
      </dsp:nvSpPr>
      <dsp:spPr>
        <a:xfrm>
          <a:off x="2913641" y="2042678"/>
          <a:ext cx="760660" cy="264030"/>
        </a:xfrm>
        <a:custGeom>
          <a:avLst/>
          <a:gdLst/>
          <a:ahLst/>
          <a:cxnLst/>
          <a:rect l="0" t="0" r="0" b="0"/>
          <a:pathLst>
            <a:path>
              <a:moveTo>
                <a:pt x="0" y="0"/>
              </a:moveTo>
              <a:lnTo>
                <a:pt x="0" y="132015"/>
              </a:lnTo>
              <a:lnTo>
                <a:pt x="760660" y="132015"/>
              </a:lnTo>
              <a:lnTo>
                <a:pt x="760660" y="26403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52D0A8B-2D1B-AB4D-B876-059D2B35B3FF}">
      <dsp:nvSpPr>
        <dsp:cNvPr id="0" name=""/>
        <dsp:cNvSpPr/>
      </dsp:nvSpPr>
      <dsp:spPr>
        <a:xfrm>
          <a:off x="2152980" y="2042678"/>
          <a:ext cx="760660" cy="264030"/>
        </a:xfrm>
        <a:custGeom>
          <a:avLst/>
          <a:gdLst/>
          <a:ahLst/>
          <a:cxnLst/>
          <a:rect l="0" t="0" r="0" b="0"/>
          <a:pathLst>
            <a:path>
              <a:moveTo>
                <a:pt x="760660" y="0"/>
              </a:moveTo>
              <a:lnTo>
                <a:pt x="760660" y="132015"/>
              </a:lnTo>
              <a:lnTo>
                <a:pt x="0" y="132015"/>
              </a:lnTo>
              <a:lnTo>
                <a:pt x="0" y="26403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985A1CD-C4E4-493B-967B-EC333E58242B}">
      <dsp:nvSpPr>
        <dsp:cNvPr id="0" name=""/>
        <dsp:cNvSpPr/>
      </dsp:nvSpPr>
      <dsp:spPr>
        <a:xfrm>
          <a:off x="631659" y="2042678"/>
          <a:ext cx="2281981" cy="264030"/>
        </a:xfrm>
        <a:custGeom>
          <a:avLst/>
          <a:gdLst/>
          <a:ahLst/>
          <a:cxnLst/>
          <a:rect l="0" t="0" r="0" b="0"/>
          <a:pathLst>
            <a:path>
              <a:moveTo>
                <a:pt x="2281981" y="0"/>
              </a:moveTo>
              <a:lnTo>
                <a:pt x="2281981" y="132015"/>
              </a:lnTo>
              <a:lnTo>
                <a:pt x="0" y="132015"/>
              </a:lnTo>
              <a:lnTo>
                <a:pt x="0" y="26403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C4E8AFB-66F8-4953-9187-2EF57D7CF21E}">
      <dsp:nvSpPr>
        <dsp:cNvPr id="0" name=""/>
        <dsp:cNvSpPr/>
      </dsp:nvSpPr>
      <dsp:spPr>
        <a:xfrm>
          <a:off x="2284995" y="1414032"/>
          <a:ext cx="1257290" cy="62864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rtl="0">
            <a:lnSpc>
              <a:spcPct val="90000"/>
            </a:lnSpc>
            <a:spcBef>
              <a:spcPct val="0"/>
            </a:spcBef>
            <a:spcAft>
              <a:spcPct val="35000"/>
            </a:spcAft>
            <a:buNone/>
          </a:pPr>
          <a:r>
            <a:rPr lang="en-US" sz="1600" kern="1200">
              <a:latin typeface="Roboto" panose="02000000000000000000" pitchFamily="2" charset="0"/>
              <a:ea typeface="Roboto" panose="02000000000000000000" pitchFamily="2" charset="0"/>
            </a:rPr>
            <a:t>Westphalia Civic Assoc.</a:t>
          </a:r>
        </a:p>
      </dsp:txBody>
      <dsp:txXfrm>
        <a:off x="2284995" y="1414032"/>
        <a:ext cx="1257290" cy="628645"/>
      </dsp:txXfrm>
    </dsp:sp>
    <dsp:sp modelId="{AD4D9616-2C85-4D22-880D-8899FBFD04ED}">
      <dsp:nvSpPr>
        <dsp:cNvPr id="0" name=""/>
        <dsp:cNvSpPr/>
      </dsp:nvSpPr>
      <dsp:spPr>
        <a:xfrm>
          <a:off x="3014" y="2306708"/>
          <a:ext cx="1257290" cy="62864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a:latin typeface="Roboto" panose="02000000000000000000" pitchFamily="2" charset="0"/>
              <a:ea typeface="Roboto" panose="02000000000000000000" pitchFamily="2" charset="0"/>
            </a:rPr>
            <a:t>Existing HOA’s</a:t>
          </a:r>
        </a:p>
      </dsp:txBody>
      <dsp:txXfrm>
        <a:off x="3014" y="2306708"/>
        <a:ext cx="1257290" cy="628645"/>
      </dsp:txXfrm>
    </dsp:sp>
    <dsp:sp modelId="{1AC7451A-8D25-8443-B516-DC989B219A0F}">
      <dsp:nvSpPr>
        <dsp:cNvPr id="0" name=""/>
        <dsp:cNvSpPr/>
      </dsp:nvSpPr>
      <dsp:spPr>
        <a:xfrm>
          <a:off x="1524335" y="2306708"/>
          <a:ext cx="1257290" cy="62864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a:latin typeface="Roboto" panose="02000000000000000000" pitchFamily="2" charset="0"/>
              <a:ea typeface="Roboto" panose="02000000000000000000" pitchFamily="2" charset="0"/>
            </a:rPr>
            <a:t>Landholders</a:t>
          </a:r>
        </a:p>
      </dsp:txBody>
      <dsp:txXfrm>
        <a:off x="1524335" y="2306708"/>
        <a:ext cx="1257290" cy="628645"/>
      </dsp:txXfrm>
    </dsp:sp>
    <dsp:sp modelId="{83BD15EB-BDA8-4CB2-B05F-ED49A4E38C44}">
      <dsp:nvSpPr>
        <dsp:cNvPr id="0" name=""/>
        <dsp:cNvSpPr/>
      </dsp:nvSpPr>
      <dsp:spPr>
        <a:xfrm>
          <a:off x="3045656" y="2306708"/>
          <a:ext cx="1257290" cy="62864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rtl="0">
            <a:lnSpc>
              <a:spcPct val="90000"/>
            </a:lnSpc>
            <a:spcBef>
              <a:spcPct val="0"/>
            </a:spcBef>
            <a:spcAft>
              <a:spcPct val="35000"/>
            </a:spcAft>
            <a:buNone/>
          </a:pPr>
          <a:r>
            <a:rPr lang="en-US" sz="1600" kern="1200">
              <a:latin typeface="Roboto" panose="02000000000000000000" pitchFamily="2" charset="0"/>
              <a:ea typeface="Roboto" panose="02000000000000000000" pitchFamily="2" charset="0"/>
            </a:rPr>
            <a:t>Future HOA's</a:t>
          </a:r>
        </a:p>
      </dsp:txBody>
      <dsp:txXfrm>
        <a:off x="3045656" y="2306708"/>
        <a:ext cx="1257290" cy="628645"/>
      </dsp:txXfrm>
    </dsp:sp>
    <dsp:sp modelId="{2E163FE2-CF31-4BCB-B36B-C6B652B0691D}">
      <dsp:nvSpPr>
        <dsp:cNvPr id="0" name=""/>
        <dsp:cNvSpPr/>
      </dsp:nvSpPr>
      <dsp:spPr>
        <a:xfrm>
          <a:off x="4566977" y="2306708"/>
          <a:ext cx="1257290" cy="62864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a:latin typeface="Roboto" panose="02000000000000000000" pitchFamily="2" charset="0"/>
              <a:ea typeface="Roboto" panose="02000000000000000000" pitchFamily="2" charset="0"/>
            </a:rPr>
            <a:t>Key Stakeholders</a:t>
          </a:r>
        </a:p>
      </dsp:txBody>
      <dsp:txXfrm>
        <a:off x="4566977" y="2306708"/>
        <a:ext cx="1257290" cy="628645"/>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A906D0E-CD22-3B44-B6F3-978F40BE0237}">
      <dsp:nvSpPr>
        <dsp:cNvPr id="0" name=""/>
        <dsp:cNvSpPr/>
      </dsp:nvSpPr>
      <dsp:spPr>
        <a:xfrm>
          <a:off x="2695" y="550085"/>
          <a:ext cx="2399403" cy="1240885"/>
        </a:xfrm>
        <a:prstGeom prst="chevron">
          <a:avLst/>
        </a:prstGeom>
        <a:noFill/>
        <a:ln>
          <a:solidFill>
            <a:schemeClr val="accent2"/>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60008" tIns="20003" rIns="20003" bIns="20003" numCol="1" spcCol="1270" anchor="ctr" anchorCtr="0">
          <a:noAutofit/>
        </a:bodyPr>
        <a:lstStyle/>
        <a:p>
          <a:pPr marL="0" lvl="0" indent="0" algn="ctr" defTabSz="666750">
            <a:lnSpc>
              <a:spcPct val="90000"/>
            </a:lnSpc>
            <a:spcBef>
              <a:spcPct val="0"/>
            </a:spcBef>
            <a:spcAft>
              <a:spcPct val="35000"/>
            </a:spcAft>
            <a:buNone/>
          </a:pPr>
          <a:r>
            <a:rPr lang="en-US" sz="1500" b="0" i="0" kern="1200">
              <a:latin typeface="Roboto Light"/>
              <a:ea typeface="Roboto Light"/>
              <a:cs typeface="Roboto Light" charset="0"/>
            </a:rPr>
            <a:t>Existing Conditions + Questions</a:t>
          </a:r>
          <a:endParaRPr lang="en-US" sz="1500" kern="1200">
            <a:latin typeface="Roboto Light"/>
            <a:ea typeface="Roboto Light"/>
          </a:endParaRPr>
        </a:p>
      </dsp:txBody>
      <dsp:txXfrm>
        <a:off x="623138" y="550085"/>
        <a:ext cx="1158518" cy="1240885"/>
      </dsp:txXfrm>
    </dsp:sp>
    <dsp:sp modelId="{8DC50C44-FD6A-664F-B4F3-D358BDA4A63F}">
      <dsp:nvSpPr>
        <dsp:cNvPr id="0" name=""/>
        <dsp:cNvSpPr/>
      </dsp:nvSpPr>
      <dsp:spPr>
        <a:xfrm>
          <a:off x="2162159" y="550085"/>
          <a:ext cx="2399403" cy="1240885"/>
        </a:xfrm>
        <a:prstGeom prst="chevron">
          <a:avLst/>
        </a:prstGeom>
        <a:noFill/>
        <a:ln>
          <a:solidFill>
            <a:schemeClr val="accent2"/>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60008" tIns="20003" rIns="20003" bIns="20003" numCol="1" spcCol="1270" anchor="ctr" anchorCtr="0">
          <a:noAutofit/>
        </a:bodyPr>
        <a:lstStyle/>
        <a:p>
          <a:pPr marL="0" lvl="0" indent="0" algn="ctr" defTabSz="666750">
            <a:lnSpc>
              <a:spcPct val="90000"/>
            </a:lnSpc>
            <a:spcBef>
              <a:spcPct val="0"/>
            </a:spcBef>
            <a:spcAft>
              <a:spcPct val="35000"/>
            </a:spcAft>
            <a:buNone/>
          </a:pPr>
          <a:r>
            <a:rPr lang="en-US" sz="1500" b="0" i="0" kern="1200">
              <a:latin typeface="Roboto Light"/>
              <a:ea typeface="Roboto Light"/>
              <a:cs typeface="Roboto Light" charset="0"/>
            </a:rPr>
            <a:t>Land Use</a:t>
          </a:r>
          <a:endParaRPr lang="en-US" sz="1500" kern="1200">
            <a:latin typeface="Roboto Light"/>
            <a:ea typeface="Roboto Light"/>
          </a:endParaRPr>
        </a:p>
      </dsp:txBody>
      <dsp:txXfrm>
        <a:off x="2782602" y="550085"/>
        <a:ext cx="1158518" cy="1240885"/>
      </dsp:txXfrm>
    </dsp:sp>
    <dsp:sp modelId="{AB29635D-2EE7-B647-A87B-5D05FF5EAB2C}">
      <dsp:nvSpPr>
        <dsp:cNvPr id="0" name=""/>
        <dsp:cNvSpPr/>
      </dsp:nvSpPr>
      <dsp:spPr>
        <a:xfrm>
          <a:off x="4321623" y="550085"/>
          <a:ext cx="2399403" cy="1240885"/>
        </a:xfrm>
        <a:prstGeom prst="chevron">
          <a:avLst/>
        </a:prstGeom>
        <a:noFill/>
        <a:ln>
          <a:solidFill>
            <a:schemeClr val="accent2"/>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60008" tIns="20003" rIns="20003" bIns="20003" numCol="1" spcCol="1270" anchor="ctr" anchorCtr="0">
          <a:noAutofit/>
        </a:bodyPr>
        <a:lstStyle/>
        <a:p>
          <a:pPr marL="0" lvl="0" indent="0" algn="ctr" defTabSz="666750">
            <a:lnSpc>
              <a:spcPct val="90000"/>
            </a:lnSpc>
            <a:spcBef>
              <a:spcPct val="0"/>
            </a:spcBef>
            <a:spcAft>
              <a:spcPct val="35000"/>
            </a:spcAft>
            <a:buNone/>
          </a:pPr>
          <a:r>
            <a:rPr lang="en-US" sz="1500" kern="1200">
              <a:latin typeface="Roboto Light"/>
              <a:ea typeface="Roboto Light"/>
            </a:rPr>
            <a:t>Governance</a:t>
          </a:r>
        </a:p>
      </dsp:txBody>
      <dsp:txXfrm>
        <a:off x="4942066" y="550085"/>
        <a:ext cx="1158518" cy="1240885"/>
      </dsp:txXfrm>
    </dsp:sp>
    <dsp:sp modelId="{1F118AE7-F529-1D42-842A-F21D24BBDA59}">
      <dsp:nvSpPr>
        <dsp:cNvPr id="0" name=""/>
        <dsp:cNvSpPr/>
      </dsp:nvSpPr>
      <dsp:spPr>
        <a:xfrm>
          <a:off x="6481086" y="550085"/>
          <a:ext cx="2399403" cy="1240885"/>
        </a:xfrm>
        <a:prstGeom prst="chevron">
          <a:avLst/>
        </a:prstGeom>
        <a:solidFill>
          <a:schemeClr val="accent1">
            <a:lumMod val="75000"/>
          </a:schemeClr>
        </a:solidFill>
        <a:ln>
          <a:solidFill>
            <a:schemeClr val="accent2"/>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60008" tIns="20003" rIns="20003" bIns="20003" numCol="1" spcCol="1270" anchor="ctr" anchorCtr="0">
          <a:noAutofit/>
        </a:bodyPr>
        <a:lstStyle/>
        <a:p>
          <a:pPr marL="0" lvl="0" indent="0" algn="ctr" defTabSz="666750">
            <a:lnSpc>
              <a:spcPct val="90000"/>
            </a:lnSpc>
            <a:spcBef>
              <a:spcPct val="0"/>
            </a:spcBef>
            <a:spcAft>
              <a:spcPct val="35000"/>
            </a:spcAft>
            <a:buNone/>
          </a:pPr>
          <a:r>
            <a:rPr lang="en-US" sz="1500" b="0" i="0" kern="1200">
              <a:latin typeface="Roboto Light"/>
              <a:ea typeface="Roboto Light"/>
              <a:cs typeface="Roboto Light" charset="0"/>
            </a:rPr>
            <a:t>Funding Mechanisms</a:t>
          </a:r>
        </a:p>
      </dsp:txBody>
      <dsp:txXfrm>
        <a:off x="7101529" y="550085"/>
        <a:ext cx="1158518" cy="1240885"/>
      </dsp:txXfrm>
    </dsp:sp>
    <dsp:sp modelId="{DD5D18FF-3212-A54C-B68B-0DDC6CED83C9}">
      <dsp:nvSpPr>
        <dsp:cNvPr id="0" name=""/>
        <dsp:cNvSpPr/>
      </dsp:nvSpPr>
      <dsp:spPr>
        <a:xfrm>
          <a:off x="8640550" y="550085"/>
          <a:ext cx="2399403" cy="1240885"/>
        </a:xfrm>
        <a:prstGeom prst="chevron">
          <a:avLst/>
        </a:prstGeom>
        <a:noFill/>
        <a:ln>
          <a:solidFill>
            <a:schemeClr val="accent2"/>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60008" tIns="20003" rIns="20003" bIns="20003" numCol="1" spcCol="1270" anchor="ctr" anchorCtr="0">
          <a:noAutofit/>
        </a:bodyPr>
        <a:lstStyle/>
        <a:p>
          <a:pPr marL="0" lvl="0" indent="0" algn="ctr" defTabSz="666750">
            <a:lnSpc>
              <a:spcPct val="90000"/>
            </a:lnSpc>
            <a:spcBef>
              <a:spcPct val="0"/>
            </a:spcBef>
            <a:spcAft>
              <a:spcPct val="35000"/>
            </a:spcAft>
            <a:buNone/>
          </a:pPr>
          <a:r>
            <a:rPr lang="en-US" sz="1500" b="0" i="0" kern="1200">
              <a:latin typeface="Roboto Light"/>
              <a:ea typeface="Roboto Light"/>
            </a:rPr>
            <a:t>Next Steps</a:t>
          </a:r>
          <a:endParaRPr lang="en-US" sz="1500" kern="1200">
            <a:latin typeface="Roboto Light"/>
            <a:ea typeface="Roboto Light"/>
          </a:endParaRPr>
        </a:p>
      </dsp:txBody>
      <dsp:txXfrm>
        <a:off x="9260993" y="550085"/>
        <a:ext cx="1158518" cy="1240885"/>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A906D0E-CD22-3B44-B6F3-978F40BE0237}">
      <dsp:nvSpPr>
        <dsp:cNvPr id="0" name=""/>
        <dsp:cNvSpPr/>
      </dsp:nvSpPr>
      <dsp:spPr>
        <a:xfrm>
          <a:off x="2695" y="550085"/>
          <a:ext cx="2399403" cy="1240885"/>
        </a:xfrm>
        <a:prstGeom prst="chevron">
          <a:avLst/>
        </a:prstGeom>
        <a:noFill/>
        <a:ln>
          <a:solidFill>
            <a:schemeClr val="accent2"/>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60008" tIns="20003" rIns="20003" bIns="20003" numCol="1" spcCol="1270" anchor="ctr" anchorCtr="0">
          <a:noAutofit/>
        </a:bodyPr>
        <a:lstStyle/>
        <a:p>
          <a:pPr marL="0" lvl="0" indent="0" algn="ctr" defTabSz="666750">
            <a:lnSpc>
              <a:spcPct val="90000"/>
            </a:lnSpc>
            <a:spcBef>
              <a:spcPct val="0"/>
            </a:spcBef>
            <a:spcAft>
              <a:spcPct val="35000"/>
            </a:spcAft>
            <a:buNone/>
          </a:pPr>
          <a:r>
            <a:rPr lang="en-US" sz="1500" b="0" i="0" kern="1200">
              <a:latin typeface="Roboto Light"/>
              <a:ea typeface="Roboto Light"/>
              <a:cs typeface="Roboto Light" charset="0"/>
            </a:rPr>
            <a:t>Existing Conditions + Questions</a:t>
          </a:r>
          <a:endParaRPr lang="en-US" sz="1500" kern="1200">
            <a:latin typeface="Roboto Light"/>
            <a:ea typeface="Roboto Light"/>
          </a:endParaRPr>
        </a:p>
      </dsp:txBody>
      <dsp:txXfrm>
        <a:off x="623138" y="550085"/>
        <a:ext cx="1158518" cy="1240885"/>
      </dsp:txXfrm>
    </dsp:sp>
    <dsp:sp modelId="{8DC50C44-FD6A-664F-B4F3-D358BDA4A63F}">
      <dsp:nvSpPr>
        <dsp:cNvPr id="0" name=""/>
        <dsp:cNvSpPr/>
      </dsp:nvSpPr>
      <dsp:spPr>
        <a:xfrm>
          <a:off x="2162159" y="550085"/>
          <a:ext cx="2399403" cy="1240885"/>
        </a:xfrm>
        <a:prstGeom prst="chevron">
          <a:avLst/>
        </a:prstGeom>
        <a:noFill/>
        <a:ln>
          <a:solidFill>
            <a:schemeClr val="accent2"/>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60008" tIns="20003" rIns="20003" bIns="20003" numCol="1" spcCol="1270" anchor="ctr" anchorCtr="0">
          <a:noAutofit/>
        </a:bodyPr>
        <a:lstStyle/>
        <a:p>
          <a:pPr marL="0" lvl="0" indent="0" algn="ctr" defTabSz="666750">
            <a:lnSpc>
              <a:spcPct val="90000"/>
            </a:lnSpc>
            <a:spcBef>
              <a:spcPct val="0"/>
            </a:spcBef>
            <a:spcAft>
              <a:spcPct val="35000"/>
            </a:spcAft>
            <a:buNone/>
          </a:pPr>
          <a:r>
            <a:rPr lang="en-US" sz="1500" b="0" i="0" kern="1200">
              <a:latin typeface="Roboto Light"/>
              <a:ea typeface="Roboto Light"/>
              <a:cs typeface="Roboto Light" charset="0"/>
            </a:rPr>
            <a:t>Land Use</a:t>
          </a:r>
          <a:endParaRPr lang="en-US" sz="1500" kern="1200">
            <a:latin typeface="Roboto Light"/>
            <a:ea typeface="Roboto Light"/>
          </a:endParaRPr>
        </a:p>
      </dsp:txBody>
      <dsp:txXfrm>
        <a:off x="2782602" y="550085"/>
        <a:ext cx="1158518" cy="1240885"/>
      </dsp:txXfrm>
    </dsp:sp>
    <dsp:sp modelId="{AB29635D-2EE7-B647-A87B-5D05FF5EAB2C}">
      <dsp:nvSpPr>
        <dsp:cNvPr id="0" name=""/>
        <dsp:cNvSpPr/>
      </dsp:nvSpPr>
      <dsp:spPr>
        <a:xfrm>
          <a:off x="4321623" y="550085"/>
          <a:ext cx="2399403" cy="1240885"/>
        </a:xfrm>
        <a:prstGeom prst="chevron">
          <a:avLst/>
        </a:prstGeom>
        <a:noFill/>
        <a:ln>
          <a:solidFill>
            <a:schemeClr val="accent2"/>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60008" tIns="20003" rIns="20003" bIns="20003" numCol="1" spcCol="1270" anchor="ctr" anchorCtr="0">
          <a:noAutofit/>
        </a:bodyPr>
        <a:lstStyle/>
        <a:p>
          <a:pPr marL="0" lvl="0" indent="0" algn="ctr" defTabSz="666750">
            <a:lnSpc>
              <a:spcPct val="90000"/>
            </a:lnSpc>
            <a:spcBef>
              <a:spcPct val="0"/>
            </a:spcBef>
            <a:spcAft>
              <a:spcPct val="35000"/>
            </a:spcAft>
            <a:buNone/>
          </a:pPr>
          <a:r>
            <a:rPr lang="en-US" sz="1500" b="0" i="0" kern="1200">
              <a:latin typeface="Roboto Light"/>
              <a:ea typeface="Roboto Light"/>
            </a:rPr>
            <a:t>Governance</a:t>
          </a:r>
          <a:endParaRPr lang="en-US" sz="1500" kern="1200"/>
        </a:p>
      </dsp:txBody>
      <dsp:txXfrm>
        <a:off x="4942066" y="550085"/>
        <a:ext cx="1158518" cy="1240885"/>
      </dsp:txXfrm>
    </dsp:sp>
    <dsp:sp modelId="{DD5D18FF-3212-A54C-B68B-0DDC6CED83C9}">
      <dsp:nvSpPr>
        <dsp:cNvPr id="0" name=""/>
        <dsp:cNvSpPr/>
      </dsp:nvSpPr>
      <dsp:spPr>
        <a:xfrm>
          <a:off x="6481086" y="550085"/>
          <a:ext cx="2399403" cy="1240885"/>
        </a:xfrm>
        <a:prstGeom prst="chevron">
          <a:avLst/>
        </a:prstGeom>
        <a:noFill/>
        <a:ln>
          <a:solidFill>
            <a:schemeClr val="accent2"/>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60008" tIns="20003" rIns="20003" bIns="20003" numCol="1" spcCol="1270" anchor="ctr" anchorCtr="0">
          <a:noAutofit/>
        </a:bodyPr>
        <a:lstStyle/>
        <a:p>
          <a:pPr marL="0" lvl="0" indent="0" algn="ctr" defTabSz="666750">
            <a:lnSpc>
              <a:spcPct val="90000"/>
            </a:lnSpc>
            <a:spcBef>
              <a:spcPct val="0"/>
            </a:spcBef>
            <a:spcAft>
              <a:spcPct val="35000"/>
            </a:spcAft>
            <a:buNone/>
          </a:pPr>
          <a:r>
            <a:rPr lang="en-US" sz="1500" b="0" i="0" kern="1200">
              <a:latin typeface="Roboto Light"/>
              <a:ea typeface="Roboto Light"/>
            </a:rPr>
            <a:t>Funding Mechanisms</a:t>
          </a:r>
          <a:endParaRPr lang="en-US" sz="1500" kern="1200">
            <a:latin typeface="Roboto Light"/>
            <a:ea typeface="Roboto Light"/>
          </a:endParaRPr>
        </a:p>
      </dsp:txBody>
      <dsp:txXfrm>
        <a:off x="7101529" y="550085"/>
        <a:ext cx="1158518" cy="1240885"/>
      </dsp:txXfrm>
    </dsp:sp>
    <dsp:sp modelId="{1F118AE7-F529-1D42-842A-F21D24BBDA59}">
      <dsp:nvSpPr>
        <dsp:cNvPr id="0" name=""/>
        <dsp:cNvSpPr/>
      </dsp:nvSpPr>
      <dsp:spPr>
        <a:xfrm>
          <a:off x="8640550" y="550085"/>
          <a:ext cx="2399403" cy="1240885"/>
        </a:xfrm>
        <a:prstGeom prst="chevron">
          <a:avLst/>
        </a:prstGeom>
        <a:solidFill>
          <a:schemeClr val="accent1">
            <a:lumMod val="75000"/>
          </a:schemeClr>
        </a:solidFill>
        <a:ln>
          <a:solidFill>
            <a:schemeClr val="accent2"/>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60008" tIns="20003" rIns="20003" bIns="20003" numCol="1" spcCol="1270" anchor="ctr" anchorCtr="0">
          <a:noAutofit/>
        </a:bodyPr>
        <a:lstStyle/>
        <a:p>
          <a:pPr marL="0" lvl="0" indent="0" algn="ctr" defTabSz="666750">
            <a:lnSpc>
              <a:spcPct val="90000"/>
            </a:lnSpc>
            <a:spcBef>
              <a:spcPct val="0"/>
            </a:spcBef>
            <a:spcAft>
              <a:spcPct val="35000"/>
            </a:spcAft>
            <a:buNone/>
          </a:pPr>
          <a:r>
            <a:rPr lang="en-US" sz="1500" b="0" i="0" kern="1200">
              <a:latin typeface="Roboto Light"/>
              <a:ea typeface="Roboto Light"/>
              <a:cs typeface="Roboto Light" charset="0"/>
            </a:rPr>
            <a:t>Next Steps</a:t>
          </a:r>
        </a:p>
      </dsp:txBody>
      <dsp:txXfrm>
        <a:off x="9260993" y="550085"/>
        <a:ext cx="1158518" cy="1240885"/>
      </dsp:txXfrm>
    </dsp:sp>
  </dsp:spTree>
</dsp:drawing>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2.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3.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4.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5.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7.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0246882-EBCD-2348-B745-ABAF02E4CCF2}" type="datetimeFigureOut">
              <a:rPr lang="en-US" smtClean="0"/>
              <a:t>12/4/20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0585D33-10AC-EA4C-A6B3-99FDCCE7099A}" type="slidenum">
              <a:rPr lang="en-US" smtClean="0"/>
              <a:t>‹#›</a:t>
            </a:fld>
            <a:endParaRPr lang="en-US"/>
          </a:p>
        </p:txBody>
      </p:sp>
    </p:spTree>
    <p:extLst>
      <p:ext uri="{BB962C8B-B14F-4D97-AF65-F5344CB8AC3E}">
        <p14:creationId xmlns:p14="http://schemas.microsoft.com/office/powerpoint/2010/main" val="10502709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google.com/url?sa=i&amp;url=https%3A%2F%2Fcreelighting-canada.com%2Fapplications%2Findustrial-warehouse%2F&amp;psig=AOvVaw2CJm9yeGjke6jkffXe8PVj&amp;ust=1605964335841000&amp;source=images&amp;cd=vfe&amp;ved=0CAMQjB1qFwoTCLD45L-Zke0CFQAAAAAdAAAAABAD" TargetMode="External"/><Relationship Id="rId2" Type="http://schemas.openxmlformats.org/officeDocument/2006/relationships/slide" Target="../slides/slide20.xml"/><Relationship Id="rId1" Type="http://schemas.openxmlformats.org/officeDocument/2006/relationships/notesMaster" Target="../notesMasters/notesMaster1.xml"/><Relationship Id="rId5" Type="http://schemas.openxmlformats.org/officeDocument/2006/relationships/hyperlink" Target="https://www.archdaily.com/926816/cl-warehouses-vaga?ad_source=search&amp;ad_medium=search_result_projects" TargetMode="External"/><Relationship Id="rId4" Type="http://schemas.openxmlformats.org/officeDocument/2006/relationships/hyperlink" Target="https://www.google.com/url?sa=i&amp;url=https%3A%2F%2Fwww.datacenterdynamics.com%2Fen%2Fnews%2Fequinix-plans-san-jose-expansion-report%2F&amp;psig=AOvVaw3ppErIc3QGe-2kPEYzZQM5&amp;ust=1605907228004000&amp;source=images&amp;cd=vfe&amp;ved=0CAMQjB1qFwoTCKDiwuDEj-0CFQAAAAAdAAAAABAD" TargetMode="Externa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google.com/url?sa=i&amp;url=https%3A%2F%2Fhmcarchitects.com%2Fnews%2Ftake-5-chris-naughton%2F&amp;psig=AOvVaw2L9gUYIHB2dr3VdjRefoSO&amp;ust=1605907276612000&amp;source=images&amp;cd=vfe&amp;ved=2ahUKEwjzyLH3xI_tAhVBBFkFHbEhDScQr4kDegQIARAY" TargetMode="External"/><Relationship Id="rId2" Type="http://schemas.openxmlformats.org/officeDocument/2006/relationships/slide" Target="../slides/slide21.xml"/><Relationship Id="rId1" Type="http://schemas.openxmlformats.org/officeDocument/2006/relationships/notesMaster" Target="../notesMasters/notesMaster1.xml"/><Relationship Id="rId4" Type="http://schemas.openxmlformats.org/officeDocument/2006/relationships/hyperlink" Target="https://www.bizjournals.com/southflorida/news/2019/03/05/mas-group-to-break-ground-on-medical-office.html" TargetMode="Externa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google.com/url?sa=i&amp;url=https%3A%2F%2Fgreenvillerec.com%2Fparks%2Fpavilion-recreation-complex%2F&amp;psig=AOvVaw14xPlWGUSaQqWC2d5VK_ks&amp;ust=1605907360501000&amp;source=images&amp;cd=vfe&amp;ved=2ahUKEwim27GfxY_tAhXQBVkFHepBA_AQr4kDegQIARAW"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highlandschamber.org/articles/post/highlands-ice-skating-rink/"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parksidemaryland.com/community/" TargetMode="External"/><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wideopencountry.com/30-best-drive-in-movie-theaters-in-the-country/" TargetMode="External"/><Relationship Id="rId2" Type="http://schemas.openxmlformats.org/officeDocument/2006/relationships/slide" Target="../slides/slide35.xml"/><Relationship Id="rId1" Type="http://schemas.openxmlformats.org/officeDocument/2006/relationships/notesMaster" Target="../notesMasters/notesMaster1.xml"/><Relationship Id="rId4" Type="http://schemas.openxmlformats.org/officeDocument/2006/relationships/hyperlink" Target="https://worldlandscapearchitect.com/2013/groundswell/beer/PopUp_2.jpg" TargetMode="Externa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google.com/url?sa=i&amp;url=https%3A%2F%2Fwww.devonleighhomes.com%2Fabout%2Fblog%2F&amp;psig=AOvVaw1smUrqov8ABgOHjvxXlJFv&amp;ust=1605906983134000&amp;source=images&amp;cd=vfe&amp;ved=2ahUKEwj8jbnrw4_tAhUBWt8KHa4VAOsQr4kDegUIARCfAQ" TargetMode="External"/><Relationship Id="rId2" Type="http://schemas.openxmlformats.org/officeDocument/2006/relationships/slide" Target="../slides/slide18.xml"/><Relationship Id="rId1" Type="http://schemas.openxmlformats.org/officeDocument/2006/relationships/notesMaster" Target="../notesMasters/notesMaster1.xml"/><Relationship Id="rId6" Type="http://schemas.openxmlformats.org/officeDocument/2006/relationships/hyperlink" Target="https://www.google.com/url?sa=i&amp;url=https%3A%2F%2Fwww.pinterest.de%2Fpin%2F167548048621866786%2F&amp;psig=AOvVaw1a_rBAOlOE2Y7WFNoCB_Rb&amp;ust=1605907152889000&amp;source=images&amp;cd=vfe&amp;ved=0CAMQjB1qFwoTCODNo7zEj-0CFQAAAAAdAAAAABAD" TargetMode="External"/><Relationship Id="rId5" Type="http://schemas.openxmlformats.org/officeDocument/2006/relationships/hyperlink" Target="https://www.google.com/url?sa=i&amp;url=https%3A%2F%2Fwww.livabl.com%2F2016%2F09%2Fregister-vip-preview-minto-longbranch-2.html&amp;psig=AOvVaw2b6Hj78QFty_RzboFnEw8M&amp;ust=1605907097290000&amp;source=images&amp;cd=vfe&amp;ved=0CAMQjB1qFwoTCMCHgaLEj-0CFQAAAAAdAAAAABAD" TargetMode="External"/><Relationship Id="rId4" Type="http://schemas.openxmlformats.org/officeDocument/2006/relationships/hyperlink" Target="https://www.google.com/url?sa=i&amp;url=http%3A%2F%2Fstuarthoward.com%2F%3Fportfolio%3Dst-george-apartment&amp;psig=AOvVaw23CenSzcpLfyGW8Ll0mOgx&amp;ust=1605907046947000&amp;source=images&amp;cd=vfe&amp;ved=2ahUKEwjO9--JxI_tAhVVJVkFHf8iBnsQr4kDegQIARA2" TargetMode="Externa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google.com/url?sa=i&amp;url=https%3A%2F%2Fwww.thesanjoseblog.com%2F2014%2F01%2Fsantana-row-in-january-february-and.html&amp;psig=AOvVaw3wUVaXde_HHFIWlH4JtD_5&amp;ust=1605906633134000&amp;source=images&amp;cd=vfe&amp;ved=0CAkQjhxqFwoTCIiInMbCj-0CFQAAAAAdAAAAABAD" TargetMode="External"/><Relationship Id="rId2" Type="http://schemas.openxmlformats.org/officeDocument/2006/relationships/slide" Target="../slides/slide19.xml"/><Relationship Id="rId1" Type="http://schemas.openxmlformats.org/officeDocument/2006/relationships/notesMaster" Target="../notesMasters/notesMaster1.xml"/><Relationship Id="rId4" Type="http://schemas.openxmlformats.org/officeDocument/2006/relationships/hyperlink" Target="https://www.google.com/url?sa=i&amp;url=https%3A%2F%2Fcitycentrehouston.com%2Fuploads%2Fimg%2Fcontent%2F200323_CITYCENTRE_-_Retail_Leasing_Brochure_WEB.pdf&amp;psig=AOvVaw31OWXa_XJe1XiVER7ElN39&amp;ust=1605906699602000&amp;source=images&amp;cd=vfe&amp;ved=0CAMQjB1qFwoTCOis0uTCj-0CFQAAAAAdAAAAABAD"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0585D33-10AC-EA4C-A6B3-99FDCCE7099A}" type="slidenum">
              <a:rPr lang="en-US" smtClean="0"/>
              <a:t>3</a:t>
            </a:fld>
            <a:endParaRPr lang="en-US"/>
          </a:p>
        </p:txBody>
      </p:sp>
    </p:spTree>
    <p:extLst>
      <p:ext uri="{BB962C8B-B14F-4D97-AF65-F5344CB8AC3E}">
        <p14:creationId xmlns:p14="http://schemas.microsoft.com/office/powerpoint/2010/main" val="30191601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a:t>Images</a:t>
            </a:r>
            <a:endParaRPr lang="en-US">
              <a:cs typeface="Calibri"/>
            </a:endParaRPr>
          </a:p>
          <a:p>
            <a:r>
              <a:rPr lang="en-US">
                <a:cs typeface="Calibri"/>
              </a:rPr>
              <a:t>Top: (1) </a:t>
            </a:r>
            <a:r>
              <a:rPr lang="en-US">
                <a:hlinkClick r:id="rId3"/>
              </a:rPr>
              <a:t>https://www.google.com/url?sa=i&amp;url=https%3A%2F%2Fcreelighting-canada.com%2Fapplications%2Findustrial-warehouse%2F&amp;psig=AOvVaw2CJm9yeGjke6jkffXe8PVj&amp;ust=1605964335841000&amp;source=images&amp;cd=vfe&amp;ved=0CAMQjB1qFwoTCLD45L-Zke0CFQAAAAAdAAAAABAD</a:t>
            </a:r>
            <a:r>
              <a:rPr lang="en-US"/>
              <a:t> </a:t>
            </a:r>
            <a:endParaRPr lang="en-US">
              <a:cs typeface="Calibri"/>
            </a:endParaRPr>
          </a:p>
          <a:p>
            <a:r>
              <a:rPr lang="en-US">
                <a:cs typeface="Calibri"/>
              </a:rPr>
              <a:t>(2) </a:t>
            </a:r>
            <a:r>
              <a:rPr lang="en-US">
                <a:hlinkClick r:id="rId4"/>
              </a:rPr>
              <a:t>https://www.google.com/url?sa=i&amp;url=https%3A%2F%2Fwww.datacenterdynamics.com%2Fen%2Fnews%2Fequinix-plans-san-jose-expansion-report%2F&amp;psig=AOvVaw3ppErIc3QGe-2kPEYzZQM5&amp;ust=1605907228004000&amp;source=images&amp;cd=vfe&amp;ved=0CAMQjB1qFwoTCKDiwuDEj-0CFQAAAAAdAAAAABAD</a:t>
            </a:r>
            <a:r>
              <a:rPr lang="en-US"/>
              <a:t> </a:t>
            </a:r>
            <a:endParaRPr lang="en-US">
              <a:cs typeface="Calibri"/>
            </a:endParaRPr>
          </a:p>
          <a:p>
            <a:r>
              <a:rPr lang="en-US"/>
              <a:t>Bottom: (1) </a:t>
            </a:r>
            <a:r>
              <a:rPr lang="en-US">
                <a:hlinkClick r:id="rId5"/>
              </a:rPr>
              <a:t>https://www.archdaily.com/926816/cl-warehouses-vaga?ad_source=search&amp;ad_medium=search_result_projects</a:t>
            </a:r>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CFFA62F1-3563-4F98-8CF9-EF55AD0CBCD3}" type="slidenum">
              <a:rPr lang="en-US" smtClean="0"/>
              <a:t>19</a:t>
            </a:fld>
            <a:endParaRPr lang="en-US"/>
          </a:p>
        </p:txBody>
      </p:sp>
    </p:spTree>
    <p:extLst>
      <p:ext uri="{BB962C8B-B14F-4D97-AF65-F5344CB8AC3E}">
        <p14:creationId xmlns:p14="http://schemas.microsoft.com/office/powerpoint/2010/main" val="35695924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a:t>Images: </a:t>
            </a:r>
            <a:endParaRPr lang="en-US">
              <a:cs typeface="Calibri"/>
            </a:endParaRPr>
          </a:p>
          <a:p>
            <a:r>
              <a:rPr lang="en-US"/>
              <a:t>L:  </a:t>
            </a:r>
            <a:r>
              <a:rPr lang="en-US">
                <a:hlinkClick r:id="rId3"/>
              </a:rPr>
              <a:t>https://www.google.com/url?sa=i&amp;url=https%3A%2F%2Fhmcarchitects.com%2Fnews%2Ftake-5-chris-naughton%2F&amp;psig=AOvVaw2L9gUYIHB2dr3VdjRefoSO&amp;ust=1605907276612000&amp;source=images&amp;cd=vfe&amp;ved=2ahUKEwjzyLH3xI_tAhVBBFkFHbEhDScQr4kDegQIARAY</a:t>
            </a:r>
            <a:r>
              <a:rPr lang="en-US"/>
              <a:t> </a:t>
            </a:r>
            <a:endParaRPr lang="en-US">
              <a:cs typeface="Calibri"/>
            </a:endParaRPr>
          </a:p>
          <a:p>
            <a:r>
              <a:rPr lang="en-US"/>
              <a:t>R: </a:t>
            </a:r>
            <a:r>
              <a:rPr lang="en-US">
                <a:hlinkClick r:id="rId4"/>
              </a:rPr>
              <a:t>https://www.bizjournals.com/southflorida/news/2019/03/05/mas-group-to-break-ground-on-medical-office.html</a:t>
            </a:r>
            <a:endParaRPr lang="en-US"/>
          </a:p>
        </p:txBody>
      </p:sp>
      <p:sp>
        <p:nvSpPr>
          <p:cNvPr id="4" name="Slide Number Placeholder 3"/>
          <p:cNvSpPr>
            <a:spLocks noGrp="1"/>
          </p:cNvSpPr>
          <p:nvPr>
            <p:ph type="sldNum" sz="quarter" idx="5"/>
          </p:nvPr>
        </p:nvSpPr>
        <p:spPr/>
        <p:txBody>
          <a:bodyPr/>
          <a:lstStyle/>
          <a:p>
            <a:fld id="{CFFA62F1-3563-4F98-8CF9-EF55AD0CBCD3}" type="slidenum">
              <a:rPr lang="en-US" smtClean="0"/>
              <a:t>20</a:t>
            </a:fld>
            <a:endParaRPr lang="en-US"/>
          </a:p>
        </p:txBody>
      </p:sp>
    </p:spTree>
    <p:extLst>
      <p:ext uri="{BB962C8B-B14F-4D97-AF65-F5344CB8AC3E}">
        <p14:creationId xmlns:p14="http://schemas.microsoft.com/office/powerpoint/2010/main" val="41096957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a:t>Images:</a:t>
            </a:r>
            <a:endParaRPr lang="en-US">
              <a:cs typeface="Calibri"/>
            </a:endParaRPr>
          </a:p>
          <a:p>
            <a:r>
              <a:rPr lang="en-US"/>
              <a:t>L: </a:t>
            </a:r>
            <a:r>
              <a:rPr lang="en-US">
                <a:hlinkClick r:id="rId3"/>
              </a:rPr>
              <a:t>https://www.google.com/url?sa=i&amp;url=https%3A%2F%2Fgreenvillerec.com%2Fparks%2Fpavilion-recreation-complex%2F&amp;psig=AOvVaw14xPlWGUSaQqWC2d5VK_ks&amp;ust=1605907360501000&amp;source=images&amp;cd=vfe&amp;ved=2ahUKEwim27GfxY_tAhXQBVkFHepBA_AQr4kDegQIARAW</a:t>
            </a:r>
            <a:r>
              <a:rPr lang="en-US"/>
              <a:t> </a:t>
            </a:r>
            <a:endParaRPr lang="en-US">
              <a:cs typeface="Calibri"/>
            </a:endParaRPr>
          </a:p>
          <a:p>
            <a:r>
              <a:rPr lang="en-US"/>
              <a:t>R: Trail: Cooper Carry Image archive (no source available)</a:t>
            </a:r>
            <a:endParaRPr lang="en-US">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FA62F1-3563-4F98-8CF9-EF55AD0CBCD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766522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a:t>Images:</a:t>
            </a:r>
          </a:p>
          <a:p>
            <a:r>
              <a:rPr lang="en-US"/>
              <a:t>R: TU diagram from Troy</a:t>
            </a:r>
          </a:p>
          <a:p>
            <a:endParaRPr lang="en-US"/>
          </a:p>
          <a:p>
            <a:r>
              <a:rPr lang="en-US"/>
              <a:t>Vision</a:t>
            </a:r>
          </a:p>
          <a:p>
            <a:pPr lvl="1"/>
            <a:r>
              <a:rPr lang="en-US"/>
              <a:t>Highlighting signature qualities of the sector/neighborhoods</a:t>
            </a:r>
          </a:p>
          <a:p>
            <a:pPr lvl="1"/>
            <a:r>
              <a:rPr lang="en-US"/>
              <a:t>Difficult to come up with one vision statement for all the discrete neighborhoods </a:t>
            </a:r>
          </a:p>
          <a:p>
            <a:r>
              <a:rPr lang="en-US"/>
              <a:t>Neighborhood-serving retail – “one-stop shopping”</a:t>
            </a:r>
          </a:p>
          <a:p>
            <a:pPr lvl="1"/>
            <a:r>
              <a:rPr lang="en-US"/>
              <a:t>Grocery store</a:t>
            </a:r>
          </a:p>
          <a:p>
            <a:pPr lvl="1"/>
            <a:r>
              <a:rPr lang="en-US"/>
              <a:t>Coffee shop</a:t>
            </a:r>
          </a:p>
          <a:p>
            <a:pPr lvl="1"/>
            <a:r>
              <a:rPr lang="en-US"/>
              <a:t>Drug store </a:t>
            </a:r>
          </a:p>
          <a:p>
            <a:pPr lvl="1"/>
            <a:r>
              <a:rPr lang="en-US"/>
              <a:t>Dining</a:t>
            </a:r>
          </a:p>
          <a:p>
            <a:pPr lvl="1"/>
            <a:r>
              <a:rPr lang="en-US"/>
              <a:t>Entertainment </a:t>
            </a:r>
          </a:p>
          <a:p>
            <a:pPr lvl="1"/>
            <a:r>
              <a:rPr lang="en-US"/>
              <a:t>Fitness</a:t>
            </a:r>
          </a:p>
          <a:p>
            <a:r>
              <a:rPr lang="en-US"/>
              <a:t>An umbrella organization for residents, developers, and government</a:t>
            </a:r>
          </a:p>
          <a:p>
            <a:endParaRPr lang="en-US"/>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FA62F1-3563-4F98-8CF9-EF55AD0CBCD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72489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Images:</a:t>
            </a:r>
          </a:p>
          <a:p>
            <a:r>
              <a:rPr lang="en-US"/>
              <a:t>LT: Food truck event from Troy</a:t>
            </a:r>
          </a:p>
          <a:p>
            <a:r>
              <a:rPr lang="en-US"/>
              <a:t>LB: </a:t>
            </a:r>
            <a:r>
              <a:rPr lang="en-US">
                <a:hlinkClick r:id="rId3"/>
              </a:rPr>
              <a:t>https://www.highlandschamber.org/articles/post/highlands-ice-skating-rink/</a:t>
            </a:r>
            <a:endParaRPr lang="en-US"/>
          </a:p>
          <a:p>
            <a:r>
              <a:rPr lang="en-US"/>
              <a:t>MT: Movie in the park from Troy</a:t>
            </a:r>
          </a:p>
          <a:p>
            <a:r>
              <a:rPr lang="en-US"/>
              <a:t>MB: Brewery Image from Troy </a:t>
            </a:r>
          </a:p>
          <a:p>
            <a:r>
              <a:rPr lang="en-US"/>
              <a:t>RT: Putt Putt Image from Troy</a:t>
            </a:r>
          </a:p>
          <a:p>
            <a:r>
              <a:rPr lang="en-US"/>
              <a:t>RB: Outdoor Concert Image from Troy</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585D33-10AC-EA4C-A6B3-99FDCCE7099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887040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Maps: </a:t>
            </a:r>
            <a:r>
              <a:rPr lang="en-US">
                <a:hlinkClick r:id="rId3"/>
              </a:rPr>
              <a:t>https://www.parksidemaryland.com/community/</a:t>
            </a:r>
            <a:endParaRPr lang="en-US"/>
          </a:p>
          <a:p>
            <a:endParaRPr lang="en-US"/>
          </a:p>
          <a:p>
            <a:r>
              <a:rPr lang="en-US"/>
              <a:t>Town Center Image – cut Central Park portion</a:t>
            </a:r>
            <a:endParaRPr lang="en-US">
              <a:cs typeface="Calibri"/>
            </a:endParaRPr>
          </a:p>
          <a:p>
            <a:endParaRPr lang="en-US"/>
          </a:p>
          <a:p>
            <a:r>
              <a:rPr lang="en-US">
                <a:cs typeface="Calibri"/>
              </a:rPr>
              <a:t>Town Center Map - </a:t>
            </a:r>
            <a:r>
              <a:rPr lang="en-US"/>
              <a:t>http://westphalia.com/wp-content/uploads/2020/06/Westphalia-Retail-SiteMap-web.pdf</a:t>
            </a:r>
            <a:endParaRPr lang="en-US">
              <a:cs typeface="Calibri"/>
            </a:endParaRPr>
          </a:p>
        </p:txBody>
      </p:sp>
      <p:sp>
        <p:nvSpPr>
          <p:cNvPr id="4" name="Slide Number Placeholder 3"/>
          <p:cNvSpPr>
            <a:spLocks noGrp="1"/>
          </p:cNvSpPr>
          <p:nvPr>
            <p:ph type="sldNum" sz="quarter" idx="5"/>
          </p:nvPr>
        </p:nvSpPr>
        <p:spPr/>
        <p:txBody>
          <a:bodyPr/>
          <a:lstStyle/>
          <a:p>
            <a:fld id="{60585D33-10AC-EA4C-A6B3-99FDCCE7099A}" type="slidenum">
              <a:rPr lang="en-US" smtClean="0"/>
              <a:t>31</a:t>
            </a:fld>
            <a:endParaRPr lang="en-US"/>
          </a:p>
        </p:txBody>
      </p:sp>
    </p:spTree>
    <p:extLst>
      <p:ext uri="{BB962C8B-B14F-4D97-AF65-F5344CB8AC3E}">
        <p14:creationId xmlns:p14="http://schemas.microsoft.com/office/powerpoint/2010/main" val="23375699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https://</a:t>
            </a:r>
            <a:r>
              <a:rPr lang="en-US" err="1"/>
              <a:t>www.google.com</a:t>
            </a:r>
            <a:r>
              <a:rPr lang="en-US"/>
              <a:t>/</a:t>
            </a:r>
            <a:r>
              <a:rPr lang="en-US" err="1"/>
              <a:t>url?sa</a:t>
            </a:r>
            <a:r>
              <a:rPr lang="en-US"/>
              <a:t>=</a:t>
            </a:r>
            <a:r>
              <a:rPr lang="en-US" err="1"/>
              <a:t>i&amp;url</a:t>
            </a:r>
            <a:r>
              <a:rPr lang="en-US"/>
              <a:t>=https%3A%2F%2Fwww.designcollective.com%2Fportfolio%2Fproject%2Fkettler--</a:t>
            </a:r>
            <a:r>
              <a:rPr lang="en-US" err="1"/>
              <a:t>howard-hughes</a:t>
            </a:r>
            <a:r>
              <a:rPr lang="en-US"/>
              <a:t>--the-metropolitan%2F&amp;psig=AOvVaw2AdSkCY0GD43mj6OhsWU03&amp;ust=1605822429994000&amp;source=</a:t>
            </a:r>
            <a:r>
              <a:rPr lang="en-US" err="1"/>
              <a:t>images&amp;cd</a:t>
            </a:r>
            <a:r>
              <a:rPr lang="en-US"/>
              <a:t>=</a:t>
            </a:r>
            <a:r>
              <a:rPr lang="en-US" err="1"/>
              <a:t>vfe&amp;ved</a:t>
            </a:r>
            <a:r>
              <a:rPr lang="en-US"/>
              <a:t>=0CAIQjRxqFwoTCJjn4f6Ije0CFQAAAAAdAAAAABA_ </a:t>
            </a:r>
          </a:p>
          <a:p>
            <a:endParaRPr lang="en-US"/>
          </a:p>
          <a:p>
            <a:r>
              <a:rPr lang="en-US"/>
              <a:t>https://</a:t>
            </a:r>
            <a:r>
              <a:rPr lang="en-US" err="1"/>
              <a:t>www.designcollective.com</a:t>
            </a:r>
            <a:r>
              <a:rPr lang="en-US"/>
              <a:t>/files/projects/gallery/783_12_n40_adobe.jpg</a:t>
            </a:r>
          </a:p>
          <a:p>
            <a:endParaRPr lang="en-US"/>
          </a:p>
          <a:p>
            <a:endParaRPr lang="en-US"/>
          </a:p>
          <a:p>
            <a:endParaRPr lang="en-US"/>
          </a:p>
          <a:p>
            <a:r>
              <a:rPr lang="en-US"/>
              <a:t>What you know</a:t>
            </a:r>
          </a:p>
          <a:p>
            <a:r>
              <a:rPr lang="en-US"/>
              <a:t>-Columbia MD</a:t>
            </a:r>
          </a:p>
          <a:p>
            <a:r>
              <a:rPr lang="en-US"/>
              <a:t>What you think you know</a:t>
            </a:r>
          </a:p>
          <a:p>
            <a:r>
              <a:rPr lang="en-US"/>
              <a:t>-Lessons that could apply to Westphalia</a:t>
            </a:r>
          </a:p>
          <a:p>
            <a:r>
              <a:rPr lang="en-US"/>
              <a:t>-Columbia MD</a:t>
            </a:r>
          </a:p>
          <a:p>
            <a:r>
              <a:rPr lang="en-US"/>
              <a:t>What you should know</a:t>
            </a:r>
          </a:p>
          <a:p>
            <a:r>
              <a:rPr lang="en-US"/>
              <a:t>-Mclean</a:t>
            </a:r>
          </a:p>
          <a:p>
            <a:r>
              <a:rPr lang="en-US"/>
              <a:t>HOA – empowering residents to make change in their community once the developer steps out May work in individual neighborhoods, but hasn’t and won’t work sector wide</a:t>
            </a:r>
          </a:p>
          <a:p>
            <a:r>
              <a:rPr lang="en-US"/>
              <a:t>Not just that, the existing HOA/Town Center developer aren’t doing all the things a Master developer normally would. Lack neighborhood/community building.</a:t>
            </a:r>
          </a:p>
          <a:p>
            <a:r>
              <a:rPr lang="en-US"/>
              <a:t>-Recreation tax/facility? MNCPPC would build facilities instead of developers on their sites, fund like a TIF, bring community together (they would have to pay).</a:t>
            </a:r>
          </a:p>
          <a:p>
            <a:r>
              <a:rPr lang="en-US"/>
              <a:t>	-Don’t typically see developers giving $ and </a:t>
            </a:r>
            <a:r>
              <a:rPr lang="en-US" err="1"/>
              <a:t>acerage</a:t>
            </a:r>
            <a:r>
              <a:rPr lang="en-US"/>
              <a:t> in PG</a:t>
            </a:r>
          </a:p>
          <a:p>
            <a:r>
              <a:rPr lang="en-US"/>
              <a:t>	-Westphalia club house built by developer, supported by HOA. Next Developer would instead put the money into a fund and M-NCPPC builds</a:t>
            </a:r>
          </a:p>
        </p:txBody>
      </p:sp>
      <p:sp>
        <p:nvSpPr>
          <p:cNvPr id="4" name="Slide Number Placeholder 3"/>
          <p:cNvSpPr>
            <a:spLocks noGrp="1"/>
          </p:cNvSpPr>
          <p:nvPr>
            <p:ph type="sldNum" sz="quarter" idx="5"/>
          </p:nvPr>
        </p:nvSpPr>
        <p:spPr/>
        <p:txBody>
          <a:bodyPr/>
          <a:lstStyle/>
          <a:p>
            <a:fld id="{60585D33-10AC-EA4C-A6B3-99FDCCE7099A}" type="slidenum">
              <a:rPr lang="en-US" smtClean="0"/>
              <a:t>32</a:t>
            </a:fld>
            <a:endParaRPr lang="en-US"/>
          </a:p>
        </p:txBody>
      </p:sp>
    </p:spTree>
    <p:extLst>
      <p:ext uri="{BB962C8B-B14F-4D97-AF65-F5344CB8AC3E}">
        <p14:creationId xmlns:p14="http://schemas.microsoft.com/office/powerpoint/2010/main" val="10543841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Existing Long term neighborhood names  (not just existing HOA’s)</a:t>
            </a:r>
          </a:p>
          <a:p>
            <a:r>
              <a:rPr lang="en-US"/>
              <a:t>“Existing HOA’s” – get away from short</a:t>
            </a:r>
          </a:p>
          <a:p>
            <a:r>
              <a:rPr lang="en-US"/>
              <a:t>“Future HOA’s”</a:t>
            </a:r>
          </a:p>
          <a:p>
            <a:r>
              <a:rPr lang="en-US"/>
              <a:t>“Key Stakeholders”</a:t>
            </a:r>
          </a:p>
          <a:p>
            <a:r>
              <a:rPr lang="en-US"/>
              <a:t>Landholders</a:t>
            </a:r>
          </a:p>
          <a:p>
            <a:r>
              <a:rPr lang="en-US"/>
              <a:t>Elected/County Staff as Advisory</a:t>
            </a:r>
          </a:p>
          <a:p>
            <a:endParaRPr lang="en-US"/>
          </a:p>
          <a:p>
            <a:r>
              <a:rPr lang="en-US"/>
              <a:t>What you know</a:t>
            </a:r>
          </a:p>
          <a:p>
            <a:r>
              <a:rPr lang="en-US"/>
              <a:t>-Columbia MD</a:t>
            </a:r>
          </a:p>
          <a:p>
            <a:r>
              <a:rPr lang="en-US"/>
              <a:t>What you think you know</a:t>
            </a:r>
          </a:p>
          <a:p>
            <a:r>
              <a:rPr lang="en-US"/>
              <a:t>-Lessons that could apply to Westphalia</a:t>
            </a:r>
          </a:p>
          <a:p>
            <a:r>
              <a:rPr lang="en-US"/>
              <a:t>-Columbia MD</a:t>
            </a:r>
          </a:p>
          <a:p>
            <a:r>
              <a:rPr lang="en-US"/>
              <a:t>What you should know</a:t>
            </a:r>
          </a:p>
          <a:p>
            <a:r>
              <a:rPr lang="en-US"/>
              <a:t>-Mclean</a:t>
            </a:r>
          </a:p>
          <a:p>
            <a:r>
              <a:rPr lang="en-US"/>
              <a:t>HOA – empowering residents to make change in their community once the developer steps out May work in individual neighborhoods, but hasn’t and won’t work sector wide</a:t>
            </a:r>
          </a:p>
          <a:p>
            <a:r>
              <a:rPr lang="en-US"/>
              <a:t>Not just that, the existing HOA/Town Center developer aren’t doing all the things a Master developer normally would. Lack neighborhood/community building.</a:t>
            </a:r>
          </a:p>
          <a:p>
            <a:r>
              <a:rPr lang="en-US"/>
              <a:t>-Recreation tax/facility? MNCPPC would build facilities instead of developers on their sites, fund like a TIF, bring community together (they would have to pay).</a:t>
            </a:r>
          </a:p>
          <a:p>
            <a:r>
              <a:rPr lang="en-US"/>
              <a:t>	-Don’t typically see developers giving $ and </a:t>
            </a:r>
            <a:r>
              <a:rPr lang="en-US" err="1"/>
              <a:t>acerage</a:t>
            </a:r>
            <a:r>
              <a:rPr lang="en-US"/>
              <a:t> in PG</a:t>
            </a:r>
          </a:p>
          <a:p>
            <a:r>
              <a:rPr lang="en-US"/>
              <a:t>	-Westphalia club house built by developer, supported by HOA. Next Developer would instead put the money into a fund and M-NCPPC builds</a:t>
            </a:r>
          </a:p>
        </p:txBody>
      </p:sp>
      <p:sp>
        <p:nvSpPr>
          <p:cNvPr id="4" name="Slide Number Placeholder 3"/>
          <p:cNvSpPr>
            <a:spLocks noGrp="1"/>
          </p:cNvSpPr>
          <p:nvPr>
            <p:ph type="sldNum" sz="quarter" idx="5"/>
          </p:nvPr>
        </p:nvSpPr>
        <p:spPr/>
        <p:txBody>
          <a:bodyPr/>
          <a:lstStyle/>
          <a:p>
            <a:fld id="{60585D33-10AC-EA4C-A6B3-99FDCCE7099A}" type="slidenum">
              <a:rPr lang="en-US" smtClean="0"/>
              <a:t>33</a:t>
            </a:fld>
            <a:endParaRPr lang="en-US"/>
          </a:p>
        </p:txBody>
      </p:sp>
    </p:spTree>
    <p:extLst>
      <p:ext uri="{BB962C8B-B14F-4D97-AF65-F5344CB8AC3E}">
        <p14:creationId xmlns:p14="http://schemas.microsoft.com/office/powerpoint/2010/main" val="287339804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br>
              <a:rPr lang="en-US"/>
            </a:br>
            <a:r>
              <a:rPr lang="en-US" sz="1200" b="0" i="0" u="sng" kern="1200">
                <a:solidFill>
                  <a:schemeClr val="tx1"/>
                </a:solidFill>
                <a:effectLst/>
                <a:latin typeface="+mn-lt"/>
                <a:ea typeface="+mn-ea"/>
                <a:cs typeface="+mn-cs"/>
              </a:rPr>
              <a:t>https://1tr3cf2wfvdq38ywv9115vd6-wpengine.netdna-ssl.com/wp-content/uploads/2018/04/parks-on-tap.jpg</a:t>
            </a:r>
          </a:p>
          <a:p>
            <a:r>
              <a:rPr lang="en-US" sz="1200" b="0" i="0" u="sng" kern="1200">
                <a:solidFill>
                  <a:schemeClr val="tx1"/>
                </a:solidFill>
                <a:effectLst/>
                <a:latin typeface="+mn-lt"/>
                <a:ea typeface="+mn-ea"/>
                <a:cs typeface="+mn-cs"/>
                <a:hlinkClick r:id="rId3" tooltip="https://www.wideopencountry.com/30-best-drive-in-movie-theaters-in-the-country/"/>
              </a:rPr>
              <a:t>https://www.wideopencountry.com/30-best-drive-in-movie-theaters-in-the-country/</a:t>
            </a:r>
            <a:endParaRPr lang="en-US" sz="1200" b="0" i="0" u="sng" kern="1200">
              <a:solidFill>
                <a:schemeClr val="tx1"/>
              </a:solidFill>
              <a:effectLst/>
              <a:latin typeface="+mn-lt"/>
              <a:ea typeface="+mn-ea"/>
              <a:cs typeface="+mn-cs"/>
            </a:endParaRPr>
          </a:p>
          <a:p>
            <a:r>
              <a:rPr lang="en-US" sz="1200" b="0" i="0" u="sng" kern="1200">
                <a:solidFill>
                  <a:schemeClr val="tx1"/>
                </a:solidFill>
                <a:effectLst/>
                <a:latin typeface="+mn-lt"/>
                <a:ea typeface="+mn-ea"/>
                <a:cs typeface="+mn-cs"/>
              </a:rPr>
              <a:t>https://</a:t>
            </a:r>
            <a:r>
              <a:rPr lang="en-US" sz="1200" b="0" i="0" u="sng" kern="1200" err="1">
                <a:solidFill>
                  <a:schemeClr val="tx1"/>
                </a:solidFill>
                <a:effectLst/>
                <a:latin typeface="+mn-lt"/>
                <a:ea typeface="+mn-ea"/>
                <a:cs typeface="+mn-cs"/>
              </a:rPr>
              <a:t>www.ediblecommunities.com</a:t>
            </a:r>
            <a:r>
              <a:rPr lang="en-US" sz="1200" b="0" i="0" u="sng" kern="1200">
                <a:solidFill>
                  <a:schemeClr val="tx1"/>
                </a:solidFill>
                <a:effectLst/>
                <a:latin typeface="+mn-lt"/>
                <a:ea typeface="+mn-ea"/>
                <a:cs typeface="+mn-cs"/>
              </a:rPr>
              <a:t>/wp-content/uploads/2019/06/farmers-market-stall-600x617.jpg</a:t>
            </a:r>
          </a:p>
          <a:p>
            <a:r>
              <a:rPr lang="en-US" sz="1200" b="0" i="0" u="sng" kern="1200">
                <a:solidFill>
                  <a:schemeClr val="tx1"/>
                </a:solidFill>
                <a:effectLst/>
                <a:latin typeface="+mn-lt"/>
                <a:ea typeface="+mn-ea"/>
                <a:cs typeface="+mn-cs"/>
                <a:hlinkClick r:id="rId4" tooltip="https://worldlandscapearchitect.com/2013/groundswell/beer/PopUp_2.jpg"/>
              </a:rPr>
              <a:t>https://worldlandscapearchitect.com/2013/groundswell/beer/PopUp_2.jpg</a:t>
            </a:r>
            <a:endParaRPr lang="en-US" sz="1200" b="0" i="0" u="sng" kern="1200">
              <a:solidFill>
                <a:schemeClr val="tx1"/>
              </a:solidFill>
              <a:effectLst/>
              <a:latin typeface="+mn-lt"/>
              <a:ea typeface="+mn-ea"/>
              <a:cs typeface="+mn-cs"/>
            </a:endParaRPr>
          </a:p>
          <a:p>
            <a:endParaRPr lang="en-US" sz="1200" b="0" i="0" u="sng" kern="1200">
              <a:solidFill>
                <a:schemeClr val="tx1"/>
              </a:solidFill>
              <a:effectLst/>
              <a:latin typeface="+mn-lt"/>
              <a:ea typeface="+mn-ea"/>
              <a:cs typeface="+mn-cs"/>
            </a:endParaRPr>
          </a:p>
          <a:p>
            <a:endParaRPr lang="en-US" sz="1200" b="0" i="0" u="sng"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60585D33-10AC-EA4C-A6B3-99FDCCE7099A}" type="slidenum">
              <a:rPr lang="en-US" smtClean="0"/>
              <a:t>34</a:t>
            </a:fld>
            <a:endParaRPr lang="en-US"/>
          </a:p>
        </p:txBody>
      </p:sp>
    </p:spTree>
    <p:extLst>
      <p:ext uri="{BB962C8B-B14F-4D97-AF65-F5344CB8AC3E}">
        <p14:creationId xmlns:p14="http://schemas.microsoft.com/office/powerpoint/2010/main" val="303445038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What do we mean by catalyst? Civic Use, Retail Use, </a:t>
            </a:r>
            <a:r>
              <a:rPr lang="en-US" err="1"/>
              <a:t>etc</a:t>
            </a:r>
            <a:r>
              <a:rPr lang="en-US"/>
              <a:t>? Toolbox of options for the sponsor to consider. </a:t>
            </a:r>
          </a:p>
          <a:p>
            <a:endParaRPr lang="en-US"/>
          </a:p>
        </p:txBody>
      </p:sp>
      <p:sp>
        <p:nvSpPr>
          <p:cNvPr id="4" name="Slide Number Placeholder 3"/>
          <p:cNvSpPr>
            <a:spLocks noGrp="1"/>
          </p:cNvSpPr>
          <p:nvPr>
            <p:ph type="sldNum" sz="quarter" idx="5"/>
          </p:nvPr>
        </p:nvSpPr>
        <p:spPr/>
        <p:txBody>
          <a:bodyPr/>
          <a:lstStyle/>
          <a:p>
            <a:fld id="{60585D33-10AC-EA4C-A6B3-99FDCCE7099A}" type="slidenum">
              <a:rPr lang="en-US" smtClean="0"/>
              <a:t>37</a:t>
            </a:fld>
            <a:endParaRPr lang="en-US"/>
          </a:p>
        </p:txBody>
      </p:sp>
    </p:spTree>
    <p:extLst>
      <p:ext uri="{BB962C8B-B14F-4D97-AF65-F5344CB8AC3E}">
        <p14:creationId xmlns:p14="http://schemas.microsoft.com/office/powerpoint/2010/main" val="389827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What types of uses in the “town center” are best aligned with market trends throughout the Washington region? </a:t>
            </a:r>
            <a:endParaRPr lang="en-US" sz="1200" kern="1200">
              <a:solidFill>
                <a:schemeClr val="tx1"/>
              </a:solidFill>
              <a:effectLst/>
              <a:latin typeface="+mn-lt"/>
              <a:cs typeface="Calibri"/>
            </a:endParaRPr>
          </a:p>
          <a:p>
            <a:r>
              <a:rPr lang="en-US" sz="1200" kern="1200">
                <a:solidFill>
                  <a:schemeClr val="tx1"/>
                </a:solidFill>
                <a:effectLst/>
                <a:latin typeface="+mn-lt"/>
                <a:ea typeface="+mn-ea"/>
                <a:cs typeface="+mn-cs"/>
              </a:rPr>
              <a:t>• What development is feasible in both the short and long term?</a:t>
            </a:r>
            <a:endParaRPr lang="en-US" sz="1200" kern="1200">
              <a:solidFill>
                <a:schemeClr val="tx1"/>
              </a:solidFill>
              <a:effectLst/>
              <a:latin typeface="+mn-lt"/>
              <a:cs typeface="Calibri"/>
            </a:endParaRPr>
          </a:p>
          <a:p>
            <a:r>
              <a:rPr lang="en-US" sz="1200" kern="1200">
                <a:solidFill>
                  <a:schemeClr val="tx1"/>
                </a:solidFill>
                <a:effectLst/>
                <a:latin typeface="+mn-lt"/>
                <a:ea typeface="+mn-ea"/>
                <a:cs typeface="+mn-cs"/>
              </a:rPr>
              <a:t>• How can stakeholders prioritize and finance supportive infrastructure (including planned or potential roads, transit, open space, etc.) for Westphalia?</a:t>
            </a:r>
            <a:endParaRPr lang="en-US" sz="1200" kern="1200">
              <a:solidFill>
                <a:schemeClr val="tx1"/>
              </a:solidFill>
              <a:effectLst/>
              <a:latin typeface="+mn-lt"/>
              <a:cs typeface="Calibri"/>
            </a:endParaRPr>
          </a:p>
          <a:p>
            <a:r>
              <a:rPr lang="en-US" sz="1200" kern="1200">
                <a:solidFill>
                  <a:schemeClr val="tx1"/>
                </a:solidFill>
                <a:effectLst/>
                <a:latin typeface="+mn-lt"/>
                <a:ea typeface="+mn-ea"/>
                <a:cs typeface="+mn-cs"/>
              </a:rPr>
              <a:t>• How can implementation address current transportation needs while accommodating future public transit potential? </a:t>
            </a:r>
            <a:endParaRPr lang="en-US" sz="1200" kern="1200">
              <a:solidFill>
                <a:schemeClr val="tx1"/>
              </a:solidFill>
              <a:effectLst/>
              <a:latin typeface="+mn-lt"/>
              <a:cs typeface="Calibri"/>
            </a:endParaRPr>
          </a:p>
          <a:p>
            <a:r>
              <a:rPr lang="en-US" sz="1200" kern="1200">
                <a:solidFill>
                  <a:schemeClr val="tx1"/>
                </a:solidFill>
                <a:effectLst/>
                <a:latin typeface="+mn-lt"/>
                <a:ea typeface="+mn-ea"/>
                <a:cs typeface="+mn-cs"/>
              </a:rPr>
              <a:t>• Given both present and future conditions related to COVID-19, market trends, and consumer/developer preferences how can placemaking and open space strengthen Westphalia’s identity and foster a sense of community?</a:t>
            </a:r>
            <a:endParaRPr lang="en-US" sz="1200" kern="1200">
              <a:solidFill>
                <a:schemeClr val="tx1"/>
              </a:solidFill>
              <a:effectLst/>
              <a:latin typeface="+mn-lt"/>
              <a:cs typeface="Calibri"/>
            </a:endParaRPr>
          </a:p>
          <a:p>
            <a:r>
              <a:rPr lang="en-US" sz="1200" kern="1200">
                <a:solidFill>
                  <a:schemeClr val="tx1"/>
                </a:solidFill>
                <a:effectLst/>
                <a:latin typeface="+mn-lt"/>
                <a:ea typeface="+mn-ea"/>
                <a:cs typeface="+mn-cs"/>
              </a:rPr>
              <a:t>• What model of governance would be most effective to manage the interests of future residents, property and business owners, and other stakeholders?</a:t>
            </a:r>
            <a:endParaRPr lang="en-US" sz="1200" kern="1200">
              <a:solidFill>
                <a:schemeClr val="tx1"/>
              </a:solidFill>
              <a:effectLst/>
              <a:latin typeface="+mn-lt"/>
              <a:cs typeface="Calibri"/>
            </a:endParaRPr>
          </a:p>
          <a:p>
            <a:r>
              <a:rPr lang="en-US" sz="1200" kern="1200">
                <a:solidFill>
                  <a:schemeClr val="tx1"/>
                </a:solidFill>
                <a:effectLst/>
                <a:latin typeface="+mn-lt"/>
                <a:ea typeface="+mn-ea"/>
                <a:cs typeface="+mn-cs"/>
              </a:rPr>
              <a:t>• Given the existing entitlements and approved land uses, how can the county government and developers achieve the desired uses within Westphalia?</a:t>
            </a:r>
            <a:endParaRPr lang="en-US" sz="1200" kern="1200">
              <a:solidFill>
                <a:schemeClr val="tx1"/>
              </a:solidFill>
              <a:effectLst/>
              <a:latin typeface="+mn-lt"/>
              <a:cs typeface="Calibri"/>
            </a:endParaRPr>
          </a:p>
          <a:p>
            <a:endParaRPr lang="en-US"/>
          </a:p>
        </p:txBody>
      </p:sp>
      <p:sp>
        <p:nvSpPr>
          <p:cNvPr id="4" name="Slide Number Placeholder 3"/>
          <p:cNvSpPr>
            <a:spLocks noGrp="1"/>
          </p:cNvSpPr>
          <p:nvPr>
            <p:ph type="sldNum" sz="quarter" idx="5"/>
          </p:nvPr>
        </p:nvSpPr>
        <p:spPr/>
        <p:txBody>
          <a:bodyPr/>
          <a:lstStyle/>
          <a:p>
            <a:fld id="{60585D33-10AC-EA4C-A6B3-99FDCCE7099A}" type="slidenum">
              <a:rPr lang="en-US" smtClean="0"/>
              <a:t>5</a:t>
            </a:fld>
            <a:endParaRPr lang="en-US"/>
          </a:p>
        </p:txBody>
      </p:sp>
    </p:spTree>
    <p:extLst>
      <p:ext uri="{BB962C8B-B14F-4D97-AF65-F5344CB8AC3E}">
        <p14:creationId xmlns:p14="http://schemas.microsoft.com/office/powerpoint/2010/main" val="47405597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Capitalize on increase in land value. If additional development increase land value, use that cash flow stream to pay off debt/create additional amenities (baby TIF)</a:t>
            </a:r>
          </a:p>
          <a:p>
            <a:endParaRPr lang="en-US"/>
          </a:p>
          <a:p>
            <a:r>
              <a:rPr lang="en-US"/>
              <a:t>Focus on HOA – master homeowners association funding </a:t>
            </a:r>
          </a:p>
          <a:p>
            <a:endParaRPr lang="en-US"/>
          </a:p>
          <a:p>
            <a:r>
              <a:rPr lang="en-US"/>
              <a:t>Can required transportation projects be redirected to another public infrastructure/benefit</a:t>
            </a:r>
          </a:p>
          <a:p>
            <a:endParaRPr lang="en-US"/>
          </a:p>
          <a:p>
            <a:r>
              <a:rPr lang="en-US"/>
              <a:t>Graphic</a:t>
            </a:r>
          </a:p>
        </p:txBody>
      </p:sp>
      <p:sp>
        <p:nvSpPr>
          <p:cNvPr id="4" name="Slide Number Placeholder 3"/>
          <p:cNvSpPr>
            <a:spLocks noGrp="1"/>
          </p:cNvSpPr>
          <p:nvPr>
            <p:ph type="sldNum" sz="quarter" idx="5"/>
          </p:nvPr>
        </p:nvSpPr>
        <p:spPr/>
        <p:txBody>
          <a:bodyPr/>
          <a:lstStyle/>
          <a:p>
            <a:fld id="{60585D33-10AC-EA4C-A6B3-99FDCCE7099A}" type="slidenum">
              <a:rPr lang="en-US" smtClean="0"/>
              <a:t>38</a:t>
            </a:fld>
            <a:endParaRPr lang="en-US"/>
          </a:p>
        </p:txBody>
      </p:sp>
    </p:spTree>
    <p:extLst>
      <p:ext uri="{BB962C8B-B14F-4D97-AF65-F5344CB8AC3E}">
        <p14:creationId xmlns:p14="http://schemas.microsoft.com/office/powerpoint/2010/main" val="218449757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Tipping point for a grocer</a:t>
            </a:r>
          </a:p>
        </p:txBody>
      </p:sp>
      <p:sp>
        <p:nvSpPr>
          <p:cNvPr id="4" name="Slide Number Placeholder 3"/>
          <p:cNvSpPr>
            <a:spLocks noGrp="1"/>
          </p:cNvSpPr>
          <p:nvPr>
            <p:ph type="sldNum" sz="quarter" idx="5"/>
          </p:nvPr>
        </p:nvSpPr>
        <p:spPr/>
        <p:txBody>
          <a:bodyPr/>
          <a:lstStyle/>
          <a:p>
            <a:fld id="{60585D33-10AC-EA4C-A6B3-99FDCCE7099A}" type="slidenum">
              <a:rPr lang="en-US" smtClean="0"/>
              <a:t>40</a:t>
            </a:fld>
            <a:endParaRPr lang="en-US"/>
          </a:p>
        </p:txBody>
      </p:sp>
    </p:spTree>
    <p:extLst>
      <p:ext uri="{BB962C8B-B14F-4D97-AF65-F5344CB8AC3E}">
        <p14:creationId xmlns:p14="http://schemas.microsoft.com/office/powerpoint/2010/main" val="28841095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Mosaic District</a:t>
            </a:r>
          </a:p>
          <a:p>
            <a:endParaRPr lang="en-US"/>
          </a:p>
          <a:p>
            <a:r>
              <a:rPr lang="en-US"/>
              <a:t>The Line hotel DC </a:t>
            </a:r>
          </a:p>
          <a:p>
            <a:endParaRPr lang="en-US"/>
          </a:p>
          <a:p>
            <a:endParaRPr lang="en-US"/>
          </a:p>
        </p:txBody>
      </p:sp>
      <p:sp>
        <p:nvSpPr>
          <p:cNvPr id="4" name="Slide Number Placeholder 3"/>
          <p:cNvSpPr>
            <a:spLocks noGrp="1"/>
          </p:cNvSpPr>
          <p:nvPr>
            <p:ph type="sldNum" sz="quarter" idx="5"/>
          </p:nvPr>
        </p:nvSpPr>
        <p:spPr/>
        <p:txBody>
          <a:bodyPr/>
          <a:lstStyle/>
          <a:p>
            <a:fld id="{60585D33-10AC-EA4C-A6B3-99FDCCE7099A}" type="slidenum">
              <a:rPr lang="en-US" smtClean="0"/>
              <a:t>41</a:t>
            </a:fld>
            <a:endParaRPr lang="en-US"/>
          </a:p>
        </p:txBody>
      </p:sp>
    </p:spTree>
    <p:extLst>
      <p:ext uri="{BB962C8B-B14F-4D97-AF65-F5344CB8AC3E}">
        <p14:creationId xmlns:p14="http://schemas.microsoft.com/office/powerpoint/2010/main" val="9864090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60585D33-10AC-EA4C-A6B3-99FDCCE7099A}" type="slidenum">
              <a:rPr lang="en-US" smtClean="0"/>
              <a:t>45</a:t>
            </a:fld>
            <a:endParaRPr lang="en-US"/>
          </a:p>
        </p:txBody>
      </p:sp>
    </p:spTree>
    <p:extLst>
      <p:ext uri="{BB962C8B-B14F-4D97-AF65-F5344CB8AC3E}">
        <p14:creationId xmlns:p14="http://schemas.microsoft.com/office/powerpoint/2010/main" val="34278043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60585D33-10AC-EA4C-A6B3-99FDCCE7099A}" type="slidenum">
              <a:rPr lang="en-US" smtClean="0"/>
              <a:t>6</a:t>
            </a:fld>
            <a:endParaRPr lang="en-US"/>
          </a:p>
        </p:txBody>
      </p:sp>
    </p:spTree>
    <p:extLst>
      <p:ext uri="{BB962C8B-B14F-4D97-AF65-F5344CB8AC3E}">
        <p14:creationId xmlns:p14="http://schemas.microsoft.com/office/powerpoint/2010/main" val="37239899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Photo sources?</a:t>
            </a:r>
          </a:p>
        </p:txBody>
      </p:sp>
      <p:sp>
        <p:nvSpPr>
          <p:cNvPr id="4" name="Slide Number Placeholder 3"/>
          <p:cNvSpPr>
            <a:spLocks noGrp="1"/>
          </p:cNvSpPr>
          <p:nvPr>
            <p:ph type="sldNum" sz="quarter" idx="5"/>
          </p:nvPr>
        </p:nvSpPr>
        <p:spPr/>
        <p:txBody>
          <a:bodyPr/>
          <a:lstStyle/>
          <a:p>
            <a:fld id="{60585D33-10AC-EA4C-A6B3-99FDCCE7099A}" type="slidenum">
              <a:rPr lang="en-US" smtClean="0"/>
              <a:t>11</a:t>
            </a:fld>
            <a:endParaRPr lang="en-US"/>
          </a:p>
        </p:txBody>
      </p:sp>
    </p:spTree>
    <p:extLst>
      <p:ext uri="{BB962C8B-B14F-4D97-AF65-F5344CB8AC3E}">
        <p14:creationId xmlns:p14="http://schemas.microsoft.com/office/powerpoint/2010/main" val="23238115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Images from Troy</a:t>
            </a:r>
          </a:p>
        </p:txBody>
      </p:sp>
      <p:sp>
        <p:nvSpPr>
          <p:cNvPr id="4" name="Slide Number Placeholder 3"/>
          <p:cNvSpPr>
            <a:spLocks noGrp="1"/>
          </p:cNvSpPr>
          <p:nvPr>
            <p:ph type="sldNum" sz="quarter" idx="5"/>
          </p:nvPr>
        </p:nvSpPr>
        <p:spPr/>
        <p:txBody>
          <a:bodyPr/>
          <a:lstStyle/>
          <a:p>
            <a:fld id="{60585D33-10AC-EA4C-A6B3-99FDCCE7099A}" type="slidenum">
              <a:rPr lang="en-US" smtClean="0"/>
              <a:t>13</a:t>
            </a:fld>
            <a:endParaRPr lang="en-US"/>
          </a:p>
        </p:txBody>
      </p:sp>
    </p:spTree>
    <p:extLst>
      <p:ext uri="{BB962C8B-B14F-4D97-AF65-F5344CB8AC3E}">
        <p14:creationId xmlns:p14="http://schemas.microsoft.com/office/powerpoint/2010/main" val="37227383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Images from Troy</a:t>
            </a:r>
          </a:p>
        </p:txBody>
      </p:sp>
      <p:sp>
        <p:nvSpPr>
          <p:cNvPr id="4" name="Slide Number Placeholder 3"/>
          <p:cNvSpPr>
            <a:spLocks noGrp="1"/>
          </p:cNvSpPr>
          <p:nvPr>
            <p:ph type="sldNum" sz="quarter" idx="5"/>
          </p:nvPr>
        </p:nvSpPr>
        <p:spPr/>
        <p:txBody>
          <a:bodyPr/>
          <a:lstStyle/>
          <a:p>
            <a:fld id="{60585D33-10AC-EA4C-A6B3-99FDCCE7099A}" type="slidenum">
              <a:rPr lang="en-US" smtClean="0"/>
              <a:t>14</a:t>
            </a:fld>
            <a:endParaRPr lang="en-US"/>
          </a:p>
        </p:txBody>
      </p:sp>
    </p:spTree>
    <p:extLst>
      <p:ext uri="{BB962C8B-B14F-4D97-AF65-F5344CB8AC3E}">
        <p14:creationId xmlns:p14="http://schemas.microsoft.com/office/powerpoint/2010/main" val="5604907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Images: BCT Image Archive – Usage Rights via Twenty20</a:t>
            </a:r>
            <a:endParaRPr lang="en-US"/>
          </a:p>
        </p:txBody>
      </p:sp>
      <p:sp>
        <p:nvSpPr>
          <p:cNvPr id="4" name="Slide Number Placeholder 3"/>
          <p:cNvSpPr>
            <a:spLocks noGrp="1"/>
          </p:cNvSpPr>
          <p:nvPr>
            <p:ph type="sldNum" sz="quarter" idx="5"/>
          </p:nvPr>
        </p:nvSpPr>
        <p:spPr/>
        <p:txBody>
          <a:bodyPr/>
          <a:lstStyle/>
          <a:p>
            <a:fld id="{60585D33-10AC-EA4C-A6B3-99FDCCE7099A}" type="slidenum">
              <a:rPr lang="en-US" smtClean="0"/>
              <a:t>16</a:t>
            </a:fld>
            <a:endParaRPr lang="en-US"/>
          </a:p>
        </p:txBody>
      </p:sp>
    </p:spTree>
    <p:extLst>
      <p:ext uri="{BB962C8B-B14F-4D97-AF65-F5344CB8AC3E}">
        <p14:creationId xmlns:p14="http://schemas.microsoft.com/office/powerpoint/2010/main" val="24931796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Images:</a:t>
            </a:r>
            <a:endParaRPr lang="en-US">
              <a:cs typeface="Calibri"/>
            </a:endParaRPr>
          </a:p>
          <a:p>
            <a:r>
              <a:rPr lang="en-US"/>
              <a:t>Top: (1) </a:t>
            </a:r>
            <a:r>
              <a:rPr lang="en-US">
                <a:hlinkClick r:id="rId3"/>
              </a:rPr>
              <a:t>https://www.google.com/url?sa=i&amp;url=https%3A%2F%2Fwww.devonleighhomes.com%2Fabout%2Fblog%2F&amp;psig=AOvVaw1smUrqov8ABgOHjvxXlJFv&amp;ust=1605906983134000&amp;source=images&amp;cd=vfe&amp;ved=2ahUKEwj8jbnrw4_tAhUBWt8KHa4VAOsQr4kDegUIARCfAQ</a:t>
            </a:r>
            <a:r>
              <a:rPr lang="en-US"/>
              <a:t> </a:t>
            </a:r>
            <a:endParaRPr lang="en-US">
              <a:cs typeface="Calibri"/>
            </a:endParaRPr>
          </a:p>
          <a:p>
            <a:r>
              <a:rPr lang="en-US">
                <a:cs typeface="Calibri"/>
              </a:rPr>
              <a:t>(2) </a:t>
            </a:r>
            <a:r>
              <a:rPr lang="en-US">
                <a:hlinkClick r:id="rId4"/>
              </a:rPr>
              <a:t>https://www.google.com/url?sa=i&amp;url=http%3A%2F%2Fstuarthoward.com%2F%3Fportfolio%3Dst-george-apartment&amp;psig=AOvVaw23CenSzcpLfyGW8Ll0mOgx&amp;ust=1605907046947000&amp;source=images&amp;cd=vfe&amp;ved=2ahUKEwjO9--JxI_tAhVVJVkFHf8iBnsQr4kDegQIARA2</a:t>
            </a:r>
            <a:r>
              <a:rPr lang="en-US"/>
              <a:t> </a:t>
            </a:r>
          </a:p>
          <a:p>
            <a:r>
              <a:rPr lang="en-US">
                <a:cs typeface="Calibri"/>
              </a:rPr>
              <a:t>(3) BCT Design Group</a:t>
            </a:r>
            <a:endParaRPr lang="en-US"/>
          </a:p>
          <a:p>
            <a:r>
              <a:rPr lang="en-US"/>
              <a:t> </a:t>
            </a:r>
            <a:endParaRPr lang="en-US">
              <a:cs typeface="Calibri"/>
            </a:endParaRPr>
          </a:p>
          <a:p>
            <a:r>
              <a:rPr lang="en-US"/>
              <a:t>Bottom: </a:t>
            </a:r>
          </a:p>
          <a:p>
            <a:r>
              <a:rPr lang="en-US">
                <a:cs typeface="Calibri" panose="020F0502020204030204"/>
              </a:rPr>
              <a:t>(1) </a:t>
            </a:r>
            <a:r>
              <a:rPr lang="en-US">
                <a:hlinkClick r:id="rId5"/>
              </a:rPr>
              <a:t>https://www.google.com/url?sa=i&amp;url=https%3A%2F%2Fwww.livabl.com%2F2016%2F09%2Fregister-vip-preview-minto-longbranch-2.html&amp;psig=AOvVaw2b6Hj78QFty_RzboFnEw8M&amp;ust=1605907097290000&amp;source=images&amp;cd=vfe&amp;ved=0CAMQjB1qFwoTCMCHgaLEj-0CFQAAAAAdAAAAABAD</a:t>
            </a:r>
            <a:r>
              <a:rPr lang="en-US"/>
              <a:t> </a:t>
            </a:r>
          </a:p>
          <a:p>
            <a:r>
              <a:rPr lang="en-US">
                <a:cs typeface="Calibri" panose="020F0502020204030204"/>
              </a:rPr>
              <a:t>(2) BCT Design Group</a:t>
            </a:r>
          </a:p>
          <a:p>
            <a:r>
              <a:rPr lang="en-US">
                <a:cs typeface="Calibri" panose="020F0502020204030204"/>
              </a:rPr>
              <a:t>(3) </a:t>
            </a:r>
            <a:r>
              <a:rPr lang="en-US">
                <a:hlinkClick r:id="rId6"/>
              </a:rPr>
              <a:t>https://www.google.com/url?sa=i&amp;url=https%3A%2F%2Fwww.pinterest.de%2Fpin%2F167548048621866786%2F&amp;psig=AOvVaw1a_rBAOlOE2Y7WFNoCB_Rb&amp;ust=1605907152889000&amp;source=images&amp;cd=vfe&amp;ved=0CAMQjB1qFwoTCODNo7zEj-0CFQAAAAAdAAAAABAD</a:t>
            </a:r>
            <a:r>
              <a:rPr lang="en-US"/>
              <a:t> </a:t>
            </a:r>
            <a:endParaRPr lang="en-US">
              <a:cs typeface="Calibri" panose="020F0502020204030204"/>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FA62F1-3563-4F98-8CF9-EF55AD0CBCD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382605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Images</a:t>
            </a:r>
            <a:endParaRPr lang="en-US">
              <a:cs typeface="Calibri"/>
            </a:endParaRPr>
          </a:p>
          <a:p>
            <a:r>
              <a:rPr lang="en-US"/>
              <a:t>Top : (1) BCT Design Group; </a:t>
            </a:r>
            <a:endParaRPr lang="en-US">
              <a:cs typeface="Calibri"/>
            </a:endParaRPr>
          </a:p>
          <a:p>
            <a:r>
              <a:rPr lang="en-US"/>
              <a:t>(2) </a:t>
            </a:r>
            <a:r>
              <a:rPr lang="en-US">
                <a:hlinkClick r:id="rId3"/>
              </a:rPr>
              <a:t>https://www.google.com/url?sa=i&amp;url=https%3A%2F%2Fwww.thesanjoseblog.com%2F2014%2F01%2Fsantana-row-in-january-february-and.html&amp;psig=AOvVaw3wUVaXde_HHFIWlH4JtD_5&amp;ust=1605906633134000&amp;source=images&amp;cd=vfe&amp;ved=0CAkQjhxqFwoTCIiInMbCj-0CFQAAAAAdAAAAABAD</a:t>
            </a:r>
            <a:r>
              <a:rPr lang="en-US"/>
              <a:t> </a:t>
            </a:r>
            <a:endParaRPr lang="en-US">
              <a:cs typeface="Calibri"/>
            </a:endParaRPr>
          </a:p>
          <a:p>
            <a:endParaRPr lang="en-US"/>
          </a:p>
          <a:p>
            <a:r>
              <a:rPr lang="en-US"/>
              <a:t>Bottom: (1) </a:t>
            </a:r>
            <a:r>
              <a:rPr lang="en-US">
                <a:hlinkClick r:id="rId4"/>
              </a:rPr>
              <a:t>https://www.google.com/url?sa=i&amp;url=https%3A%2F%2Fcitycentrehouston.com%2Fuploads%2Fimg%2Fcontent%2F200323_CITYCENTRE_-_Retail_Leasing_Brochure_WEB.pdf&amp;psig=AOvVaw31OWXa_XJe1XiVER7ElN39&amp;ust=1605906699602000&amp;source=images&amp;cd=vfe&amp;ved=0CAMQjB1qFwoTCOis0uTCj-0CFQAAAAAdAAAAABAD</a:t>
            </a:r>
            <a:r>
              <a:rPr lang="en-US"/>
              <a:t> </a:t>
            </a:r>
          </a:p>
          <a:p>
            <a:endParaRPr lang="en-US">
              <a:cs typeface="Calibri"/>
            </a:endParaRPr>
          </a:p>
          <a:p>
            <a:r>
              <a:rPr lang="en-US">
                <a:cs typeface="Calibri"/>
              </a:rPr>
              <a:t>(2)</a:t>
            </a:r>
          </a:p>
        </p:txBody>
      </p:sp>
      <p:sp>
        <p:nvSpPr>
          <p:cNvPr id="4" name="Slide Number Placeholder 3"/>
          <p:cNvSpPr>
            <a:spLocks noGrp="1"/>
          </p:cNvSpPr>
          <p:nvPr>
            <p:ph type="sldNum" sz="quarter" idx="5"/>
          </p:nvPr>
        </p:nvSpPr>
        <p:spPr/>
        <p:txBody>
          <a:bodyPr/>
          <a:lstStyle/>
          <a:p>
            <a:fld id="{CFFA62F1-3563-4F98-8CF9-EF55AD0CBCD3}" type="slidenum">
              <a:rPr lang="en-US" smtClean="0"/>
              <a:t>18</a:t>
            </a:fld>
            <a:endParaRPr lang="en-US"/>
          </a:p>
        </p:txBody>
      </p:sp>
    </p:spTree>
    <p:extLst>
      <p:ext uri="{BB962C8B-B14F-4D97-AF65-F5344CB8AC3E}">
        <p14:creationId xmlns:p14="http://schemas.microsoft.com/office/powerpoint/2010/main" val="359036659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w/ Image">
    <p:spTree>
      <p:nvGrpSpPr>
        <p:cNvPr id="1" name=""/>
        <p:cNvGrpSpPr/>
        <p:nvPr/>
      </p:nvGrpSpPr>
      <p:grpSpPr>
        <a:xfrm>
          <a:off x="0" y="0"/>
          <a:ext cx="0" cy="0"/>
          <a:chOff x="0" y="0"/>
          <a:chExt cx="0" cy="0"/>
        </a:xfrm>
      </p:grpSpPr>
      <p:sp>
        <p:nvSpPr>
          <p:cNvPr id="19" name="Picture Placeholder 18"/>
          <p:cNvSpPr>
            <a:spLocks noGrp="1"/>
          </p:cNvSpPr>
          <p:nvPr>
            <p:ph type="pic" sz="quarter" idx="13" hasCustomPrompt="1"/>
          </p:nvPr>
        </p:nvSpPr>
        <p:spPr>
          <a:xfrm>
            <a:off x="0" y="2406650"/>
            <a:ext cx="12205274" cy="4451350"/>
          </a:xfrm>
        </p:spPr>
        <p:txBody>
          <a:bodyPr/>
          <a:lstStyle>
            <a:lvl1pPr marL="0" indent="0" algn="l">
              <a:buNone/>
              <a:defRPr baseline="0"/>
            </a:lvl1pPr>
          </a:lstStyle>
          <a:p>
            <a:pPr marL="228600" marR="0" lvl="0" indent="-228600" algn="l" defTabSz="914400" rtl="0" eaLnBrk="1" fontAlgn="auto" latinLnBrk="0" hangingPunct="1">
              <a:lnSpc>
                <a:spcPct val="90000"/>
              </a:lnSpc>
              <a:spcBef>
                <a:spcPts val="1000"/>
              </a:spcBef>
              <a:spcAft>
                <a:spcPts val="0"/>
              </a:spcAft>
              <a:buClr>
                <a:schemeClr val="accent1"/>
              </a:buClr>
              <a:buSzTx/>
              <a:tabLst/>
              <a:defRPr/>
            </a:pPr>
            <a:r>
              <a:rPr lang="en-GB"/>
              <a:t>DRAG IMAGE INTO PLACEHOLDER TO PLACE</a:t>
            </a:r>
          </a:p>
        </p:txBody>
      </p:sp>
      <p:sp>
        <p:nvSpPr>
          <p:cNvPr id="17" name="Text Placeholder 16"/>
          <p:cNvSpPr>
            <a:spLocks noGrp="1"/>
          </p:cNvSpPr>
          <p:nvPr>
            <p:ph type="body" sz="quarter" idx="12" hasCustomPrompt="1"/>
          </p:nvPr>
        </p:nvSpPr>
        <p:spPr>
          <a:xfrm>
            <a:off x="0" y="2406650"/>
            <a:ext cx="12198350" cy="4451350"/>
          </a:xfrm>
          <a:solidFill>
            <a:schemeClr val="tx1">
              <a:alpha val="50000"/>
            </a:schemeClr>
          </a:solidFill>
        </p:spPr>
        <p:txBody>
          <a:bodyPr/>
          <a:lstStyle>
            <a:lvl1pPr marL="0" indent="0">
              <a:buNone/>
              <a:defRPr baseline="0"/>
            </a:lvl1pPr>
          </a:lstStyle>
          <a:p>
            <a:pPr marL="228600" marR="0" lvl="0" indent="-228600" algn="l" defTabSz="914400" rtl="0" eaLnBrk="1" fontAlgn="auto" latinLnBrk="0" hangingPunct="1">
              <a:lnSpc>
                <a:spcPct val="90000"/>
              </a:lnSpc>
              <a:spcBef>
                <a:spcPts val="1000"/>
              </a:spcBef>
              <a:spcAft>
                <a:spcPts val="0"/>
              </a:spcAft>
              <a:buClr>
                <a:schemeClr val="accent1"/>
              </a:buClr>
              <a:buSzTx/>
              <a:tabLst/>
              <a:defRPr/>
            </a:pPr>
            <a:r>
              <a:rPr lang="en-GB"/>
              <a:t> </a:t>
            </a:r>
          </a:p>
        </p:txBody>
      </p:sp>
      <p:sp>
        <p:nvSpPr>
          <p:cNvPr id="20" name="Title 1"/>
          <p:cNvSpPr>
            <a:spLocks noGrp="1"/>
          </p:cNvSpPr>
          <p:nvPr>
            <p:ph type="title" hasCustomPrompt="1"/>
          </p:nvPr>
        </p:nvSpPr>
        <p:spPr>
          <a:xfrm>
            <a:off x="574675" y="3587750"/>
            <a:ext cx="11042559" cy="1047750"/>
          </a:xfrm>
        </p:spPr>
        <p:txBody>
          <a:bodyPr anchor="b">
            <a:normAutofit/>
          </a:bodyPr>
          <a:lstStyle>
            <a:lvl1pPr marL="0" indent="0">
              <a:buFont typeface="Arial" charset="0"/>
              <a:buNone/>
              <a:defRPr sz="4400" b="0" i="0">
                <a:solidFill>
                  <a:schemeClr val="bg1"/>
                </a:solidFill>
                <a:latin typeface="Roboto Light" charset="0"/>
                <a:ea typeface="Roboto Light" charset="0"/>
                <a:cs typeface="Roboto Light" charset="0"/>
              </a:defRPr>
            </a:lvl1pPr>
          </a:lstStyle>
          <a:p>
            <a:r>
              <a:rPr lang="en-US"/>
              <a:t>Bowie State MARC Station TAP</a:t>
            </a:r>
          </a:p>
        </p:txBody>
      </p:sp>
      <p:sp>
        <p:nvSpPr>
          <p:cNvPr id="24" name="Text Placeholder 8"/>
          <p:cNvSpPr>
            <a:spLocks noGrp="1"/>
          </p:cNvSpPr>
          <p:nvPr>
            <p:ph type="body" sz="quarter" idx="14" hasCustomPrompt="1"/>
          </p:nvPr>
        </p:nvSpPr>
        <p:spPr>
          <a:xfrm>
            <a:off x="574671" y="5056461"/>
            <a:ext cx="11042654" cy="337964"/>
          </a:xfrm>
        </p:spPr>
        <p:txBody>
          <a:bodyPr/>
          <a:lstStyle>
            <a:lvl1pPr marL="0" indent="0">
              <a:buFont typeface="Arial" charset="0"/>
              <a:buNone/>
              <a:defRPr b="1" i="0" cap="all" baseline="0">
                <a:solidFill>
                  <a:schemeClr val="bg1"/>
                </a:solidFill>
                <a:latin typeface="Roboto" charset="0"/>
                <a:ea typeface="Roboto" charset="0"/>
                <a:cs typeface="Roboto" charset="0"/>
              </a:defRPr>
            </a:lvl1pPr>
          </a:lstStyle>
          <a:p>
            <a:pPr lvl="0"/>
            <a:r>
              <a:rPr lang="en-US"/>
              <a:t>PRESENTER NAME</a:t>
            </a:r>
          </a:p>
        </p:txBody>
      </p:sp>
      <p:sp>
        <p:nvSpPr>
          <p:cNvPr id="25" name="Text Placeholder 8"/>
          <p:cNvSpPr>
            <a:spLocks noGrp="1"/>
          </p:cNvSpPr>
          <p:nvPr>
            <p:ph type="body" sz="quarter" idx="15" hasCustomPrompt="1"/>
          </p:nvPr>
        </p:nvSpPr>
        <p:spPr>
          <a:xfrm>
            <a:off x="574671" y="5411519"/>
            <a:ext cx="11042654" cy="337964"/>
          </a:xfrm>
        </p:spPr>
        <p:txBody>
          <a:bodyPr>
            <a:noAutofit/>
          </a:bodyPr>
          <a:lstStyle>
            <a:lvl1pPr marL="0" indent="0">
              <a:buFont typeface="Arial" charset="0"/>
              <a:buNone/>
              <a:defRPr sz="1800" b="0" i="0" cap="all" baseline="0">
                <a:solidFill>
                  <a:schemeClr val="bg1"/>
                </a:solidFill>
                <a:latin typeface="Roboto Light" charset="0"/>
                <a:ea typeface="Roboto Light" charset="0"/>
                <a:cs typeface="Roboto Light" charset="0"/>
              </a:defRPr>
            </a:lvl1pPr>
          </a:lstStyle>
          <a:p>
            <a:pPr lvl="0"/>
            <a:r>
              <a:rPr lang="en-US"/>
              <a:t>Presenter title</a:t>
            </a:r>
          </a:p>
        </p:txBody>
      </p:sp>
      <p:sp>
        <p:nvSpPr>
          <p:cNvPr id="12" name="Rectangle 11"/>
          <p:cNvSpPr/>
          <p:nvPr userDrawn="1"/>
        </p:nvSpPr>
        <p:spPr>
          <a:xfrm>
            <a:off x="0" y="0"/>
            <a:ext cx="12192000" cy="24214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a:buFont typeface="Arial" charset="0"/>
              <a:buNone/>
            </a:pPr>
            <a:endParaRPr lang="en-US"/>
          </a:p>
        </p:txBody>
      </p:sp>
      <p:sp>
        <p:nvSpPr>
          <p:cNvPr id="2" name="Rectangle 1"/>
          <p:cNvSpPr/>
          <p:nvPr userDrawn="1"/>
        </p:nvSpPr>
        <p:spPr>
          <a:xfrm>
            <a:off x="-2095130" y="222081"/>
            <a:ext cx="2095130" cy="4331794"/>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p:cNvSpPr/>
          <p:nvPr userDrawn="1"/>
        </p:nvSpPr>
        <p:spPr>
          <a:xfrm>
            <a:off x="-2095130" y="-230996"/>
            <a:ext cx="2095130" cy="49061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ight Triangle 2"/>
          <p:cNvSpPr/>
          <p:nvPr userDrawn="1"/>
        </p:nvSpPr>
        <p:spPr>
          <a:xfrm>
            <a:off x="0" y="-230996"/>
            <a:ext cx="216371" cy="216371"/>
          </a:xfrm>
          <a:prstGeom prst="rtTriangl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p:cNvSpPr txBox="1"/>
          <p:nvPr userDrawn="1"/>
        </p:nvSpPr>
        <p:spPr>
          <a:xfrm>
            <a:off x="-1641987" y="-140567"/>
            <a:ext cx="1096775" cy="307777"/>
          </a:xfrm>
          <a:prstGeom prst="rect">
            <a:avLst/>
          </a:prstGeom>
          <a:noFill/>
        </p:spPr>
        <p:txBody>
          <a:bodyPr wrap="none" rtlCol="0">
            <a:spAutoFit/>
          </a:bodyPr>
          <a:lstStyle/>
          <a:p>
            <a:r>
              <a:rPr lang="en-GB" sz="1400">
                <a:solidFill>
                  <a:schemeClr val="bg1"/>
                </a:solidFill>
                <a:latin typeface="Roboto" charset="0"/>
                <a:ea typeface="Roboto" charset="0"/>
                <a:cs typeface="Roboto" charset="0"/>
              </a:rPr>
              <a:t>SLIDE</a:t>
            </a:r>
            <a:r>
              <a:rPr lang="en-GB" sz="1400" baseline="0">
                <a:solidFill>
                  <a:schemeClr val="bg1"/>
                </a:solidFill>
                <a:latin typeface="Roboto" charset="0"/>
                <a:ea typeface="Roboto" charset="0"/>
                <a:cs typeface="Roboto" charset="0"/>
              </a:rPr>
              <a:t> TIPS</a:t>
            </a:r>
            <a:endParaRPr lang="en-GB" sz="1400">
              <a:solidFill>
                <a:schemeClr val="bg1"/>
              </a:solidFill>
              <a:latin typeface="Roboto" charset="0"/>
              <a:ea typeface="Roboto" charset="0"/>
              <a:cs typeface="Roboto" charset="0"/>
            </a:endParaRPr>
          </a:p>
        </p:txBody>
      </p:sp>
      <p:sp>
        <p:nvSpPr>
          <p:cNvPr id="13" name="TextBox 12"/>
          <p:cNvSpPr txBox="1"/>
          <p:nvPr userDrawn="1"/>
        </p:nvSpPr>
        <p:spPr>
          <a:xfrm>
            <a:off x="-1935333" y="425034"/>
            <a:ext cx="1695636" cy="1474787"/>
          </a:xfrm>
          <a:prstGeom prst="rect">
            <a:avLst/>
          </a:prstGeom>
          <a:noFill/>
        </p:spPr>
        <p:txBody>
          <a:bodyPr wrap="square" rtlCol="0">
            <a:noAutofit/>
          </a:bodyPr>
          <a:lstStyle/>
          <a:p>
            <a:pPr marL="96838" indent="-96838">
              <a:buClr>
                <a:schemeClr val="accent1"/>
              </a:buClr>
              <a:buFont typeface="Wingdings" charset="2"/>
              <a:buChar char="§"/>
            </a:pPr>
            <a:r>
              <a:rPr lang="en-GB" sz="1000">
                <a:solidFill>
                  <a:schemeClr val="tx1">
                    <a:lumMod val="75000"/>
                    <a:lumOff val="25000"/>
                  </a:schemeClr>
                </a:solidFill>
                <a:latin typeface="Roboto" charset="0"/>
                <a:ea typeface="Roboto" charset="0"/>
                <a:cs typeface="Roboto" charset="0"/>
              </a:rPr>
              <a:t>To insert a logo, drag an image into the placeholder, or use the button within the placeholder to browse for your image.</a:t>
            </a:r>
          </a:p>
          <a:p>
            <a:pPr marL="96838" indent="-96838">
              <a:buClr>
                <a:schemeClr val="accent1"/>
              </a:buClr>
              <a:buFont typeface="Wingdings" charset="2"/>
              <a:buChar char="§"/>
            </a:pPr>
            <a:r>
              <a:rPr lang="en-GB" sz="1000">
                <a:solidFill>
                  <a:schemeClr val="tx1">
                    <a:lumMod val="75000"/>
                    <a:lumOff val="25000"/>
                  </a:schemeClr>
                </a:solidFill>
                <a:latin typeface="Roboto" charset="0"/>
                <a:ea typeface="Roboto" charset="0"/>
                <a:cs typeface="Roboto" charset="0"/>
              </a:rPr>
              <a:t>If the image is cut off, please use crop options and select “Fit”.</a:t>
            </a:r>
          </a:p>
          <a:p>
            <a:pPr marL="96838" indent="-96838">
              <a:buClr>
                <a:schemeClr val="accent1"/>
              </a:buClr>
              <a:buFont typeface="Wingdings" charset="2"/>
              <a:buChar char="§"/>
            </a:pPr>
            <a:endParaRPr lang="en-GB" sz="1000">
              <a:solidFill>
                <a:schemeClr val="tx1">
                  <a:lumMod val="75000"/>
                  <a:lumOff val="25000"/>
                </a:schemeClr>
              </a:solidFill>
              <a:latin typeface="Roboto" charset="0"/>
              <a:ea typeface="Roboto" charset="0"/>
              <a:cs typeface="Roboto" charset="0"/>
            </a:endParaRPr>
          </a:p>
          <a:p>
            <a:pPr marL="96838" indent="-96838">
              <a:buClr>
                <a:schemeClr val="accent1"/>
              </a:buClr>
              <a:buFont typeface="Wingdings" charset="2"/>
              <a:buChar char="§"/>
            </a:pPr>
            <a:r>
              <a:rPr lang="en-GB" sz="1000">
                <a:solidFill>
                  <a:schemeClr val="tx1">
                    <a:lumMod val="75000"/>
                    <a:lumOff val="25000"/>
                  </a:schemeClr>
                </a:solidFill>
                <a:latin typeface="Roboto" charset="0"/>
                <a:ea typeface="Roboto" charset="0"/>
                <a:cs typeface="Roboto" charset="0"/>
              </a:rPr>
              <a:t>To insert a background image, drag a photo into the placeholder, or use the button within the placeholder to browse for your image.</a:t>
            </a:r>
          </a:p>
          <a:p>
            <a:pPr marL="96838" indent="-96838">
              <a:buClr>
                <a:schemeClr val="accent1"/>
              </a:buClr>
              <a:buFont typeface="Wingdings" charset="2"/>
              <a:buChar char="§"/>
            </a:pPr>
            <a:r>
              <a:rPr lang="en-GB" sz="1000">
                <a:solidFill>
                  <a:schemeClr val="tx1">
                    <a:lumMod val="75000"/>
                    <a:lumOff val="25000"/>
                  </a:schemeClr>
                </a:solidFill>
                <a:latin typeface="Roboto" charset="0"/>
                <a:ea typeface="Roboto" charset="0"/>
                <a:cs typeface="Roboto" charset="0"/>
              </a:rPr>
              <a:t>The image should be black and white, but low contrast colour images can work as well.</a:t>
            </a:r>
          </a:p>
          <a:p>
            <a:pPr marL="96838" indent="-96838">
              <a:buClr>
                <a:schemeClr val="accent1"/>
              </a:buClr>
              <a:buFont typeface="Wingdings" charset="2"/>
              <a:buChar char="§"/>
            </a:pPr>
            <a:r>
              <a:rPr lang="en-GB" sz="1000">
                <a:solidFill>
                  <a:schemeClr val="tx1">
                    <a:lumMod val="75000"/>
                    <a:lumOff val="25000"/>
                  </a:schemeClr>
                </a:solidFill>
                <a:latin typeface="Roboto" charset="0"/>
                <a:ea typeface="Roboto" charset="0"/>
                <a:cs typeface="Roboto" charset="0"/>
              </a:rPr>
              <a:t>If the image covers your text, right click the image, and select “Arrange - &gt; Send to back”.</a:t>
            </a:r>
          </a:p>
        </p:txBody>
      </p:sp>
      <p:sp>
        <p:nvSpPr>
          <p:cNvPr id="15" name="Text Placeholder 8"/>
          <p:cNvSpPr>
            <a:spLocks noGrp="1"/>
          </p:cNvSpPr>
          <p:nvPr>
            <p:ph type="body" sz="quarter" idx="17" hasCustomPrompt="1"/>
          </p:nvPr>
        </p:nvSpPr>
        <p:spPr>
          <a:xfrm>
            <a:off x="574671" y="5894845"/>
            <a:ext cx="11042654" cy="337964"/>
          </a:xfrm>
        </p:spPr>
        <p:txBody>
          <a:bodyPr anchor="b">
            <a:noAutofit/>
          </a:bodyPr>
          <a:lstStyle>
            <a:lvl1pPr marL="0" indent="0">
              <a:buFont typeface="Arial" charset="0"/>
              <a:buNone/>
              <a:defRPr sz="1400" b="1" i="0" cap="all" baseline="0">
                <a:solidFill>
                  <a:schemeClr val="bg1"/>
                </a:solidFill>
                <a:latin typeface="Roboto" charset="0"/>
                <a:ea typeface="Roboto" charset="0"/>
                <a:cs typeface="Roboto" charset="0"/>
              </a:defRPr>
            </a:lvl1pPr>
          </a:lstStyle>
          <a:p>
            <a:pPr lvl="0"/>
            <a:r>
              <a:rPr lang="en-US"/>
              <a:t>Presentation date</a:t>
            </a:r>
          </a:p>
        </p:txBody>
      </p:sp>
      <p:pic>
        <p:nvPicPr>
          <p:cNvPr id="16" name="Picture 15">
            <a:extLst>
              <a:ext uri="{FF2B5EF4-FFF2-40B4-BE49-F238E27FC236}">
                <a16:creationId xmlns:a16="http://schemas.microsoft.com/office/drawing/2014/main" id="{F6330208-31AE-364D-9779-88878BCECFD3}"/>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587465" y="619902"/>
            <a:ext cx="2535935" cy="713232"/>
          </a:xfrm>
          <a:prstGeom prst="rect">
            <a:avLst/>
          </a:prstGeom>
        </p:spPr>
      </p:pic>
    </p:spTree>
    <p:extLst>
      <p:ext uri="{BB962C8B-B14F-4D97-AF65-F5344CB8AC3E}">
        <p14:creationId xmlns:p14="http://schemas.microsoft.com/office/powerpoint/2010/main" val="2822347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x2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ooter Placeholder 2"/>
          <p:cNvSpPr>
            <a:spLocks noGrp="1"/>
          </p:cNvSpPr>
          <p:nvPr>
            <p:ph type="ftr" sz="quarter" idx="10"/>
          </p:nvPr>
        </p:nvSpPr>
        <p:spPr/>
        <p:txBody>
          <a:bodyPr/>
          <a:lstStyle/>
          <a:p>
            <a:endParaRPr lang="en-US"/>
          </a:p>
        </p:txBody>
      </p:sp>
      <p:sp>
        <p:nvSpPr>
          <p:cNvPr id="4" name="Slide Number Placeholder 3"/>
          <p:cNvSpPr>
            <a:spLocks noGrp="1"/>
          </p:cNvSpPr>
          <p:nvPr>
            <p:ph type="sldNum" sz="quarter" idx="11"/>
          </p:nvPr>
        </p:nvSpPr>
        <p:spPr/>
        <p:txBody>
          <a:bodyPr/>
          <a:lstStyle/>
          <a:p>
            <a:fld id="{4B6E93A8-FE64-9044-AC94-BAC1817EA472}" type="slidenum">
              <a:rPr lang="en-US" smtClean="0"/>
              <a:pPr/>
              <a:t>‹#›</a:t>
            </a:fld>
            <a:endParaRPr lang="en-US"/>
          </a:p>
        </p:txBody>
      </p:sp>
      <p:sp>
        <p:nvSpPr>
          <p:cNvPr id="5" name="Content Placeholder 2"/>
          <p:cNvSpPr>
            <a:spLocks noGrp="1"/>
          </p:cNvSpPr>
          <p:nvPr>
            <p:ph idx="1" hasCustomPrompt="1"/>
          </p:nvPr>
        </p:nvSpPr>
        <p:spPr>
          <a:xfrm>
            <a:off x="682051" y="1808618"/>
            <a:ext cx="5410747" cy="1911948"/>
          </a:xfrm>
          <a:solidFill>
            <a:schemeClr val="accent1"/>
          </a:solidFill>
        </p:spPr>
        <p:txBody>
          <a:bodyPr anchor="ctr"/>
          <a:lstStyle>
            <a:lvl1pPr marL="0" indent="0" algn="ctr">
              <a:buClr>
                <a:schemeClr val="bg1"/>
              </a:buClr>
              <a:buNone/>
              <a:defRPr baseline="0">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Edit Text Here</a:t>
            </a:r>
          </a:p>
        </p:txBody>
      </p:sp>
      <p:sp>
        <p:nvSpPr>
          <p:cNvPr id="7" name="Text Placeholder 8"/>
          <p:cNvSpPr>
            <a:spLocks noGrp="1"/>
          </p:cNvSpPr>
          <p:nvPr>
            <p:ph type="body" sz="quarter" idx="13" hasCustomPrompt="1"/>
          </p:nvPr>
        </p:nvSpPr>
        <p:spPr>
          <a:xfrm>
            <a:off x="574675" y="1114424"/>
            <a:ext cx="11042650" cy="585787"/>
          </a:xfrm>
        </p:spPr>
        <p:txBody>
          <a:bodyPr/>
          <a:lstStyle>
            <a:lvl1pPr marL="0" indent="0">
              <a:buNone/>
              <a:defRPr b="0">
                <a:solidFill>
                  <a:schemeClr val="bg2"/>
                </a:solidFill>
              </a:defRPr>
            </a:lvl1pPr>
          </a:lstStyle>
          <a:p>
            <a:pPr lvl="0"/>
            <a:r>
              <a:rPr lang="en-US"/>
              <a:t>Click to edit subtitle</a:t>
            </a:r>
          </a:p>
        </p:txBody>
      </p:sp>
      <p:sp>
        <p:nvSpPr>
          <p:cNvPr id="8" name="Content Placeholder 2"/>
          <p:cNvSpPr>
            <a:spLocks noGrp="1"/>
          </p:cNvSpPr>
          <p:nvPr>
            <p:ph idx="14" hasCustomPrompt="1"/>
          </p:nvPr>
        </p:nvSpPr>
        <p:spPr>
          <a:xfrm>
            <a:off x="682051" y="3814628"/>
            <a:ext cx="5410747" cy="1911948"/>
          </a:xfrm>
          <a:solidFill>
            <a:schemeClr val="accent3"/>
          </a:solidFill>
        </p:spPr>
        <p:txBody>
          <a:bodyPr anchor="ctr"/>
          <a:lstStyle>
            <a:lvl1pPr marL="0" indent="0" algn="ctr">
              <a:buClr>
                <a:schemeClr val="bg1"/>
              </a:buClr>
              <a:buNone/>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Edit Text Here</a:t>
            </a:r>
          </a:p>
        </p:txBody>
      </p:sp>
      <p:sp>
        <p:nvSpPr>
          <p:cNvPr id="10" name="Content Placeholder 2"/>
          <p:cNvSpPr>
            <a:spLocks noGrp="1"/>
          </p:cNvSpPr>
          <p:nvPr>
            <p:ph idx="16" hasCustomPrompt="1"/>
          </p:nvPr>
        </p:nvSpPr>
        <p:spPr>
          <a:xfrm>
            <a:off x="6206487" y="1808618"/>
            <a:ext cx="5410747" cy="1911948"/>
          </a:xfrm>
          <a:solidFill>
            <a:schemeClr val="accent6"/>
          </a:solidFill>
        </p:spPr>
        <p:txBody>
          <a:bodyPr anchor="ctr"/>
          <a:lstStyle>
            <a:lvl1pPr marL="0" indent="0" algn="ctr">
              <a:buClr>
                <a:schemeClr val="bg1"/>
              </a:buClr>
              <a:buNone/>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Edit Text Here</a:t>
            </a:r>
          </a:p>
        </p:txBody>
      </p:sp>
      <p:sp>
        <p:nvSpPr>
          <p:cNvPr id="11" name="Content Placeholder 2"/>
          <p:cNvSpPr>
            <a:spLocks noGrp="1"/>
          </p:cNvSpPr>
          <p:nvPr>
            <p:ph idx="17" hasCustomPrompt="1"/>
          </p:nvPr>
        </p:nvSpPr>
        <p:spPr>
          <a:xfrm>
            <a:off x="6206487" y="3815082"/>
            <a:ext cx="5410747" cy="1911948"/>
          </a:xfrm>
          <a:solidFill>
            <a:schemeClr val="accent4"/>
          </a:solidFill>
        </p:spPr>
        <p:txBody>
          <a:bodyPr anchor="ctr"/>
          <a:lstStyle>
            <a:lvl1pPr marL="0" indent="0" algn="ctr">
              <a:buClr>
                <a:schemeClr val="bg1"/>
              </a:buClr>
              <a:buNone/>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Edit Text Here</a:t>
            </a:r>
          </a:p>
        </p:txBody>
      </p:sp>
      <p:grpSp>
        <p:nvGrpSpPr>
          <p:cNvPr id="20" name="Group 19"/>
          <p:cNvGrpSpPr/>
          <p:nvPr userDrawn="1"/>
        </p:nvGrpSpPr>
        <p:grpSpPr>
          <a:xfrm>
            <a:off x="574675" y="1808164"/>
            <a:ext cx="11168592" cy="4054194"/>
            <a:chOff x="574675" y="1777049"/>
            <a:chExt cx="11079149" cy="4197518"/>
          </a:xfrm>
        </p:grpSpPr>
        <p:cxnSp>
          <p:nvCxnSpPr>
            <p:cNvPr id="13" name="Straight Arrow Connector 12"/>
            <p:cNvCxnSpPr/>
            <p:nvPr userDrawn="1"/>
          </p:nvCxnSpPr>
          <p:spPr>
            <a:xfrm flipV="1">
              <a:off x="580938" y="1777049"/>
              <a:ext cx="0" cy="4171398"/>
            </a:xfrm>
            <a:prstGeom prst="straightConnector1">
              <a:avLst/>
            </a:prstGeom>
            <a:ln w="3810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userDrawn="1"/>
          </p:nvCxnSpPr>
          <p:spPr>
            <a:xfrm>
              <a:off x="574675" y="5942184"/>
              <a:ext cx="11079149" cy="32383"/>
            </a:xfrm>
            <a:prstGeom prst="straightConnector1">
              <a:avLst/>
            </a:prstGeom>
            <a:ln w="38100">
              <a:solidFill>
                <a:schemeClr val="tx2"/>
              </a:solidFill>
              <a:tailEnd type="triangle"/>
            </a:ln>
          </p:spPr>
          <p:style>
            <a:lnRef idx="1">
              <a:schemeClr val="accent1"/>
            </a:lnRef>
            <a:fillRef idx="0">
              <a:schemeClr val="accent1"/>
            </a:fillRef>
            <a:effectRef idx="0">
              <a:schemeClr val="accent1"/>
            </a:effectRef>
            <a:fontRef idx="minor">
              <a:schemeClr val="tx1"/>
            </a:fontRef>
          </p:style>
        </p:cxnSp>
      </p:grpSp>
      <p:sp>
        <p:nvSpPr>
          <p:cNvPr id="27" name="Text Placeholder 26"/>
          <p:cNvSpPr>
            <a:spLocks noGrp="1"/>
          </p:cNvSpPr>
          <p:nvPr>
            <p:ph type="body" sz="quarter" idx="18" hasCustomPrompt="1"/>
          </p:nvPr>
        </p:nvSpPr>
        <p:spPr>
          <a:xfrm rot="16200000">
            <a:off x="-1595538" y="3692145"/>
            <a:ext cx="4054194" cy="286232"/>
          </a:xfrm>
        </p:spPr>
        <p:txBody>
          <a:bodyPr anchor="ctr">
            <a:normAutofit/>
          </a:bodyPr>
          <a:lstStyle>
            <a:lvl1pPr marL="0" indent="0" algn="ctr">
              <a:buNone/>
              <a:defRPr sz="1400"/>
            </a:lvl1pPr>
            <a:lvl2pPr marL="457200" indent="0">
              <a:buNone/>
              <a:defRPr/>
            </a:lvl2pPr>
            <a:lvl3pPr marL="914400" indent="0">
              <a:buNone/>
              <a:defRPr/>
            </a:lvl3pPr>
            <a:lvl4pPr marL="1371600" indent="0">
              <a:buNone/>
              <a:defRPr/>
            </a:lvl4pPr>
            <a:lvl5pPr marL="1828800" indent="0">
              <a:buNone/>
              <a:defRPr/>
            </a:lvl5pPr>
          </a:lstStyle>
          <a:p>
            <a:pPr lvl="0"/>
            <a:r>
              <a:rPr lang="en-US"/>
              <a:t>Edit this text</a:t>
            </a:r>
          </a:p>
        </p:txBody>
      </p:sp>
      <p:sp>
        <p:nvSpPr>
          <p:cNvPr id="28" name="Text Placeholder 26"/>
          <p:cNvSpPr>
            <a:spLocks noGrp="1"/>
          </p:cNvSpPr>
          <p:nvPr>
            <p:ph type="body" sz="quarter" idx="19" hasCustomPrompt="1"/>
          </p:nvPr>
        </p:nvSpPr>
        <p:spPr>
          <a:xfrm>
            <a:off x="574676" y="5852789"/>
            <a:ext cx="11042558" cy="286232"/>
          </a:xfrm>
        </p:spPr>
        <p:txBody>
          <a:bodyPr anchor="ctr">
            <a:normAutofit/>
          </a:bodyPr>
          <a:lstStyle>
            <a:lvl1pPr marL="0" indent="0" algn="ctr">
              <a:buNone/>
              <a:defRPr sz="1400"/>
            </a:lvl1pPr>
            <a:lvl2pPr marL="457200" indent="0">
              <a:buNone/>
              <a:defRPr/>
            </a:lvl2pPr>
            <a:lvl3pPr marL="914400" indent="0">
              <a:buNone/>
              <a:defRPr/>
            </a:lvl3pPr>
            <a:lvl4pPr marL="1371600" indent="0">
              <a:buNone/>
              <a:defRPr/>
            </a:lvl4pPr>
            <a:lvl5pPr marL="1828800" indent="0">
              <a:buNone/>
              <a:defRPr/>
            </a:lvl5pPr>
          </a:lstStyle>
          <a:p>
            <a:pPr lvl="0"/>
            <a:r>
              <a:rPr lang="en-US"/>
              <a:t>Edit this text</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Full Photo">
    <p:spTree>
      <p:nvGrpSpPr>
        <p:cNvPr id="1" name=""/>
        <p:cNvGrpSpPr/>
        <p:nvPr/>
      </p:nvGrpSpPr>
      <p:grpSpPr>
        <a:xfrm>
          <a:off x="0" y="0"/>
          <a:ext cx="0" cy="0"/>
          <a:chOff x="0" y="0"/>
          <a:chExt cx="0" cy="0"/>
        </a:xfrm>
      </p:grpSpPr>
      <p:sp>
        <p:nvSpPr>
          <p:cNvPr id="7" name="Picture Placeholder 6"/>
          <p:cNvSpPr>
            <a:spLocks noGrp="1"/>
          </p:cNvSpPr>
          <p:nvPr>
            <p:ph type="pic" sz="quarter" idx="12" hasCustomPrompt="1"/>
          </p:nvPr>
        </p:nvSpPr>
        <p:spPr>
          <a:xfrm>
            <a:off x="0" y="0"/>
            <a:ext cx="12192000" cy="6858000"/>
          </a:xfrm>
          <a:solidFill>
            <a:schemeClr val="bg1">
              <a:lumMod val="95000"/>
            </a:schemeClr>
          </a:solidFill>
        </p:spPr>
        <p:txBody>
          <a:bodyPr/>
          <a:lstStyle>
            <a:lvl1pPr marL="228600" marR="0" indent="-228600" algn="l" defTabSz="914400" rtl="0" eaLnBrk="1" fontAlgn="auto" latinLnBrk="0" hangingPunct="1">
              <a:lnSpc>
                <a:spcPct val="90000"/>
              </a:lnSpc>
              <a:spcBef>
                <a:spcPts val="1000"/>
              </a:spcBef>
              <a:spcAft>
                <a:spcPts val="0"/>
              </a:spcAft>
              <a:buClr>
                <a:schemeClr val="accent1"/>
              </a:buClr>
              <a:buSzTx/>
              <a:buFont typeface="Wingdings" charset="2"/>
              <a:buNone/>
              <a:tabLst/>
              <a:defRPr/>
            </a:lvl1pPr>
          </a:lstStyle>
          <a:p>
            <a:pPr marL="228600" marR="0" lvl="0" indent="-228600" algn="l" defTabSz="914400" rtl="0" eaLnBrk="1" fontAlgn="auto" latinLnBrk="0" hangingPunct="1">
              <a:lnSpc>
                <a:spcPct val="90000"/>
              </a:lnSpc>
              <a:spcBef>
                <a:spcPts val="1000"/>
              </a:spcBef>
              <a:spcAft>
                <a:spcPts val="0"/>
              </a:spcAft>
              <a:buClr>
                <a:schemeClr val="accent1"/>
              </a:buClr>
              <a:buSzTx/>
              <a:tabLst/>
              <a:defRPr/>
            </a:pPr>
            <a:r>
              <a:rPr lang="en-GB"/>
              <a:t>DRAG IMAGE INTO PLACEHOLDER TO PLACE</a:t>
            </a:r>
          </a:p>
        </p:txBody>
      </p:sp>
      <p:sp>
        <p:nvSpPr>
          <p:cNvPr id="3" name="Footer Placeholder 2"/>
          <p:cNvSpPr>
            <a:spLocks noGrp="1"/>
          </p:cNvSpPr>
          <p:nvPr>
            <p:ph type="ftr" sz="quarter" idx="10"/>
          </p:nvPr>
        </p:nvSpPr>
        <p:spPr/>
        <p:txBody>
          <a:bodyPr/>
          <a:lstStyle/>
          <a:p>
            <a:endParaRPr lang="en-US"/>
          </a:p>
        </p:txBody>
      </p:sp>
      <p:sp>
        <p:nvSpPr>
          <p:cNvPr id="4" name="Slide Number Placeholder 3"/>
          <p:cNvSpPr>
            <a:spLocks noGrp="1"/>
          </p:cNvSpPr>
          <p:nvPr>
            <p:ph type="sldNum" sz="quarter" idx="11"/>
          </p:nvPr>
        </p:nvSpPr>
        <p:spPr/>
        <p:txBody>
          <a:bodyPr/>
          <a:lstStyle/>
          <a:p>
            <a:fld id="{4B6E93A8-FE64-9044-AC94-BAC1817EA472}" type="slidenum">
              <a:rPr lang="en-US" smtClean="0"/>
              <a:pPr/>
              <a:t>‹#›</a:t>
            </a:fld>
            <a:endParaRPr lang="en-US"/>
          </a:p>
        </p:txBody>
      </p:sp>
      <p:sp>
        <p:nvSpPr>
          <p:cNvPr id="5" name="Rectangle 4"/>
          <p:cNvSpPr/>
          <p:nvPr userDrawn="1"/>
        </p:nvSpPr>
        <p:spPr>
          <a:xfrm>
            <a:off x="-2095130" y="234781"/>
            <a:ext cx="2095130" cy="2089319"/>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p:cNvSpPr/>
          <p:nvPr userDrawn="1"/>
        </p:nvSpPr>
        <p:spPr>
          <a:xfrm>
            <a:off x="-2095130" y="-218296"/>
            <a:ext cx="2095130" cy="49061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ight Triangle 7"/>
          <p:cNvSpPr/>
          <p:nvPr userDrawn="1"/>
        </p:nvSpPr>
        <p:spPr>
          <a:xfrm>
            <a:off x="0" y="-218296"/>
            <a:ext cx="216371" cy="216371"/>
          </a:xfrm>
          <a:prstGeom prst="rtTriangl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p:cNvSpPr txBox="1"/>
          <p:nvPr userDrawn="1"/>
        </p:nvSpPr>
        <p:spPr>
          <a:xfrm>
            <a:off x="-1641987" y="-127867"/>
            <a:ext cx="1096775" cy="307777"/>
          </a:xfrm>
          <a:prstGeom prst="rect">
            <a:avLst/>
          </a:prstGeom>
          <a:noFill/>
        </p:spPr>
        <p:txBody>
          <a:bodyPr wrap="none" rtlCol="0">
            <a:spAutoFit/>
          </a:bodyPr>
          <a:lstStyle/>
          <a:p>
            <a:r>
              <a:rPr lang="en-GB" sz="1400">
                <a:solidFill>
                  <a:schemeClr val="bg1"/>
                </a:solidFill>
                <a:latin typeface="Roboto" charset="0"/>
                <a:ea typeface="Roboto" charset="0"/>
                <a:cs typeface="Roboto" charset="0"/>
              </a:rPr>
              <a:t>SLIDE</a:t>
            </a:r>
            <a:r>
              <a:rPr lang="en-GB" sz="1400" baseline="0">
                <a:solidFill>
                  <a:schemeClr val="bg1"/>
                </a:solidFill>
                <a:latin typeface="Roboto" charset="0"/>
                <a:ea typeface="Roboto" charset="0"/>
                <a:cs typeface="Roboto" charset="0"/>
              </a:rPr>
              <a:t> TIPS</a:t>
            </a:r>
            <a:endParaRPr lang="en-GB" sz="1400">
              <a:solidFill>
                <a:schemeClr val="bg1"/>
              </a:solidFill>
              <a:latin typeface="Roboto" charset="0"/>
              <a:ea typeface="Roboto" charset="0"/>
              <a:cs typeface="Roboto" charset="0"/>
            </a:endParaRPr>
          </a:p>
        </p:txBody>
      </p:sp>
      <p:sp>
        <p:nvSpPr>
          <p:cNvPr id="10" name="TextBox 9"/>
          <p:cNvSpPr txBox="1"/>
          <p:nvPr userDrawn="1"/>
        </p:nvSpPr>
        <p:spPr>
          <a:xfrm>
            <a:off x="-1935333" y="437734"/>
            <a:ext cx="1695636" cy="1474787"/>
          </a:xfrm>
          <a:prstGeom prst="rect">
            <a:avLst/>
          </a:prstGeom>
          <a:noFill/>
        </p:spPr>
        <p:txBody>
          <a:bodyPr wrap="square" rtlCol="0">
            <a:noAutofit/>
          </a:bodyPr>
          <a:lstStyle/>
          <a:p>
            <a:pPr marL="96838" indent="-96838">
              <a:buClr>
                <a:schemeClr val="accent1"/>
              </a:buClr>
              <a:buFont typeface="Wingdings" charset="2"/>
              <a:buChar char="§"/>
            </a:pPr>
            <a:r>
              <a:rPr lang="en-GB" sz="1000">
                <a:solidFill>
                  <a:schemeClr val="tx1">
                    <a:lumMod val="75000"/>
                    <a:lumOff val="25000"/>
                  </a:schemeClr>
                </a:solidFill>
                <a:latin typeface="Roboto" charset="0"/>
                <a:ea typeface="Roboto" charset="0"/>
                <a:cs typeface="Roboto" charset="0"/>
              </a:rPr>
              <a:t>To insert an</a:t>
            </a:r>
            <a:r>
              <a:rPr lang="en-GB" sz="1000" baseline="0">
                <a:solidFill>
                  <a:schemeClr val="tx1">
                    <a:lumMod val="75000"/>
                    <a:lumOff val="25000"/>
                  </a:schemeClr>
                </a:solidFill>
                <a:latin typeface="Roboto" charset="0"/>
                <a:ea typeface="Roboto" charset="0"/>
                <a:cs typeface="Roboto" charset="0"/>
              </a:rPr>
              <a:t> </a:t>
            </a:r>
            <a:r>
              <a:rPr lang="en-GB" sz="1000">
                <a:solidFill>
                  <a:schemeClr val="tx1">
                    <a:lumMod val="75000"/>
                    <a:lumOff val="25000"/>
                  </a:schemeClr>
                </a:solidFill>
                <a:latin typeface="Roboto" charset="0"/>
                <a:ea typeface="Roboto" charset="0"/>
                <a:cs typeface="Roboto" charset="0"/>
              </a:rPr>
              <a:t>image, drag a photo into the placeholder, or use the button within the placeholder to browse for your image.</a:t>
            </a:r>
          </a:p>
          <a:p>
            <a:pPr marL="96838" indent="-96838">
              <a:buClr>
                <a:schemeClr val="accent1"/>
              </a:buClr>
              <a:buFont typeface="Wingdings" charset="2"/>
              <a:buChar char="§"/>
            </a:pPr>
            <a:r>
              <a:rPr lang="en-GB" sz="1000">
                <a:solidFill>
                  <a:schemeClr val="tx1">
                    <a:lumMod val="75000"/>
                    <a:lumOff val="25000"/>
                  </a:schemeClr>
                </a:solidFill>
                <a:latin typeface="Roboto" charset="0"/>
                <a:ea typeface="Roboto" charset="0"/>
                <a:cs typeface="Roboto" charset="0"/>
              </a:rPr>
              <a:t>The image should be black and white, but low contrast colour images can work as well.</a:t>
            </a:r>
          </a:p>
        </p:txBody>
      </p:sp>
      <p:pic>
        <p:nvPicPr>
          <p:cNvPr id="11" name="Picture 10">
            <a:extLst>
              <a:ext uri="{FF2B5EF4-FFF2-40B4-BE49-F238E27FC236}">
                <a16:creationId xmlns:a16="http://schemas.microsoft.com/office/drawing/2014/main" id="{A04D9CC9-3E15-B649-B391-BE6F2AA07AD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74766" y="6294922"/>
            <a:ext cx="1619970" cy="261435"/>
          </a:xfrm>
          <a:prstGeom prst="rect">
            <a:avLst/>
          </a:prstGeom>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Divider 1">
    <p:spTree>
      <p:nvGrpSpPr>
        <p:cNvPr id="1" name=""/>
        <p:cNvGrpSpPr/>
        <p:nvPr/>
      </p:nvGrpSpPr>
      <p:grpSpPr>
        <a:xfrm>
          <a:off x="0" y="0"/>
          <a:ext cx="0" cy="0"/>
          <a:chOff x="0" y="0"/>
          <a:chExt cx="0" cy="0"/>
        </a:xfrm>
      </p:grpSpPr>
      <p:pic>
        <p:nvPicPr>
          <p:cNvPr id="14" name="Picture 13"/>
          <p:cNvPicPr>
            <a:picLocks noChangeAspect="1"/>
          </p:cNvPicPr>
          <p:nvPr userDrawn="1"/>
        </p:nvPicPr>
        <p:blipFill rotWithShape="1">
          <a:blip r:embed="rId2" cstate="email">
            <a:duotone>
              <a:prstClr val="black"/>
              <a:schemeClr val="tx2">
                <a:tint val="45000"/>
                <a:satMod val="400000"/>
              </a:schemeClr>
            </a:duotone>
            <a:extLst>
              <a:ext uri="{28A0092B-C50C-407E-A947-70E740481C1C}">
                <a14:useLocalDpi xmlns:a14="http://schemas.microsoft.com/office/drawing/2010/main"/>
              </a:ext>
            </a:extLst>
          </a:blip>
          <a:srcRect/>
          <a:stretch/>
        </p:blipFill>
        <p:spPr>
          <a:xfrm>
            <a:off x="-5584" y="0"/>
            <a:ext cx="12203168" cy="6858000"/>
          </a:xfrm>
          <a:prstGeom prst="rect">
            <a:avLst/>
          </a:prstGeom>
        </p:spPr>
      </p:pic>
      <p:sp>
        <p:nvSpPr>
          <p:cNvPr id="7" name="Rectangle 6"/>
          <p:cNvSpPr/>
          <p:nvPr userDrawn="1"/>
        </p:nvSpPr>
        <p:spPr>
          <a:xfrm>
            <a:off x="-5584" y="0"/>
            <a:ext cx="12197583" cy="6858000"/>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Placeholder 26"/>
          <p:cNvSpPr>
            <a:spLocks noGrp="1"/>
          </p:cNvSpPr>
          <p:nvPr>
            <p:ph type="body" sz="quarter" idx="12" hasCustomPrompt="1"/>
          </p:nvPr>
        </p:nvSpPr>
        <p:spPr>
          <a:xfrm>
            <a:off x="1632155" y="1976284"/>
            <a:ext cx="8927690" cy="2905432"/>
          </a:xfrm>
          <a:noFill/>
        </p:spPr>
        <p:txBody>
          <a:bodyPr wrap="none" rtlCol="0" anchor="ctr">
            <a:normAutofit/>
          </a:bodyPr>
          <a:lstStyle>
            <a:lvl1pPr marL="0" indent="0" algn="ctr">
              <a:lnSpc>
                <a:spcPct val="100000"/>
              </a:lnSpc>
              <a:spcBef>
                <a:spcPts val="0"/>
              </a:spcBef>
              <a:buFont typeface="Arial" charset="0"/>
              <a:buNone/>
              <a:defRPr lang="en-US" sz="4400" dirty="0">
                <a:solidFill>
                  <a:schemeClr val="bg1"/>
                </a:solidFill>
              </a:defRPr>
            </a:lvl1pPr>
          </a:lstStyle>
          <a:p>
            <a:pPr marL="0" lvl="0" algn="ctr"/>
            <a:r>
              <a:rPr lang="en-US"/>
              <a:t>Divider Title</a:t>
            </a:r>
          </a:p>
        </p:txBody>
      </p:sp>
      <p:sp>
        <p:nvSpPr>
          <p:cNvPr id="9" name="Rectangle 8"/>
          <p:cNvSpPr/>
          <p:nvPr userDrawn="1"/>
        </p:nvSpPr>
        <p:spPr>
          <a:xfrm>
            <a:off x="-2095130" y="234781"/>
            <a:ext cx="2095130" cy="1754203"/>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p:cNvSpPr/>
          <p:nvPr userDrawn="1"/>
        </p:nvSpPr>
        <p:spPr>
          <a:xfrm>
            <a:off x="-2095130" y="-218296"/>
            <a:ext cx="2095130" cy="49061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ight Triangle 10"/>
          <p:cNvSpPr/>
          <p:nvPr userDrawn="1"/>
        </p:nvSpPr>
        <p:spPr>
          <a:xfrm>
            <a:off x="0" y="-218296"/>
            <a:ext cx="216371" cy="216371"/>
          </a:xfrm>
          <a:prstGeom prst="rtTriangl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Box 12"/>
          <p:cNvSpPr txBox="1"/>
          <p:nvPr userDrawn="1"/>
        </p:nvSpPr>
        <p:spPr>
          <a:xfrm>
            <a:off x="-1641987" y="-127867"/>
            <a:ext cx="1096775" cy="307777"/>
          </a:xfrm>
          <a:prstGeom prst="rect">
            <a:avLst/>
          </a:prstGeom>
          <a:noFill/>
        </p:spPr>
        <p:txBody>
          <a:bodyPr wrap="none" rtlCol="0">
            <a:spAutoFit/>
          </a:bodyPr>
          <a:lstStyle/>
          <a:p>
            <a:r>
              <a:rPr lang="en-GB" sz="1400">
                <a:solidFill>
                  <a:schemeClr val="bg1"/>
                </a:solidFill>
                <a:latin typeface="Roboto" charset="0"/>
                <a:ea typeface="Roboto" charset="0"/>
                <a:cs typeface="Roboto" charset="0"/>
              </a:rPr>
              <a:t>SLIDE</a:t>
            </a:r>
            <a:r>
              <a:rPr lang="en-GB" sz="1400" baseline="0">
                <a:solidFill>
                  <a:schemeClr val="bg1"/>
                </a:solidFill>
                <a:latin typeface="Roboto" charset="0"/>
                <a:ea typeface="Roboto" charset="0"/>
                <a:cs typeface="Roboto" charset="0"/>
              </a:rPr>
              <a:t> TIPS</a:t>
            </a:r>
            <a:endParaRPr lang="en-GB" sz="1400">
              <a:solidFill>
                <a:schemeClr val="bg1"/>
              </a:solidFill>
              <a:latin typeface="Roboto" charset="0"/>
              <a:ea typeface="Roboto" charset="0"/>
              <a:cs typeface="Roboto" charset="0"/>
            </a:endParaRPr>
          </a:p>
        </p:txBody>
      </p:sp>
      <p:sp>
        <p:nvSpPr>
          <p:cNvPr id="16" name="TextBox 15"/>
          <p:cNvSpPr txBox="1"/>
          <p:nvPr userDrawn="1"/>
        </p:nvSpPr>
        <p:spPr>
          <a:xfrm>
            <a:off x="-1935333" y="437734"/>
            <a:ext cx="1695636" cy="1474787"/>
          </a:xfrm>
          <a:prstGeom prst="rect">
            <a:avLst/>
          </a:prstGeom>
          <a:noFill/>
        </p:spPr>
        <p:txBody>
          <a:bodyPr wrap="square" rtlCol="0">
            <a:noAutofit/>
          </a:bodyPr>
          <a:lstStyle/>
          <a:p>
            <a:pPr marL="96838" indent="-96838">
              <a:buClr>
                <a:schemeClr val="accent1"/>
              </a:buClr>
              <a:buFont typeface="Wingdings" charset="2"/>
              <a:buChar char="§"/>
            </a:pPr>
            <a:r>
              <a:rPr lang="en-GB" sz="1000">
                <a:solidFill>
                  <a:schemeClr val="tx1">
                    <a:lumMod val="75000"/>
                    <a:lumOff val="25000"/>
                  </a:schemeClr>
                </a:solidFill>
                <a:latin typeface="Roboto" charset="0"/>
                <a:ea typeface="Roboto" charset="0"/>
                <a:cs typeface="Roboto" charset="0"/>
              </a:rPr>
              <a:t>Please keep divider titles short and to the point</a:t>
            </a:r>
            <a:r>
              <a:rPr lang="en-GB" sz="1000" baseline="0">
                <a:solidFill>
                  <a:schemeClr val="tx1">
                    <a:lumMod val="75000"/>
                    <a:lumOff val="25000"/>
                  </a:schemeClr>
                </a:solidFill>
                <a:latin typeface="Roboto" charset="0"/>
                <a:ea typeface="Roboto" charset="0"/>
                <a:cs typeface="Roboto" charset="0"/>
              </a:rPr>
              <a:t>. Using the same titles as on the agenda will help guide audiences.</a:t>
            </a:r>
          </a:p>
          <a:p>
            <a:pPr marL="96838" indent="-96838">
              <a:buClr>
                <a:schemeClr val="accent1"/>
              </a:buClr>
              <a:buFont typeface="Wingdings" charset="2"/>
              <a:buChar char="§"/>
            </a:pPr>
            <a:r>
              <a:rPr lang="en-GB" sz="1000" baseline="0">
                <a:solidFill>
                  <a:schemeClr val="tx1">
                    <a:lumMod val="75000"/>
                    <a:lumOff val="25000"/>
                  </a:schemeClr>
                </a:solidFill>
                <a:latin typeface="Roboto" charset="0"/>
                <a:ea typeface="Roboto" charset="0"/>
                <a:cs typeface="Roboto" charset="0"/>
              </a:rPr>
              <a:t>There are two other photo options for divider slides in “Layout”.</a:t>
            </a:r>
            <a:endParaRPr lang="en-GB" sz="1000">
              <a:solidFill>
                <a:schemeClr val="tx1">
                  <a:lumMod val="75000"/>
                  <a:lumOff val="25000"/>
                </a:schemeClr>
              </a:solidFill>
              <a:latin typeface="Roboto" charset="0"/>
              <a:ea typeface="Roboto" charset="0"/>
              <a:cs typeface="Roboto" charset="0"/>
            </a:endParaRPr>
          </a:p>
        </p:txBody>
      </p:sp>
      <p:pic>
        <p:nvPicPr>
          <p:cNvPr id="12" name="Picture 11">
            <a:extLst>
              <a:ext uri="{FF2B5EF4-FFF2-40B4-BE49-F238E27FC236}">
                <a16:creationId xmlns:a16="http://schemas.microsoft.com/office/drawing/2014/main" id="{36CEEADF-09CE-D048-899C-ACE4C8C92102}"/>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494949" y="6131503"/>
            <a:ext cx="1137206" cy="326947"/>
          </a:xfrm>
          <a:prstGeom prst="rect">
            <a:avLst/>
          </a:prstGeom>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Divider 2">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cstate="email">
            <a:duotone>
              <a:prstClr val="black"/>
              <a:schemeClr val="tx2">
                <a:tint val="45000"/>
                <a:satMod val="400000"/>
              </a:schemeClr>
            </a:duotone>
            <a:extLst>
              <a:ext uri="{28A0092B-C50C-407E-A947-70E740481C1C}">
                <a14:useLocalDpi xmlns:a14="http://schemas.microsoft.com/office/drawing/2010/main"/>
              </a:ext>
            </a:extLst>
          </a:blip>
          <a:srcRect/>
          <a:stretch/>
        </p:blipFill>
        <p:spPr>
          <a:xfrm>
            <a:off x="-5584" y="0"/>
            <a:ext cx="12203168" cy="6858000"/>
          </a:xfrm>
          <a:prstGeom prst="rect">
            <a:avLst/>
          </a:prstGeom>
        </p:spPr>
      </p:pic>
      <p:sp>
        <p:nvSpPr>
          <p:cNvPr id="7" name="Rectangle 6"/>
          <p:cNvSpPr/>
          <p:nvPr userDrawn="1"/>
        </p:nvSpPr>
        <p:spPr>
          <a:xfrm>
            <a:off x="0" y="0"/>
            <a:ext cx="12191999" cy="6858000"/>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 Placeholder 26"/>
          <p:cNvSpPr>
            <a:spLocks noGrp="1"/>
          </p:cNvSpPr>
          <p:nvPr>
            <p:ph type="body" sz="quarter" idx="12" hasCustomPrompt="1"/>
          </p:nvPr>
        </p:nvSpPr>
        <p:spPr>
          <a:xfrm>
            <a:off x="1632155" y="1976284"/>
            <a:ext cx="8927690" cy="2905432"/>
          </a:xfrm>
          <a:noFill/>
        </p:spPr>
        <p:txBody>
          <a:bodyPr wrap="none" rtlCol="0" anchor="ctr">
            <a:normAutofit/>
          </a:bodyPr>
          <a:lstStyle>
            <a:lvl1pPr marL="0" indent="0" algn="ctr">
              <a:lnSpc>
                <a:spcPct val="100000"/>
              </a:lnSpc>
              <a:spcBef>
                <a:spcPts val="0"/>
              </a:spcBef>
              <a:buFont typeface="Arial" charset="0"/>
              <a:buNone/>
              <a:defRPr lang="en-US" sz="4400" dirty="0">
                <a:solidFill>
                  <a:schemeClr val="bg1"/>
                </a:solidFill>
              </a:defRPr>
            </a:lvl1pPr>
          </a:lstStyle>
          <a:p>
            <a:pPr marL="0" lvl="0" algn="ctr"/>
            <a:r>
              <a:rPr lang="en-US"/>
              <a:t>Divider Title</a:t>
            </a:r>
          </a:p>
        </p:txBody>
      </p:sp>
      <p:sp>
        <p:nvSpPr>
          <p:cNvPr id="9" name="Rectangle 8"/>
          <p:cNvSpPr/>
          <p:nvPr userDrawn="1"/>
        </p:nvSpPr>
        <p:spPr>
          <a:xfrm>
            <a:off x="-2095130" y="234781"/>
            <a:ext cx="2095130" cy="1754203"/>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p:cNvSpPr/>
          <p:nvPr userDrawn="1"/>
        </p:nvSpPr>
        <p:spPr>
          <a:xfrm>
            <a:off x="-2095130" y="-218296"/>
            <a:ext cx="2095130" cy="49061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ight Triangle 10"/>
          <p:cNvSpPr/>
          <p:nvPr userDrawn="1"/>
        </p:nvSpPr>
        <p:spPr>
          <a:xfrm>
            <a:off x="0" y="-218296"/>
            <a:ext cx="216371" cy="216371"/>
          </a:xfrm>
          <a:prstGeom prst="rtTriangl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Box 12"/>
          <p:cNvSpPr txBox="1"/>
          <p:nvPr userDrawn="1"/>
        </p:nvSpPr>
        <p:spPr>
          <a:xfrm>
            <a:off x="-1641987" y="-127867"/>
            <a:ext cx="1096775" cy="307777"/>
          </a:xfrm>
          <a:prstGeom prst="rect">
            <a:avLst/>
          </a:prstGeom>
          <a:noFill/>
        </p:spPr>
        <p:txBody>
          <a:bodyPr wrap="none" rtlCol="0">
            <a:spAutoFit/>
          </a:bodyPr>
          <a:lstStyle/>
          <a:p>
            <a:r>
              <a:rPr lang="en-GB" sz="1400">
                <a:solidFill>
                  <a:schemeClr val="bg1"/>
                </a:solidFill>
                <a:latin typeface="Roboto" charset="0"/>
                <a:ea typeface="Roboto" charset="0"/>
                <a:cs typeface="Roboto" charset="0"/>
              </a:rPr>
              <a:t>SLIDE</a:t>
            </a:r>
            <a:r>
              <a:rPr lang="en-GB" sz="1400" baseline="0">
                <a:solidFill>
                  <a:schemeClr val="bg1"/>
                </a:solidFill>
                <a:latin typeface="Roboto" charset="0"/>
                <a:ea typeface="Roboto" charset="0"/>
                <a:cs typeface="Roboto" charset="0"/>
              </a:rPr>
              <a:t> TIPS</a:t>
            </a:r>
            <a:endParaRPr lang="en-GB" sz="1400">
              <a:solidFill>
                <a:schemeClr val="bg1"/>
              </a:solidFill>
              <a:latin typeface="Roboto" charset="0"/>
              <a:ea typeface="Roboto" charset="0"/>
              <a:cs typeface="Roboto" charset="0"/>
            </a:endParaRPr>
          </a:p>
        </p:txBody>
      </p:sp>
      <p:sp>
        <p:nvSpPr>
          <p:cNvPr id="14" name="TextBox 13"/>
          <p:cNvSpPr txBox="1"/>
          <p:nvPr userDrawn="1"/>
        </p:nvSpPr>
        <p:spPr>
          <a:xfrm>
            <a:off x="-1935333" y="437734"/>
            <a:ext cx="1695636" cy="1474787"/>
          </a:xfrm>
          <a:prstGeom prst="rect">
            <a:avLst/>
          </a:prstGeom>
          <a:noFill/>
        </p:spPr>
        <p:txBody>
          <a:bodyPr wrap="square" rtlCol="0">
            <a:noAutofit/>
          </a:bodyPr>
          <a:lstStyle/>
          <a:p>
            <a:pPr marL="96838" indent="-96838">
              <a:buClr>
                <a:schemeClr val="accent1"/>
              </a:buClr>
              <a:buFont typeface="Wingdings" charset="2"/>
              <a:buChar char="§"/>
            </a:pPr>
            <a:r>
              <a:rPr lang="en-GB" sz="1000">
                <a:solidFill>
                  <a:schemeClr val="tx1">
                    <a:lumMod val="75000"/>
                    <a:lumOff val="25000"/>
                  </a:schemeClr>
                </a:solidFill>
                <a:latin typeface="Roboto" charset="0"/>
                <a:ea typeface="Roboto" charset="0"/>
                <a:cs typeface="Roboto" charset="0"/>
              </a:rPr>
              <a:t>Please keep divider titles short and to the point</a:t>
            </a:r>
            <a:r>
              <a:rPr lang="en-GB" sz="1000" baseline="0">
                <a:solidFill>
                  <a:schemeClr val="tx1">
                    <a:lumMod val="75000"/>
                    <a:lumOff val="25000"/>
                  </a:schemeClr>
                </a:solidFill>
                <a:latin typeface="Roboto" charset="0"/>
                <a:ea typeface="Roboto" charset="0"/>
                <a:cs typeface="Roboto" charset="0"/>
              </a:rPr>
              <a:t>. Using the same titles as on the agenda will help guide audiences.</a:t>
            </a:r>
          </a:p>
          <a:p>
            <a:pPr marL="96838" indent="-96838">
              <a:buClr>
                <a:schemeClr val="accent1"/>
              </a:buClr>
              <a:buFont typeface="Wingdings" charset="2"/>
              <a:buChar char="§"/>
            </a:pPr>
            <a:r>
              <a:rPr lang="en-GB" sz="1000" baseline="0">
                <a:solidFill>
                  <a:schemeClr val="tx1">
                    <a:lumMod val="75000"/>
                    <a:lumOff val="25000"/>
                  </a:schemeClr>
                </a:solidFill>
                <a:latin typeface="Roboto" charset="0"/>
                <a:ea typeface="Roboto" charset="0"/>
                <a:cs typeface="Roboto" charset="0"/>
              </a:rPr>
              <a:t>There are two other photo options for divider slides in “Layout”.</a:t>
            </a:r>
            <a:endParaRPr lang="en-GB" sz="1000">
              <a:solidFill>
                <a:schemeClr val="tx1">
                  <a:lumMod val="75000"/>
                  <a:lumOff val="25000"/>
                </a:schemeClr>
              </a:solidFill>
              <a:latin typeface="Roboto" charset="0"/>
              <a:ea typeface="Roboto" charset="0"/>
              <a:cs typeface="Roboto" charset="0"/>
            </a:endParaRPr>
          </a:p>
        </p:txBody>
      </p:sp>
      <p:pic>
        <p:nvPicPr>
          <p:cNvPr id="12" name="Picture 11">
            <a:extLst>
              <a:ext uri="{FF2B5EF4-FFF2-40B4-BE49-F238E27FC236}">
                <a16:creationId xmlns:a16="http://schemas.microsoft.com/office/drawing/2014/main" id="{9A452916-69D3-784C-B43F-90FCFCD7A840}"/>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494949" y="6131503"/>
            <a:ext cx="1137206" cy="326947"/>
          </a:xfrm>
          <a:prstGeom prst="rect">
            <a:avLst/>
          </a:prstGeom>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Divider 3">
    <p:spTree>
      <p:nvGrpSpPr>
        <p:cNvPr id="1" name=""/>
        <p:cNvGrpSpPr/>
        <p:nvPr/>
      </p:nvGrpSpPr>
      <p:grpSpPr>
        <a:xfrm>
          <a:off x="0" y="0"/>
          <a:ext cx="0" cy="0"/>
          <a:chOff x="0" y="0"/>
          <a:chExt cx="0" cy="0"/>
        </a:xfrm>
      </p:grpSpPr>
      <p:pic>
        <p:nvPicPr>
          <p:cNvPr id="9" name="Picture 8"/>
          <p:cNvPicPr>
            <a:picLocks noChangeAspect="1"/>
          </p:cNvPicPr>
          <p:nvPr userDrawn="1"/>
        </p:nvPicPr>
        <p:blipFill rotWithShape="1">
          <a:blip r:embed="rId2" cstate="email">
            <a:grayscl/>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a:ext>
            </a:extLst>
          </a:blip>
          <a:srcRect/>
          <a:stretch/>
        </p:blipFill>
        <p:spPr>
          <a:xfrm>
            <a:off x="1" y="0"/>
            <a:ext cx="12191998" cy="6858000"/>
          </a:xfrm>
          <a:prstGeom prst="rect">
            <a:avLst/>
          </a:prstGeom>
        </p:spPr>
      </p:pic>
      <p:sp>
        <p:nvSpPr>
          <p:cNvPr id="7" name="Rectangle 6"/>
          <p:cNvSpPr/>
          <p:nvPr userDrawn="1"/>
        </p:nvSpPr>
        <p:spPr>
          <a:xfrm>
            <a:off x="0" y="0"/>
            <a:ext cx="12191999" cy="6858000"/>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Placeholder 26"/>
          <p:cNvSpPr>
            <a:spLocks noGrp="1"/>
          </p:cNvSpPr>
          <p:nvPr>
            <p:ph type="body" sz="quarter" idx="12" hasCustomPrompt="1"/>
          </p:nvPr>
        </p:nvSpPr>
        <p:spPr>
          <a:xfrm>
            <a:off x="1632155" y="1976284"/>
            <a:ext cx="8927690" cy="2905432"/>
          </a:xfrm>
          <a:noFill/>
        </p:spPr>
        <p:txBody>
          <a:bodyPr wrap="none" rtlCol="0" anchor="ctr">
            <a:normAutofit/>
          </a:bodyPr>
          <a:lstStyle>
            <a:lvl1pPr marL="0" indent="0" algn="ctr">
              <a:lnSpc>
                <a:spcPct val="100000"/>
              </a:lnSpc>
              <a:spcBef>
                <a:spcPts val="0"/>
              </a:spcBef>
              <a:buFont typeface="Arial" charset="0"/>
              <a:buNone/>
              <a:defRPr lang="en-US" sz="4400" dirty="0">
                <a:solidFill>
                  <a:schemeClr val="bg1"/>
                </a:solidFill>
              </a:defRPr>
            </a:lvl1pPr>
          </a:lstStyle>
          <a:p>
            <a:pPr marL="0" lvl="0" algn="ctr"/>
            <a:r>
              <a:rPr lang="en-US"/>
              <a:t>Divider Title</a:t>
            </a:r>
          </a:p>
        </p:txBody>
      </p:sp>
      <p:sp>
        <p:nvSpPr>
          <p:cNvPr id="10" name="Rectangle 9"/>
          <p:cNvSpPr/>
          <p:nvPr userDrawn="1"/>
        </p:nvSpPr>
        <p:spPr>
          <a:xfrm>
            <a:off x="-2095130" y="234781"/>
            <a:ext cx="2095130" cy="1754203"/>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p:cNvSpPr/>
          <p:nvPr userDrawn="1"/>
        </p:nvSpPr>
        <p:spPr>
          <a:xfrm>
            <a:off x="-2095130" y="-218296"/>
            <a:ext cx="2095130" cy="49061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ight Triangle 12"/>
          <p:cNvSpPr/>
          <p:nvPr userDrawn="1"/>
        </p:nvSpPr>
        <p:spPr>
          <a:xfrm>
            <a:off x="0" y="-218296"/>
            <a:ext cx="216371" cy="216371"/>
          </a:xfrm>
          <a:prstGeom prst="rtTriangl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extBox 13"/>
          <p:cNvSpPr txBox="1"/>
          <p:nvPr userDrawn="1"/>
        </p:nvSpPr>
        <p:spPr>
          <a:xfrm>
            <a:off x="-1641987" y="-127867"/>
            <a:ext cx="1096775" cy="307777"/>
          </a:xfrm>
          <a:prstGeom prst="rect">
            <a:avLst/>
          </a:prstGeom>
          <a:noFill/>
        </p:spPr>
        <p:txBody>
          <a:bodyPr wrap="none" rtlCol="0">
            <a:spAutoFit/>
          </a:bodyPr>
          <a:lstStyle/>
          <a:p>
            <a:r>
              <a:rPr lang="en-GB" sz="1400">
                <a:solidFill>
                  <a:schemeClr val="bg1"/>
                </a:solidFill>
                <a:latin typeface="Roboto" charset="0"/>
                <a:ea typeface="Roboto" charset="0"/>
                <a:cs typeface="Roboto" charset="0"/>
              </a:rPr>
              <a:t>SLIDE</a:t>
            </a:r>
            <a:r>
              <a:rPr lang="en-GB" sz="1400" baseline="0">
                <a:solidFill>
                  <a:schemeClr val="bg1"/>
                </a:solidFill>
                <a:latin typeface="Roboto" charset="0"/>
                <a:ea typeface="Roboto" charset="0"/>
                <a:cs typeface="Roboto" charset="0"/>
              </a:rPr>
              <a:t> TIPS</a:t>
            </a:r>
            <a:endParaRPr lang="en-GB" sz="1400">
              <a:solidFill>
                <a:schemeClr val="bg1"/>
              </a:solidFill>
              <a:latin typeface="Roboto" charset="0"/>
              <a:ea typeface="Roboto" charset="0"/>
              <a:cs typeface="Roboto" charset="0"/>
            </a:endParaRPr>
          </a:p>
        </p:txBody>
      </p:sp>
      <p:sp>
        <p:nvSpPr>
          <p:cNvPr id="16" name="TextBox 15"/>
          <p:cNvSpPr txBox="1"/>
          <p:nvPr userDrawn="1"/>
        </p:nvSpPr>
        <p:spPr>
          <a:xfrm>
            <a:off x="-1935333" y="437734"/>
            <a:ext cx="1695636" cy="1474787"/>
          </a:xfrm>
          <a:prstGeom prst="rect">
            <a:avLst/>
          </a:prstGeom>
          <a:noFill/>
        </p:spPr>
        <p:txBody>
          <a:bodyPr wrap="square" rtlCol="0">
            <a:noAutofit/>
          </a:bodyPr>
          <a:lstStyle/>
          <a:p>
            <a:pPr marL="96838" indent="-96838">
              <a:buClr>
                <a:schemeClr val="accent1"/>
              </a:buClr>
              <a:buFont typeface="Wingdings" charset="2"/>
              <a:buChar char="§"/>
            </a:pPr>
            <a:r>
              <a:rPr lang="en-GB" sz="1000">
                <a:solidFill>
                  <a:schemeClr val="tx1">
                    <a:lumMod val="75000"/>
                    <a:lumOff val="25000"/>
                  </a:schemeClr>
                </a:solidFill>
                <a:latin typeface="Roboto" charset="0"/>
                <a:ea typeface="Roboto" charset="0"/>
                <a:cs typeface="Roboto" charset="0"/>
              </a:rPr>
              <a:t>Please keep divider titles short and to the point</a:t>
            </a:r>
            <a:r>
              <a:rPr lang="en-GB" sz="1000" baseline="0">
                <a:solidFill>
                  <a:schemeClr val="tx1">
                    <a:lumMod val="75000"/>
                    <a:lumOff val="25000"/>
                  </a:schemeClr>
                </a:solidFill>
                <a:latin typeface="Roboto" charset="0"/>
                <a:ea typeface="Roboto" charset="0"/>
                <a:cs typeface="Roboto" charset="0"/>
              </a:rPr>
              <a:t>. Using the same titles as on the agenda will help guide audiences.</a:t>
            </a:r>
          </a:p>
          <a:p>
            <a:pPr marL="96838" indent="-96838">
              <a:buClr>
                <a:schemeClr val="accent1"/>
              </a:buClr>
              <a:buFont typeface="Wingdings" charset="2"/>
              <a:buChar char="§"/>
            </a:pPr>
            <a:r>
              <a:rPr lang="en-GB" sz="1000" baseline="0">
                <a:solidFill>
                  <a:schemeClr val="tx1">
                    <a:lumMod val="75000"/>
                    <a:lumOff val="25000"/>
                  </a:schemeClr>
                </a:solidFill>
                <a:latin typeface="Roboto" charset="0"/>
                <a:ea typeface="Roboto" charset="0"/>
                <a:cs typeface="Roboto" charset="0"/>
              </a:rPr>
              <a:t>There are two other photo options for divider slides in “Layout”.</a:t>
            </a:r>
            <a:endParaRPr lang="en-GB" sz="1000">
              <a:solidFill>
                <a:schemeClr val="tx1">
                  <a:lumMod val="75000"/>
                  <a:lumOff val="25000"/>
                </a:schemeClr>
              </a:solidFill>
              <a:latin typeface="Roboto" charset="0"/>
              <a:ea typeface="Roboto" charset="0"/>
              <a:cs typeface="Roboto" charset="0"/>
            </a:endParaRPr>
          </a:p>
        </p:txBody>
      </p:sp>
      <p:pic>
        <p:nvPicPr>
          <p:cNvPr id="15" name="Picture 14">
            <a:extLst>
              <a:ext uri="{FF2B5EF4-FFF2-40B4-BE49-F238E27FC236}">
                <a16:creationId xmlns:a16="http://schemas.microsoft.com/office/drawing/2014/main" id="{C131AA25-EA84-C340-B39F-86A5AF8CF1B7}"/>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494949" y="6131503"/>
            <a:ext cx="1137206" cy="326947"/>
          </a:xfrm>
          <a:prstGeom prst="rect">
            <a:avLst/>
          </a:prstGeom>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Q&amp;A 3">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email">
            <a:grayscl/>
            <a:extLst>
              <a:ext uri="{28A0092B-C50C-407E-A947-70E740481C1C}">
                <a14:useLocalDpi xmlns:a14="http://schemas.microsoft.com/office/drawing/2010/main"/>
              </a:ext>
            </a:extLst>
          </a:blip>
          <a:srcRect/>
          <a:stretch/>
        </p:blipFill>
        <p:spPr>
          <a:xfrm>
            <a:off x="1" y="0"/>
            <a:ext cx="12191998" cy="6858000"/>
          </a:xfrm>
          <a:prstGeom prst="rect">
            <a:avLst/>
          </a:prstGeom>
        </p:spPr>
      </p:pic>
      <p:sp>
        <p:nvSpPr>
          <p:cNvPr id="7" name="Rectangle 6"/>
          <p:cNvSpPr/>
          <p:nvPr userDrawn="1"/>
        </p:nvSpPr>
        <p:spPr>
          <a:xfrm>
            <a:off x="0" y="0"/>
            <a:ext cx="12191999" cy="6858000"/>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 name="Group 22"/>
          <p:cNvGrpSpPr/>
          <p:nvPr userDrawn="1"/>
        </p:nvGrpSpPr>
        <p:grpSpPr>
          <a:xfrm>
            <a:off x="1056546" y="1988048"/>
            <a:ext cx="3284634" cy="2881904"/>
            <a:chOff x="1278488" y="2037840"/>
            <a:chExt cx="2022230" cy="1774284"/>
          </a:xfrm>
        </p:grpSpPr>
        <p:sp>
          <p:nvSpPr>
            <p:cNvPr id="18" name="Freeform 17"/>
            <p:cNvSpPr/>
            <p:nvPr userDrawn="1"/>
          </p:nvSpPr>
          <p:spPr>
            <a:xfrm>
              <a:off x="1278488" y="2037840"/>
              <a:ext cx="917944" cy="1218233"/>
            </a:xfrm>
            <a:custGeom>
              <a:avLst/>
              <a:gdLst/>
              <a:ahLst/>
              <a:cxnLst/>
              <a:rect l="l" t="t" r="r" b="b"/>
              <a:pathLst>
                <a:path w="917944" h="1218233">
                  <a:moveTo>
                    <a:pt x="429797" y="162241"/>
                  </a:moveTo>
                  <a:cubicBezTo>
                    <a:pt x="359113" y="162241"/>
                    <a:pt x="304321" y="187977"/>
                    <a:pt x="265421" y="239448"/>
                  </a:cubicBezTo>
                  <a:cubicBezTo>
                    <a:pt x="226521" y="290919"/>
                    <a:pt x="207071" y="357215"/>
                    <a:pt x="207071" y="438336"/>
                  </a:cubicBezTo>
                  <a:lnTo>
                    <a:pt x="207071" y="626194"/>
                  </a:lnTo>
                  <a:cubicBezTo>
                    <a:pt x="207071" y="708264"/>
                    <a:pt x="226758" y="775153"/>
                    <a:pt x="266132" y="826861"/>
                  </a:cubicBezTo>
                  <a:cubicBezTo>
                    <a:pt x="305507" y="878570"/>
                    <a:pt x="360299" y="904424"/>
                    <a:pt x="430508" y="904424"/>
                  </a:cubicBezTo>
                  <a:cubicBezTo>
                    <a:pt x="501667" y="904424"/>
                    <a:pt x="557170" y="878570"/>
                    <a:pt x="597019" y="826861"/>
                  </a:cubicBezTo>
                  <a:cubicBezTo>
                    <a:pt x="636868" y="775153"/>
                    <a:pt x="656792" y="708264"/>
                    <a:pt x="656792" y="626194"/>
                  </a:cubicBezTo>
                  <a:lnTo>
                    <a:pt x="656792" y="438336"/>
                  </a:lnTo>
                  <a:cubicBezTo>
                    <a:pt x="656792" y="357690"/>
                    <a:pt x="636631" y="291512"/>
                    <a:pt x="596308" y="239804"/>
                  </a:cubicBezTo>
                  <a:cubicBezTo>
                    <a:pt x="555985" y="188095"/>
                    <a:pt x="500481" y="162241"/>
                    <a:pt x="429797" y="162241"/>
                  </a:cubicBezTo>
                  <a:close/>
                  <a:moveTo>
                    <a:pt x="429797" y="0"/>
                  </a:moveTo>
                  <a:cubicBezTo>
                    <a:pt x="558356" y="0"/>
                    <a:pt x="662959" y="41627"/>
                    <a:pt x="743606" y="124883"/>
                  </a:cubicBezTo>
                  <a:cubicBezTo>
                    <a:pt x="824252" y="208138"/>
                    <a:pt x="864575" y="313097"/>
                    <a:pt x="864575" y="439759"/>
                  </a:cubicBezTo>
                  <a:lnTo>
                    <a:pt x="864575" y="626194"/>
                  </a:lnTo>
                  <a:cubicBezTo>
                    <a:pt x="864575" y="688814"/>
                    <a:pt x="854376" y="746808"/>
                    <a:pt x="833977" y="800177"/>
                  </a:cubicBezTo>
                  <a:cubicBezTo>
                    <a:pt x="813578" y="853546"/>
                    <a:pt x="784403" y="899917"/>
                    <a:pt x="746452" y="939291"/>
                  </a:cubicBezTo>
                  <a:lnTo>
                    <a:pt x="917944" y="1107225"/>
                  </a:lnTo>
                  <a:lnTo>
                    <a:pt x="782031" y="1218233"/>
                  </a:lnTo>
                  <a:lnTo>
                    <a:pt x="595596" y="1037490"/>
                  </a:lnTo>
                  <a:cubicBezTo>
                    <a:pt x="569979" y="1046504"/>
                    <a:pt x="543413" y="1053501"/>
                    <a:pt x="515899" y="1058482"/>
                  </a:cubicBezTo>
                  <a:cubicBezTo>
                    <a:pt x="488384" y="1063463"/>
                    <a:pt x="459921" y="1065953"/>
                    <a:pt x="430508" y="1065953"/>
                  </a:cubicBezTo>
                  <a:cubicBezTo>
                    <a:pt x="302898" y="1065953"/>
                    <a:pt x="199244" y="1024444"/>
                    <a:pt x="119546" y="941426"/>
                  </a:cubicBezTo>
                  <a:cubicBezTo>
                    <a:pt x="39849" y="858408"/>
                    <a:pt x="0" y="753331"/>
                    <a:pt x="0" y="626194"/>
                  </a:cubicBezTo>
                  <a:lnTo>
                    <a:pt x="0" y="439759"/>
                  </a:lnTo>
                  <a:cubicBezTo>
                    <a:pt x="0" y="313097"/>
                    <a:pt x="39730" y="208138"/>
                    <a:pt x="119190" y="124883"/>
                  </a:cubicBezTo>
                  <a:cubicBezTo>
                    <a:pt x="198651" y="41627"/>
                    <a:pt x="302186" y="0"/>
                    <a:pt x="429797"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19"/>
            <p:cNvSpPr/>
            <p:nvPr userDrawn="1"/>
          </p:nvSpPr>
          <p:spPr>
            <a:xfrm>
              <a:off x="2376370" y="2776057"/>
              <a:ext cx="924348" cy="1036067"/>
            </a:xfrm>
            <a:custGeom>
              <a:avLst/>
              <a:gdLst/>
              <a:ahLst/>
              <a:cxnLst/>
              <a:rect l="l" t="t" r="r" b="b"/>
              <a:pathLst>
                <a:path w="924348" h="1036067">
                  <a:moveTo>
                    <a:pt x="460395" y="242650"/>
                  </a:moveTo>
                  <a:lnTo>
                    <a:pt x="331599" y="649677"/>
                  </a:lnTo>
                  <a:lnTo>
                    <a:pt x="592750" y="649677"/>
                  </a:lnTo>
                  <a:lnTo>
                    <a:pt x="464665" y="242650"/>
                  </a:lnTo>
                  <a:close/>
                  <a:moveTo>
                    <a:pt x="356504" y="0"/>
                  </a:moveTo>
                  <a:lnTo>
                    <a:pt x="569268" y="0"/>
                  </a:lnTo>
                  <a:lnTo>
                    <a:pt x="924348" y="1036067"/>
                  </a:lnTo>
                  <a:lnTo>
                    <a:pt x="714431" y="1036067"/>
                  </a:lnTo>
                  <a:lnTo>
                    <a:pt x="643984" y="812630"/>
                  </a:lnTo>
                  <a:lnTo>
                    <a:pt x="280364" y="812630"/>
                  </a:lnTo>
                  <a:lnTo>
                    <a:pt x="209918" y="1036067"/>
                  </a:lnTo>
                  <a:lnTo>
                    <a:pt x="0" y="1036067"/>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21"/>
            <p:cNvSpPr/>
            <p:nvPr userDrawn="1"/>
          </p:nvSpPr>
          <p:spPr>
            <a:xfrm>
              <a:off x="2153570" y="2718936"/>
              <a:ext cx="415974" cy="557362"/>
            </a:xfrm>
            <a:custGeom>
              <a:avLst/>
              <a:gdLst/>
              <a:ahLst/>
              <a:cxnLst/>
              <a:rect l="l" t="t" r="r" b="b"/>
              <a:pathLst>
                <a:path w="415974" h="557362">
                  <a:moveTo>
                    <a:pt x="134689" y="282774"/>
                  </a:moveTo>
                  <a:lnTo>
                    <a:pt x="117202" y="296168"/>
                  </a:lnTo>
                  <a:cubicBezTo>
                    <a:pt x="88428" y="319485"/>
                    <a:pt x="69143" y="340569"/>
                    <a:pt x="59345" y="359420"/>
                  </a:cubicBezTo>
                  <a:cubicBezTo>
                    <a:pt x="49547" y="378272"/>
                    <a:pt x="44648" y="395635"/>
                    <a:pt x="44648" y="411510"/>
                  </a:cubicBezTo>
                  <a:cubicBezTo>
                    <a:pt x="44648" y="442268"/>
                    <a:pt x="55252" y="468003"/>
                    <a:pt x="76460" y="488715"/>
                  </a:cubicBezTo>
                  <a:cubicBezTo>
                    <a:pt x="97668" y="509427"/>
                    <a:pt x="128364" y="519783"/>
                    <a:pt x="168547" y="519783"/>
                  </a:cubicBezTo>
                  <a:cubicBezTo>
                    <a:pt x="191368" y="519783"/>
                    <a:pt x="213630" y="515318"/>
                    <a:pt x="235334" y="506388"/>
                  </a:cubicBezTo>
                  <a:cubicBezTo>
                    <a:pt x="257038" y="497458"/>
                    <a:pt x="276572" y="484684"/>
                    <a:pt x="293935" y="468065"/>
                  </a:cubicBezTo>
                  <a:lnTo>
                    <a:pt x="139898" y="288727"/>
                  </a:lnTo>
                  <a:cubicBezTo>
                    <a:pt x="138658" y="287487"/>
                    <a:pt x="137604" y="286432"/>
                    <a:pt x="136735" y="285564"/>
                  </a:cubicBezTo>
                  <a:cubicBezTo>
                    <a:pt x="135867" y="284696"/>
                    <a:pt x="135185" y="283766"/>
                    <a:pt x="134689" y="282774"/>
                  </a:cubicBezTo>
                  <a:close/>
                  <a:moveTo>
                    <a:pt x="175245" y="37951"/>
                  </a:moveTo>
                  <a:cubicBezTo>
                    <a:pt x="149944" y="37951"/>
                    <a:pt x="130410" y="46013"/>
                    <a:pt x="116644" y="62136"/>
                  </a:cubicBezTo>
                  <a:cubicBezTo>
                    <a:pt x="102877" y="78259"/>
                    <a:pt x="95994" y="98227"/>
                    <a:pt x="95994" y="122039"/>
                  </a:cubicBezTo>
                  <a:cubicBezTo>
                    <a:pt x="95994" y="138410"/>
                    <a:pt x="99900" y="155402"/>
                    <a:pt x="107714" y="173013"/>
                  </a:cubicBezTo>
                  <a:cubicBezTo>
                    <a:pt x="115527" y="190624"/>
                    <a:pt x="127496" y="209352"/>
                    <a:pt x="143619" y="229196"/>
                  </a:cubicBezTo>
                  <a:lnTo>
                    <a:pt x="209475" y="180082"/>
                  </a:lnTo>
                  <a:cubicBezTo>
                    <a:pt x="223862" y="168920"/>
                    <a:pt x="234094" y="157262"/>
                    <a:pt x="240171" y="145108"/>
                  </a:cubicBezTo>
                  <a:cubicBezTo>
                    <a:pt x="246248" y="132953"/>
                    <a:pt x="249287" y="119931"/>
                    <a:pt x="249287" y="106040"/>
                  </a:cubicBezTo>
                  <a:cubicBezTo>
                    <a:pt x="249287" y="86445"/>
                    <a:pt x="242775" y="70198"/>
                    <a:pt x="229753" y="57299"/>
                  </a:cubicBezTo>
                  <a:cubicBezTo>
                    <a:pt x="216730" y="44401"/>
                    <a:pt x="198561" y="37951"/>
                    <a:pt x="175245" y="37951"/>
                  </a:cubicBezTo>
                  <a:close/>
                  <a:moveTo>
                    <a:pt x="175245" y="0"/>
                  </a:moveTo>
                  <a:cubicBezTo>
                    <a:pt x="210963" y="0"/>
                    <a:pt x="239303" y="10046"/>
                    <a:pt x="260263" y="30138"/>
                  </a:cubicBezTo>
                  <a:cubicBezTo>
                    <a:pt x="281223" y="50230"/>
                    <a:pt x="291703" y="75531"/>
                    <a:pt x="291703" y="106040"/>
                  </a:cubicBezTo>
                  <a:cubicBezTo>
                    <a:pt x="291703" y="128365"/>
                    <a:pt x="286122" y="147588"/>
                    <a:pt x="274959" y="163711"/>
                  </a:cubicBezTo>
                  <a:cubicBezTo>
                    <a:pt x="263797" y="179834"/>
                    <a:pt x="247674" y="195957"/>
                    <a:pt x="226590" y="212080"/>
                  </a:cubicBezTo>
                  <a:lnTo>
                    <a:pt x="167431" y="257473"/>
                  </a:lnTo>
                  <a:lnTo>
                    <a:pt x="320724" y="436439"/>
                  </a:lnTo>
                  <a:cubicBezTo>
                    <a:pt x="332878" y="418827"/>
                    <a:pt x="342304" y="399108"/>
                    <a:pt x="349001" y="377280"/>
                  </a:cubicBezTo>
                  <a:cubicBezTo>
                    <a:pt x="355699" y="355451"/>
                    <a:pt x="359047" y="332135"/>
                    <a:pt x="359047" y="307330"/>
                  </a:cubicBezTo>
                  <a:lnTo>
                    <a:pt x="399975" y="307330"/>
                  </a:lnTo>
                  <a:cubicBezTo>
                    <a:pt x="399975" y="339080"/>
                    <a:pt x="395448" y="368288"/>
                    <a:pt x="386395" y="394953"/>
                  </a:cubicBezTo>
                  <a:cubicBezTo>
                    <a:pt x="377341" y="421618"/>
                    <a:pt x="364256" y="445741"/>
                    <a:pt x="347141" y="467321"/>
                  </a:cubicBezTo>
                  <a:lnTo>
                    <a:pt x="415974" y="547688"/>
                  </a:lnTo>
                  <a:lnTo>
                    <a:pt x="415230" y="549548"/>
                  </a:lnTo>
                  <a:lnTo>
                    <a:pt x="364256" y="549548"/>
                  </a:lnTo>
                  <a:lnTo>
                    <a:pt x="318864" y="497086"/>
                  </a:lnTo>
                  <a:cubicBezTo>
                    <a:pt x="297780" y="516434"/>
                    <a:pt x="274711" y="531317"/>
                    <a:pt x="249659" y="541735"/>
                  </a:cubicBezTo>
                  <a:cubicBezTo>
                    <a:pt x="224606" y="552153"/>
                    <a:pt x="197569" y="557362"/>
                    <a:pt x="168547" y="557362"/>
                  </a:cubicBezTo>
                  <a:cubicBezTo>
                    <a:pt x="116706" y="557362"/>
                    <a:pt x="75654" y="544091"/>
                    <a:pt x="45392" y="517550"/>
                  </a:cubicBezTo>
                  <a:cubicBezTo>
                    <a:pt x="15130" y="491009"/>
                    <a:pt x="0" y="455662"/>
                    <a:pt x="0" y="411510"/>
                  </a:cubicBezTo>
                  <a:cubicBezTo>
                    <a:pt x="0" y="381744"/>
                    <a:pt x="8991" y="354893"/>
                    <a:pt x="26975" y="330957"/>
                  </a:cubicBezTo>
                  <a:cubicBezTo>
                    <a:pt x="44958" y="307020"/>
                    <a:pt x="70941" y="282650"/>
                    <a:pt x="104923" y="257845"/>
                  </a:cubicBezTo>
                  <a:lnTo>
                    <a:pt x="110504" y="253752"/>
                  </a:lnTo>
                  <a:cubicBezTo>
                    <a:pt x="90413" y="228948"/>
                    <a:pt x="75530" y="206313"/>
                    <a:pt x="65856" y="185849"/>
                  </a:cubicBezTo>
                  <a:cubicBezTo>
                    <a:pt x="56182" y="165386"/>
                    <a:pt x="51345" y="144364"/>
                    <a:pt x="51345" y="122783"/>
                  </a:cubicBezTo>
                  <a:cubicBezTo>
                    <a:pt x="51345" y="83592"/>
                    <a:pt x="62383" y="53330"/>
                    <a:pt x="84459" y="31998"/>
                  </a:cubicBezTo>
                  <a:cubicBezTo>
                    <a:pt x="106536" y="10666"/>
                    <a:pt x="136797" y="0"/>
                    <a:pt x="175245" y="0"/>
                  </a:cubicBezTo>
                  <a:close/>
                </a:path>
              </a:pathLst>
            </a:cu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24" name="Straight Connector 23"/>
          <p:cNvCxnSpPr/>
          <p:nvPr userDrawn="1"/>
        </p:nvCxnSpPr>
        <p:spPr>
          <a:xfrm>
            <a:off x="5009670" y="1820750"/>
            <a:ext cx="0" cy="3216501"/>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sp>
        <p:nvSpPr>
          <p:cNvPr id="27" name="Text Placeholder 26"/>
          <p:cNvSpPr>
            <a:spLocks noGrp="1"/>
          </p:cNvSpPr>
          <p:nvPr>
            <p:ph type="body" sz="quarter" idx="12" hasCustomPrompt="1"/>
          </p:nvPr>
        </p:nvSpPr>
        <p:spPr>
          <a:xfrm>
            <a:off x="5524500" y="1988048"/>
            <a:ext cx="5583238" cy="1702568"/>
          </a:xfrm>
        </p:spPr>
        <p:txBody>
          <a:bodyPr anchor="b">
            <a:normAutofit/>
          </a:bodyPr>
          <a:lstStyle>
            <a:lvl1pPr marL="0" indent="0">
              <a:buFont typeface="Arial" charset="0"/>
              <a:buNone/>
              <a:defRPr sz="4800" b="0" i="0" baseline="0">
                <a:solidFill>
                  <a:schemeClr val="bg1"/>
                </a:solidFill>
                <a:latin typeface="Roboto Medium" charset="0"/>
                <a:ea typeface="Roboto Medium" charset="0"/>
                <a:cs typeface="Roboto Medium" charset="0"/>
              </a:defRPr>
            </a:lvl1pPr>
            <a:lvl2pPr marL="457200" indent="0">
              <a:buFont typeface="Arial" charset="0"/>
              <a:buNone/>
              <a:defRPr/>
            </a:lvl2pPr>
            <a:lvl3pPr marL="914400" indent="0">
              <a:buFont typeface="Arial" charset="0"/>
              <a:buNone/>
              <a:defRPr/>
            </a:lvl3pPr>
            <a:lvl4pPr marL="1371600" indent="0">
              <a:buFont typeface="Arial" charset="0"/>
              <a:buNone/>
              <a:defRPr/>
            </a:lvl4pPr>
            <a:lvl5pPr marL="1828800" indent="0">
              <a:buFont typeface="Arial" charset="0"/>
              <a:buNone/>
              <a:defRPr/>
            </a:lvl5pPr>
          </a:lstStyle>
          <a:p>
            <a:pPr lvl="0"/>
            <a:r>
              <a:rPr lang="en-US"/>
              <a:t>Insert full name</a:t>
            </a:r>
          </a:p>
        </p:txBody>
      </p:sp>
      <p:sp>
        <p:nvSpPr>
          <p:cNvPr id="29" name="Text Placeholder 28"/>
          <p:cNvSpPr>
            <a:spLocks noGrp="1"/>
          </p:cNvSpPr>
          <p:nvPr>
            <p:ph type="body" sz="quarter" idx="13" hasCustomPrompt="1"/>
          </p:nvPr>
        </p:nvSpPr>
        <p:spPr>
          <a:xfrm>
            <a:off x="5524500" y="3690617"/>
            <a:ext cx="5583238" cy="1178744"/>
          </a:xfrm>
        </p:spPr>
        <p:txBody>
          <a:bodyPr>
            <a:normAutofit/>
          </a:bodyPr>
          <a:lstStyle>
            <a:lvl1pPr marL="0" indent="0">
              <a:buFont typeface="Arial" charset="0"/>
              <a:buNone/>
              <a:defRPr sz="2400">
                <a:solidFill>
                  <a:schemeClr val="bg1"/>
                </a:solidFill>
              </a:defRPr>
            </a:lvl1pPr>
            <a:lvl2pPr marL="457200" indent="0">
              <a:buFont typeface="Arial" charset="0"/>
              <a:buNone/>
              <a:defRPr>
                <a:solidFill>
                  <a:schemeClr val="bg1"/>
                </a:solidFill>
              </a:defRPr>
            </a:lvl2pPr>
            <a:lvl3pPr marL="914400" indent="0">
              <a:buFont typeface="Arial" charset="0"/>
              <a:buNone/>
              <a:defRPr>
                <a:solidFill>
                  <a:schemeClr val="bg1"/>
                </a:solidFill>
              </a:defRPr>
            </a:lvl3pPr>
            <a:lvl4pPr marL="1371600" indent="0">
              <a:buFont typeface="Arial" charset="0"/>
              <a:buNone/>
              <a:defRPr>
                <a:solidFill>
                  <a:schemeClr val="bg1"/>
                </a:solidFill>
              </a:defRPr>
            </a:lvl4pPr>
            <a:lvl5pPr marL="1828800" indent="0">
              <a:buFont typeface="Arial" charset="0"/>
              <a:buNone/>
              <a:defRPr>
                <a:solidFill>
                  <a:schemeClr val="bg1"/>
                </a:solidFill>
              </a:defRPr>
            </a:lvl5pPr>
          </a:lstStyle>
          <a:p>
            <a:pPr lvl="0"/>
            <a:r>
              <a:rPr lang="en-US"/>
              <a:t>Contact information</a:t>
            </a:r>
          </a:p>
        </p:txBody>
      </p:sp>
      <p:sp>
        <p:nvSpPr>
          <p:cNvPr id="13" name="Rectangle 12"/>
          <p:cNvSpPr/>
          <p:nvPr userDrawn="1"/>
        </p:nvSpPr>
        <p:spPr>
          <a:xfrm>
            <a:off x="-2095130" y="234781"/>
            <a:ext cx="2095130" cy="903457"/>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p:cNvSpPr/>
          <p:nvPr userDrawn="1"/>
        </p:nvSpPr>
        <p:spPr>
          <a:xfrm>
            <a:off x="-2095130" y="-218296"/>
            <a:ext cx="2095130" cy="49061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ight Triangle 14"/>
          <p:cNvSpPr/>
          <p:nvPr userDrawn="1"/>
        </p:nvSpPr>
        <p:spPr>
          <a:xfrm>
            <a:off x="0" y="-218296"/>
            <a:ext cx="216371" cy="216371"/>
          </a:xfrm>
          <a:prstGeom prst="rtTriangl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extBox 15"/>
          <p:cNvSpPr txBox="1"/>
          <p:nvPr userDrawn="1"/>
        </p:nvSpPr>
        <p:spPr>
          <a:xfrm>
            <a:off x="-1641987" y="-127867"/>
            <a:ext cx="1096775" cy="307777"/>
          </a:xfrm>
          <a:prstGeom prst="rect">
            <a:avLst/>
          </a:prstGeom>
          <a:noFill/>
        </p:spPr>
        <p:txBody>
          <a:bodyPr wrap="none" rtlCol="0">
            <a:spAutoFit/>
          </a:bodyPr>
          <a:lstStyle/>
          <a:p>
            <a:r>
              <a:rPr lang="en-GB" sz="1400">
                <a:solidFill>
                  <a:schemeClr val="bg1"/>
                </a:solidFill>
                <a:latin typeface="Roboto" charset="0"/>
                <a:ea typeface="Roboto" charset="0"/>
                <a:cs typeface="Roboto" charset="0"/>
              </a:rPr>
              <a:t>SLIDE</a:t>
            </a:r>
            <a:r>
              <a:rPr lang="en-GB" sz="1400" baseline="0">
                <a:solidFill>
                  <a:schemeClr val="bg1"/>
                </a:solidFill>
                <a:latin typeface="Roboto" charset="0"/>
                <a:ea typeface="Roboto" charset="0"/>
                <a:cs typeface="Roboto" charset="0"/>
              </a:rPr>
              <a:t> TIPS</a:t>
            </a:r>
            <a:endParaRPr lang="en-GB" sz="1400">
              <a:solidFill>
                <a:schemeClr val="bg1"/>
              </a:solidFill>
              <a:latin typeface="Roboto" charset="0"/>
              <a:ea typeface="Roboto" charset="0"/>
              <a:cs typeface="Roboto" charset="0"/>
            </a:endParaRPr>
          </a:p>
        </p:txBody>
      </p:sp>
      <p:sp>
        <p:nvSpPr>
          <p:cNvPr id="17" name="TextBox 16"/>
          <p:cNvSpPr txBox="1"/>
          <p:nvPr userDrawn="1"/>
        </p:nvSpPr>
        <p:spPr>
          <a:xfrm>
            <a:off x="-1935333" y="437735"/>
            <a:ext cx="1695636" cy="603666"/>
          </a:xfrm>
          <a:prstGeom prst="rect">
            <a:avLst/>
          </a:prstGeom>
          <a:noFill/>
        </p:spPr>
        <p:txBody>
          <a:bodyPr wrap="square" rtlCol="0">
            <a:noAutofit/>
          </a:bodyPr>
          <a:lstStyle/>
          <a:p>
            <a:pPr marL="96838" indent="-96838">
              <a:buClr>
                <a:schemeClr val="accent1"/>
              </a:buClr>
              <a:buFont typeface="Wingdings" charset="2"/>
              <a:buChar char="§"/>
            </a:pPr>
            <a:r>
              <a:rPr lang="en-GB" sz="1000" baseline="0">
                <a:solidFill>
                  <a:schemeClr val="tx1">
                    <a:lumMod val="75000"/>
                    <a:lumOff val="25000"/>
                  </a:schemeClr>
                </a:solidFill>
                <a:latin typeface="Roboto" charset="0"/>
                <a:ea typeface="Roboto" charset="0"/>
                <a:cs typeface="Roboto" charset="0"/>
              </a:rPr>
              <a:t>There are two other photo options for Q&amp;A slides in “Layout”.</a:t>
            </a:r>
            <a:endParaRPr lang="en-GB" sz="1000">
              <a:solidFill>
                <a:schemeClr val="tx1">
                  <a:lumMod val="75000"/>
                  <a:lumOff val="25000"/>
                </a:schemeClr>
              </a:solidFill>
              <a:latin typeface="Roboto" charset="0"/>
              <a:ea typeface="Roboto" charset="0"/>
              <a:cs typeface="Roboto" charset="0"/>
            </a:endParaRPr>
          </a:p>
        </p:txBody>
      </p:sp>
      <p:pic>
        <p:nvPicPr>
          <p:cNvPr id="19" name="Picture 18">
            <a:extLst>
              <a:ext uri="{FF2B5EF4-FFF2-40B4-BE49-F238E27FC236}">
                <a16:creationId xmlns:a16="http://schemas.microsoft.com/office/drawing/2014/main" id="{23DCD75C-0624-5745-9A5B-DD7D416C4E91}"/>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494949" y="6131503"/>
            <a:ext cx="1137206" cy="326947"/>
          </a:xfrm>
          <a:prstGeom prst="rect">
            <a:avLst/>
          </a:prstGeom>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B6E93A8-FE64-9044-AC94-BAC1817EA472}" type="slidenum">
              <a:rPr lang="en-US" smtClean="0"/>
              <a:t>‹#›</a:t>
            </a:fld>
            <a:endParaRPr lang="en-US"/>
          </a:p>
        </p:txBody>
      </p:sp>
      <p:sp>
        <p:nvSpPr>
          <p:cNvPr id="6" name="Title 1"/>
          <p:cNvSpPr>
            <a:spLocks noGrp="1"/>
          </p:cNvSpPr>
          <p:nvPr>
            <p:ph type="title"/>
          </p:nvPr>
        </p:nvSpPr>
        <p:spPr>
          <a:xfrm>
            <a:off x="574766" y="365126"/>
            <a:ext cx="11042468" cy="749572"/>
          </a:xfrm>
        </p:spPr>
        <p:txBody>
          <a:bodyPr/>
          <a:lstStyle/>
          <a:p>
            <a:r>
              <a:rPr lang="en-US"/>
              <a:t>Click to edit Master title style</a:t>
            </a:r>
          </a:p>
        </p:txBody>
      </p:sp>
      <p:sp>
        <p:nvSpPr>
          <p:cNvPr id="8" name="Text Placeholder 8"/>
          <p:cNvSpPr>
            <a:spLocks noGrp="1"/>
          </p:cNvSpPr>
          <p:nvPr>
            <p:ph type="body" sz="quarter" idx="13" hasCustomPrompt="1"/>
          </p:nvPr>
        </p:nvSpPr>
        <p:spPr>
          <a:xfrm>
            <a:off x="574675" y="1114424"/>
            <a:ext cx="11042650" cy="585787"/>
          </a:xfrm>
        </p:spPr>
        <p:txBody>
          <a:bodyPr/>
          <a:lstStyle>
            <a:lvl1pPr marL="0" indent="0">
              <a:buNone/>
              <a:defRPr b="0" i="0">
                <a:solidFill>
                  <a:schemeClr val="bg2"/>
                </a:solidFill>
                <a:latin typeface="Roboto" charset="0"/>
                <a:ea typeface="Roboto" charset="0"/>
                <a:cs typeface="Roboto" charset="0"/>
              </a:defRPr>
            </a:lvl1pPr>
          </a:lstStyle>
          <a:p>
            <a:pPr lvl="0"/>
            <a:r>
              <a:rPr lang="en-US"/>
              <a:t>Click to edit subtitle</a:t>
            </a:r>
          </a:p>
        </p:txBody>
      </p:sp>
    </p:spTree>
    <p:extLst>
      <p:ext uri="{BB962C8B-B14F-4D97-AF65-F5344CB8AC3E}">
        <p14:creationId xmlns:p14="http://schemas.microsoft.com/office/powerpoint/2010/main" val="76988825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6" name="Rectangle 5"/>
          <p:cNvSpPr/>
          <p:nvPr userDrawn="1"/>
        </p:nvSpPr>
        <p:spPr>
          <a:xfrm>
            <a:off x="6491977" y="-162984"/>
            <a:ext cx="5308600" cy="635000"/>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B6E93A8-FE64-9044-AC94-BAC1817EA472}" type="slidenum">
              <a:rPr lang="en-US" smtClean="0"/>
              <a:t>‹#›</a:t>
            </a:fld>
            <a:endParaRPr lang="en-US"/>
          </a:p>
        </p:txBody>
      </p:sp>
      <p:sp>
        <p:nvSpPr>
          <p:cNvPr id="67" name="Rectangle 66"/>
          <p:cNvSpPr/>
          <p:nvPr userDrawn="1"/>
        </p:nvSpPr>
        <p:spPr>
          <a:xfrm>
            <a:off x="574675" y="540763"/>
            <a:ext cx="3323346" cy="584775"/>
          </a:xfrm>
          <a:prstGeom prst="rect">
            <a:avLst/>
          </a:prstGeom>
        </p:spPr>
        <p:txBody>
          <a:bodyPr wrap="none">
            <a:spAutoFit/>
          </a:bodyPr>
          <a:lstStyle/>
          <a:p>
            <a:r>
              <a:rPr kumimoji="0" lang="en-US" sz="3200" b="0" i="0" u="none" strike="noStrike" kern="1200" cap="none" spc="0" normalizeH="0" baseline="0" noProof="0">
                <a:ln>
                  <a:noFill/>
                </a:ln>
                <a:solidFill>
                  <a:srgbClr val="77A02D"/>
                </a:solidFill>
                <a:effectLst/>
                <a:uLnTx/>
                <a:uFillTx/>
                <a:latin typeface="Roboto Light" charset="0"/>
                <a:ea typeface="Roboto Light" charset="0"/>
                <a:cs typeface="Roboto Light" charset="0"/>
              </a:rPr>
              <a:t>Additional Assets</a:t>
            </a:r>
            <a:endParaRPr lang="en-US"/>
          </a:p>
        </p:txBody>
      </p:sp>
      <p:sp>
        <p:nvSpPr>
          <p:cNvPr id="69" name="TextBox 68"/>
          <p:cNvSpPr txBox="1"/>
          <p:nvPr userDrawn="1"/>
        </p:nvSpPr>
        <p:spPr>
          <a:xfrm>
            <a:off x="574675" y="1149350"/>
            <a:ext cx="11034502" cy="484173"/>
          </a:xfrm>
          <a:prstGeom prst="rect">
            <a:avLst/>
          </a:prstGeom>
        </p:spPr>
        <p:txBody>
          <a:bodyPr vert="horz" lIns="91440" tIns="45720" rIns="91440" bIns="45720" rtlCol="0">
            <a:normAutofit fontScale="85000" lnSpcReduction="10000"/>
          </a:bodyPr>
          <a:lstStyle>
            <a:lvl1pPr lvl="0" indent="0">
              <a:lnSpc>
                <a:spcPct val="90000"/>
              </a:lnSpc>
              <a:spcBef>
                <a:spcPts val="1000"/>
              </a:spcBef>
              <a:buClr>
                <a:schemeClr val="accent1"/>
              </a:buClr>
              <a:buFont typeface="Wingdings" charset="2"/>
              <a:buNone/>
              <a:defRPr sz="2000" b="0" i="0">
                <a:solidFill>
                  <a:schemeClr val="bg2"/>
                </a:solidFill>
                <a:latin typeface="Roboto" charset="0"/>
                <a:ea typeface="Roboto" charset="0"/>
                <a:cs typeface="Roboto" charset="0"/>
              </a:defRPr>
            </a:lvl1pPr>
            <a:lvl2pPr marL="685800" indent="-228600">
              <a:lnSpc>
                <a:spcPct val="90000"/>
              </a:lnSpc>
              <a:spcBef>
                <a:spcPts val="500"/>
              </a:spcBef>
              <a:buClr>
                <a:schemeClr val="accent1"/>
              </a:buClr>
              <a:buFont typeface="Wingdings" charset="2"/>
              <a:buChar char="§"/>
              <a:defRPr b="0" i="0">
                <a:solidFill>
                  <a:schemeClr val="tx1">
                    <a:lumMod val="75000"/>
                    <a:lumOff val="25000"/>
                  </a:schemeClr>
                </a:solidFill>
                <a:latin typeface="Roboto Light" charset="0"/>
                <a:ea typeface="Roboto Light" charset="0"/>
                <a:cs typeface="Roboto Light" charset="0"/>
              </a:defRPr>
            </a:lvl2pPr>
            <a:lvl3pPr marL="1143000" indent="-228600">
              <a:lnSpc>
                <a:spcPct val="90000"/>
              </a:lnSpc>
              <a:spcBef>
                <a:spcPts val="500"/>
              </a:spcBef>
              <a:buClr>
                <a:schemeClr val="accent1"/>
              </a:buClr>
              <a:buFont typeface="Wingdings" charset="2"/>
              <a:buChar char="§"/>
              <a:defRPr sz="1600" b="0" i="0">
                <a:solidFill>
                  <a:schemeClr val="tx1">
                    <a:lumMod val="75000"/>
                    <a:lumOff val="25000"/>
                  </a:schemeClr>
                </a:solidFill>
                <a:latin typeface="Roboto Light" charset="0"/>
                <a:ea typeface="Roboto Light" charset="0"/>
                <a:cs typeface="Roboto Light" charset="0"/>
              </a:defRPr>
            </a:lvl3pPr>
            <a:lvl4pPr marL="1600200" indent="-228600">
              <a:lnSpc>
                <a:spcPct val="90000"/>
              </a:lnSpc>
              <a:spcBef>
                <a:spcPts val="500"/>
              </a:spcBef>
              <a:buClr>
                <a:schemeClr val="accent1"/>
              </a:buClr>
              <a:buFont typeface="Wingdings" charset="2"/>
              <a:buChar char="§"/>
              <a:defRPr sz="1400" b="0" i="0">
                <a:solidFill>
                  <a:schemeClr val="tx1">
                    <a:lumMod val="75000"/>
                    <a:lumOff val="25000"/>
                  </a:schemeClr>
                </a:solidFill>
                <a:latin typeface="Roboto Light" charset="0"/>
                <a:ea typeface="Roboto Light" charset="0"/>
                <a:cs typeface="Roboto Light" charset="0"/>
              </a:defRPr>
            </a:lvl4pPr>
            <a:lvl5pPr marL="2057400" indent="-228600">
              <a:lnSpc>
                <a:spcPct val="90000"/>
              </a:lnSpc>
              <a:spcBef>
                <a:spcPts val="500"/>
              </a:spcBef>
              <a:buClr>
                <a:schemeClr val="accent1"/>
              </a:buClr>
              <a:buFont typeface="Wingdings" charset="2"/>
              <a:buChar char="§"/>
              <a:defRPr sz="1400" b="0" i="0">
                <a:solidFill>
                  <a:schemeClr val="tx1">
                    <a:lumMod val="75000"/>
                    <a:lumOff val="25000"/>
                  </a:schemeClr>
                </a:solidFill>
                <a:latin typeface="Roboto Light" charset="0"/>
                <a:ea typeface="Roboto Light" charset="0"/>
                <a:cs typeface="Roboto Light" charset="0"/>
              </a:defRPr>
            </a:lvl5pPr>
            <a:lvl6pPr marL="2514600" indent="-228600">
              <a:lnSpc>
                <a:spcPct val="90000"/>
              </a:lnSpc>
              <a:spcBef>
                <a:spcPts val="500"/>
              </a:spcBef>
              <a:buFont typeface="Arial"/>
              <a:buChar char="•"/>
            </a:lvl6pPr>
            <a:lvl7pPr marL="2971800" indent="-228600">
              <a:lnSpc>
                <a:spcPct val="90000"/>
              </a:lnSpc>
              <a:spcBef>
                <a:spcPts val="500"/>
              </a:spcBef>
              <a:buFont typeface="Arial"/>
              <a:buChar char="•"/>
            </a:lvl7pPr>
            <a:lvl8pPr marL="3429000" indent="-228600">
              <a:lnSpc>
                <a:spcPct val="90000"/>
              </a:lnSpc>
              <a:spcBef>
                <a:spcPts val="500"/>
              </a:spcBef>
              <a:buFont typeface="Arial"/>
              <a:buChar char="•"/>
            </a:lvl8pPr>
            <a:lvl9pPr marL="3886200" indent="-228600">
              <a:lnSpc>
                <a:spcPct val="90000"/>
              </a:lnSpc>
              <a:spcBef>
                <a:spcPts val="500"/>
              </a:spcBef>
              <a:buFont typeface="Arial"/>
              <a:buChar char="•"/>
            </a:lvl9pPr>
          </a:lstStyle>
          <a:p>
            <a:pPr lvl="0"/>
            <a:r>
              <a:rPr lang="en-US"/>
              <a:t>Copy and Paste these elements to use on other slides. For suggested</a:t>
            </a:r>
            <a:r>
              <a:rPr lang="en-US" baseline="0"/>
              <a:t> use cases, please refer to the Guidebook.</a:t>
            </a:r>
            <a:endParaRPr lang="en-US"/>
          </a:p>
        </p:txBody>
      </p:sp>
      <p:sp>
        <p:nvSpPr>
          <p:cNvPr id="100" name="TextBox 99"/>
          <p:cNvSpPr txBox="1"/>
          <p:nvPr userDrawn="1"/>
        </p:nvSpPr>
        <p:spPr>
          <a:xfrm>
            <a:off x="6491977" y="-1500201"/>
            <a:ext cx="5308600" cy="1341372"/>
          </a:xfrm>
          <a:prstGeom prst="rect">
            <a:avLst/>
          </a:prstGeom>
          <a:solidFill>
            <a:schemeClr val="tx2"/>
          </a:solidFill>
          <a:ln>
            <a:solidFill>
              <a:schemeClr val="tx2"/>
            </a:solidFill>
          </a:ln>
        </p:spPr>
        <p:txBody>
          <a:bodyPr vert="horz" lIns="91440" tIns="45720" rIns="91440" bIns="45720" rtlCol="0" anchor="ctr">
            <a:noAutofit/>
          </a:bodyPr>
          <a:lstStyle>
            <a:lvl1pPr indent="0">
              <a:lnSpc>
                <a:spcPct val="90000"/>
              </a:lnSpc>
              <a:spcBef>
                <a:spcPts val="1000"/>
              </a:spcBef>
              <a:buClr>
                <a:schemeClr val="accent1"/>
              </a:buClr>
              <a:buFont typeface="Wingdings" charset="2"/>
              <a:buNone/>
              <a:defRPr sz="2000" b="0" i="0">
                <a:solidFill>
                  <a:schemeClr val="tx1">
                    <a:lumMod val="75000"/>
                    <a:lumOff val="25000"/>
                  </a:schemeClr>
                </a:solidFill>
                <a:latin typeface="Roboto Light" charset="0"/>
                <a:ea typeface="Roboto Light" charset="0"/>
                <a:cs typeface="Roboto Light" charset="0"/>
              </a:defRPr>
            </a:lvl1pPr>
            <a:lvl2pPr marL="685800" indent="-228600">
              <a:lnSpc>
                <a:spcPct val="90000"/>
              </a:lnSpc>
              <a:spcBef>
                <a:spcPts val="500"/>
              </a:spcBef>
              <a:buClr>
                <a:schemeClr val="accent1"/>
              </a:buClr>
              <a:buFont typeface="Wingdings" charset="2"/>
              <a:buChar char="§"/>
              <a:defRPr b="0" i="0">
                <a:solidFill>
                  <a:schemeClr val="tx1">
                    <a:lumMod val="75000"/>
                    <a:lumOff val="25000"/>
                  </a:schemeClr>
                </a:solidFill>
                <a:latin typeface="Roboto Light" charset="0"/>
                <a:ea typeface="Roboto Light" charset="0"/>
                <a:cs typeface="Roboto Light" charset="0"/>
              </a:defRPr>
            </a:lvl2pPr>
            <a:lvl3pPr marL="1143000" indent="-228600">
              <a:lnSpc>
                <a:spcPct val="90000"/>
              </a:lnSpc>
              <a:spcBef>
                <a:spcPts val="500"/>
              </a:spcBef>
              <a:buClr>
                <a:schemeClr val="accent1"/>
              </a:buClr>
              <a:buFont typeface="Wingdings" charset="2"/>
              <a:buChar char="§"/>
              <a:defRPr sz="1600" b="0" i="0">
                <a:solidFill>
                  <a:schemeClr val="tx1">
                    <a:lumMod val="75000"/>
                    <a:lumOff val="25000"/>
                  </a:schemeClr>
                </a:solidFill>
                <a:latin typeface="Roboto Light" charset="0"/>
                <a:ea typeface="Roboto Light" charset="0"/>
                <a:cs typeface="Roboto Light" charset="0"/>
              </a:defRPr>
            </a:lvl3pPr>
            <a:lvl4pPr marL="1600200" indent="-228600">
              <a:lnSpc>
                <a:spcPct val="90000"/>
              </a:lnSpc>
              <a:spcBef>
                <a:spcPts val="500"/>
              </a:spcBef>
              <a:buClr>
                <a:schemeClr val="accent1"/>
              </a:buClr>
              <a:buFont typeface="Wingdings" charset="2"/>
              <a:buChar char="§"/>
              <a:defRPr sz="1400" b="0" i="0">
                <a:solidFill>
                  <a:schemeClr val="tx1">
                    <a:lumMod val="75000"/>
                    <a:lumOff val="25000"/>
                  </a:schemeClr>
                </a:solidFill>
                <a:latin typeface="Roboto Light" charset="0"/>
                <a:ea typeface="Roboto Light" charset="0"/>
                <a:cs typeface="Roboto Light" charset="0"/>
              </a:defRPr>
            </a:lvl4pPr>
            <a:lvl5pPr marL="2057400" indent="-228600">
              <a:lnSpc>
                <a:spcPct val="90000"/>
              </a:lnSpc>
              <a:spcBef>
                <a:spcPts val="500"/>
              </a:spcBef>
              <a:buClr>
                <a:schemeClr val="accent1"/>
              </a:buClr>
              <a:buFont typeface="Wingdings" charset="2"/>
              <a:buChar char="§"/>
              <a:defRPr sz="1400" b="0" i="0">
                <a:solidFill>
                  <a:schemeClr val="tx1">
                    <a:lumMod val="75000"/>
                    <a:lumOff val="25000"/>
                  </a:schemeClr>
                </a:solidFill>
                <a:latin typeface="Roboto Light" charset="0"/>
                <a:ea typeface="Roboto Light" charset="0"/>
                <a:cs typeface="Roboto Light" charset="0"/>
              </a:defRPr>
            </a:lvl5pPr>
            <a:lvl6pPr marL="2514600" indent="-228600">
              <a:lnSpc>
                <a:spcPct val="90000"/>
              </a:lnSpc>
              <a:spcBef>
                <a:spcPts val="500"/>
              </a:spcBef>
              <a:buFont typeface="Arial"/>
              <a:buChar char="•"/>
              <a:defRPr>
                <a:solidFill>
                  <a:schemeClr val="tx1"/>
                </a:solidFill>
              </a:defRPr>
            </a:lvl6pPr>
            <a:lvl7pPr marL="2971800" indent="-228600">
              <a:lnSpc>
                <a:spcPct val="90000"/>
              </a:lnSpc>
              <a:spcBef>
                <a:spcPts val="500"/>
              </a:spcBef>
              <a:buFont typeface="Arial"/>
              <a:buChar char="•"/>
              <a:defRPr>
                <a:solidFill>
                  <a:schemeClr val="tx1"/>
                </a:solidFill>
              </a:defRPr>
            </a:lvl7pPr>
            <a:lvl8pPr marL="3429000" indent="-228600">
              <a:lnSpc>
                <a:spcPct val="90000"/>
              </a:lnSpc>
              <a:spcBef>
                <a:spcPts val="500"/>
              </a:spcBef>
              <a:buFont typeface="Arial"/>
              <a:buChar char="•"/>
              <a:defRPr>
                <a:solidFill>
                  <a:schemeClr val="tx1"/>
                </a:solidFill>
              </a:defRPr>
            </a:lvl8pPr>
            <a:lvl9pPr marL="3886200" indent="-228600">
              <a:lnSpc>
                <a:spcPct val="90000"/>
              </a:lnSpc>
              <a:spcBef>
                <a:spcPts val="500"/>
              </a:spcBef>
              <a:buFont typeface="Arial"/>
              <a:buChar char="•"/>
              <a:defRPr>
                <a:solidFill>
                  <a:schemeClr val="tx1"/>
                </a:solidFill>
              </a:defRPr>
            </a:lvl9pPr>
          </a:lstStyle>
          <a:p>
            <a:pPr lvl="0"/>
            <a:r>
              <a:rPr lang="en-US" sz="1400" b="1" i="0" err="1">
                <a:latin typeface="Roboto" charset="0"/>
                <a:ea typeface="Roboto" charset="0"/>
                <a:cs typeface="Roboto" charset="0"/>
              </a:rPr>
              <a:t>Wayfinder</a:t>
            </a:r>
            <a:endParaRPr lang="en-US" sz="1400" b="1" i="0">
              <a:latin typeface="Roboto" charset="0"/>
              <a:ea typeface="Roboto" charset="0"/>
              <a:cs typeface="Roboto" charset="0"/>
            </a:endParaRPr>
          </a:p>
          <a:p>
            <a:pPr lvl="0"/>
            <a:r>
              <a:rPr lang="en-US" sz="1100"/>
              <a:t>This</a:t>
            </a:r>
            <a:r>
              <a:rPr lang="en-US" sz="1100" baseline="0"/>
              <a:t> object is created with SmartArt. To use, drag and select the entire object, then copy and paste it onto every slide. Then, highlight the sections by clicking into the object and using “Shape Fill”.</a:t>
            </a:r>
          </a:p>
          <a:p>
            <a:pPr lvl="0"/>
            <a:r>
              <a:rPr lang="en-US" sz="1100" baseline="0"/>
              <a:t>To add more sections, simply use SmartArt to add more numbers in the list. To delete, select the appropriate shape and hit “delete”.</a:t>
            </a:r>
            <a:endParaRPr lang="en-US" sz="1100"/>
          </a:p>
        </p:txBody>
      </p:sp>
      <p:sp>
        <p:nvSpPr>
          <p:cNvPr id="101" name="Rectangle 100"/>
          <p:cNvSpPr/>
          <p:nvPr userDrawn="1"/>
        </p:nvSpPr>
        <p:spPr>
          <a:xfrm>
            <a:off x="574675" y="1871143"/>
            <a:ext cx="3882930" cy="4221682"/>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TextBox 102"/>
          <p:cNvSpPr txBox="1"/>
          <p:nvPr userDrawn="1"/>
        </p:nvSpPr>
        <p:spPr>
          <a:xfrm>
            <a:off x="-1333501" y="3587750"/>
            <a:ext cx="1908175" cy="2522018"/>
          </a:xfrm>
          <a:prstGeom prst="rect">
            <a:avLst/>
          </a:prstGeom>
          <a:solidFill>
            <a:schemeClr val="tx2"/>
          </a:solidFill>
          <a:ln>
            <a:solidFill>
              <a:schemeClr val="tx2"/>
            </a:solidFill>
          </a:ln>
        </p:spPr>
        <p:txBody>
          <a:bodyPr vert="horz" lIns="91440" tIns="45720" rIns="91440" bIns="45720" rtlCol="0" anchor="ctr">
            <a:noAutofit/>
          </a:bodyPr>
          <a:lstStyle>
            <a:lvl1pPr indent="0">
              <a:lnSpc>
                <a:spcPct val="90000"/>
              </a:lnSpc>
              <a:spcBef>
                <a:spcPts val="1000"/>
              </a:spcBef>
              <a:buClr>
                <a:schemeClr val="accent1"/>
              </a:buClr>
              <a:buFont typeface="Wingdings" charset="2"/>
              <a:buNone/>
              <a:defRPr sz="2000" b="0" i="0">
                <a:solidFill>
                  <a:schemeClr val="tx1">
                    <a:lumMod val="75000"/>
                    <a:lumOff val="25000"/>
                  </a:schemeClr>
                </a:solidFill>
                <a:latin typeface="Roboto Light" charset="0"/>
                <a:ea typeface="Roboto Light" charset="0"/>
                <a:cs typeface="Roboto Light" charset="0"/>
              </a:defRPr>
            </a:lvl1pPr>
            <a:lvl2pPr marL="685800" indent="-228600">
              <a:lnSpc>
                <a:spcPct val="90000"/>
              </a:lnSpc>
              <a:spcBef>
                <a:spcPts val="500"/>
              </a:spcBef>
              <a:buClr>
                <a:schemeClr val="accent1"/>
              </a:buClr>
              <a:buFont typeface="Wingdings" charset="2"/>
              <a:buChar char="§"/>
              <a:defRPr b="0" i="0">
                <a:solidFill>
                  <a:schemeClr val="tx1">
                    <a:lumMod val="75000"/>
                    <a:lumOff val="25000"/>
                  </a:schemeClr>
                </a:solidFill>
                <a:latin typeface="Roboto Light" charset="0"/>
                <a:ea typeface="Roboto Light" charset="0"/>
                <a:cs typeface="Roboto Light" charset="0"/>
              </a:defRPr>
            </a:lvl2pPr>
            <a:lvl3pPr marL="1143000" indent="-228600">
              <a:lnSpc>
                <a:spcPct val="90000"/>
              </a:lnSpc>
              <a:spcBef>
                <a:spcPts val="500"/>
              </a:spcBef>
              <a:buClr>
                <a:schemeClr val="accent1"/>
              </a:buClr>
              <a:buFont typeface="Wingdings" charset="2"/>
              <a:buChar char="§"/>
              <a:defRPr sz="1600" b="0" i="0">
                <a:solidFill>
                  <a:schemeClr val="tx1">
                    <a:lumMod val="75000"/>
                    <a:lumOff val="25000"/>
                  </a:schemeClr>
                </a:solidFill>
                <a:latin typeface="Roboto Light" charset="0"/>
                <a:ea typeface="Roboto Light" charset="0"/>
                <a:cs typeface="Roboto Light" charset="0"/>
              </a:defRPr>
            </a:lvl3pPr>
            <a:lvl4pPr marL="1600200" indent="-228600">
              <a:lnSpc>
                <a:spcPct val="90000"/>
              </a:lnSpc>
              <a:spcBef>
                <a:spcPts val="500"/>
              </a:spcBef>
              <a:buClr>
                <a:schemeClr val="accent1"/>
              </a:buClr>
              <a:buFont typeface="Wingdings" charset="2"/>
              <a:buChar char="§"/>
              <a:defRPr sz="1400" b="0" i="0">
                <a:solidFill>
                  <a:schemeClr val="tx1">
                    <a:lumMod val="75000"/>
                    <a:lumOff val="25000"/>
                  </a:schemeClr>
                </a:solidFill>
                <a:latin typeface="Roboto Light" charset="0"/>
                <a:ea typeface="Roboto Light" charset="0"/>
                <a:cs typeface="Roboto Light" charset="0"/>
              </a:defRPr>
            </a:lvl4pPr>
            <a:lvl5pPr marL="2057400" indent="-228600">
              <a:lnSpc>
                <a:spcPct val="90000"/>
              </a:lnSpc>
              <a:spcBef>
                <a:spcPts val="500"/>
              </a:spcBef>
              <a:buClr>
                <a:schemeClr val="accent1"/>
              </a:buClr>
              <a:buFont typeface="Wingdings" charset="2"/>
              <a:buChar char="§"/>
              <a:defRPr sz="1400" b="0" i="0">
                <a:solidFill>
                  <a:schemeClr val="tx1">
                    <a:lumMod val="75000"/>
                    <a:lumOff val="25000"/>
                  </a:schemeClr>
                </a:solidFill>
                <a:latin typeface="Roboto Light" charset="0"/>
                <a:ea typeface="Roboto Light" charset="0"/>
                <a:cs typeface="Roboto Light" charset="0"/>
              </a:defRPr>
            </a:lvl5pPr>
            <a:lvl6pPr marL="2514600" indent="-228600">
              <a:lnSpc>
                <a:spcPct val="90000"/>
              </a:lnSpc>
              <a:spcBef>
                <a:spcPts val="500"/>
              </a:spcBef>
              <a:buFont typeface="Arial"/>
              <a:buChar char="•"/>
              <a:defRPr>
                <a:solidFill>
                  <a:schemeClr val="tx1"/>
                </a:solidFill>
              </a:defRPr>
            </a:lvl6pPr>
            <a:lvl7pPr marL="2971800" indent="-228600">
              <a:lnSpc>
                <a:spcPct val="90000"/>
              </a:lnSpc>
              <a:spcBef>
                <a:spcPts val="500"/>
              </a:spcBef>
              <a:buFont typeface="Arial"/>
              <a:buChar char="•"/>
              <a:defRPr>
                <a:solidFill>
                  <a:schemeClr val="tx1"/>
                </a:solidFill>
              </a:defRPr>
            </a:lvl7pPr>
            <a:lvl8pPr marL="3429000" indent="-228600">
              <a:lnSpc>
                <a:spcPct val="90000"/>
              </a:lnSpc>
              <a:spcBef>
                <a:spcPts val="500"/>
              </a:spcBef>
              <a:buFont typeface="Arial"/>
              <a:buChar char="•"/>
              <a:defRPr>
                <a:solidFill>
                  <a:schemeClr val="tx1"/>
                </a:solidFill>
              </a:defRPr>
            </a:lvl8pPr>
            <a:lvl9pPr marL="3886200" indent="-228600">
              <a:lnSpc>
                <a:spcPct val="90000"/>
              </a:lnSpc>
              <a:spcBef>
                <a:spcPts val="500"/>
              </a:spcBef>
              <a:buFont typeface="Arial"/>
              <a:buChar char="•"/>
              <a:defRPr>
                <a:solidFill>
                  <a:schemeClr val="tx1"/>
                </a:solidFill>
              </a:defRPr>
            </a:lvl9pPr>
          </a:lstStyle>
          <a:p>
            <a:pPr lvl="0"/>
            <a:r>
              <a:rPr lang="en-US" sz="1400" b="1" i="0">
                <a:latin typeface="Roboto" charset="0"/>
                <a:ea typeface="Roboto" charset="0"/>
                <a:cs typeface="Roboto" charset="0"/>
              </a:rPr>
              <a:t>Highlight Elements</a:t>
            </a:r>
          </a:p>
          <a:p>
            <a:pPr lvl="0"/>
            <a:r>
              <a:rPr lang="en-US" sz="1100"/>
              <a:t>These callout elements are made to be copied onto other slides.</a:t>
            </a:r>
          </a:p>
          <a:p>
            <a:pPr lvl="0"/>
            <a:r>
              <a:rPr lang="en-US" sz="1100"/>
              <a:t>Use them to highlight relevant info on photos, diagrams, graphics.</a:t>
            </a:r>
          </a:p>
          <a:p>
            <a:pPr lvl="0"/>
            <a:r>
              <a:rPr lang="en-US" sz="1100"/>
              <a:t>They can be resized.</a:t>
            </a:r>
            <a:r>
              <a:rPr lang="en-US" sz="1100" baseline="0"/>
              <a:t> The text can also be deleted to act as a background for a highlighted object. (Such as on the map slide.)</a:t>
            </a:r>
            <a:endParaRPr lang="en-US" sz="1100"/>
          </a:p>
        </p:txBody>
      </p:sp>
      <p:sp>
        <p:nvSpPr>
          <p:cNvPr id="104" name="Rectangle 103"/>
          <p:cNvSpPr/>
          <p:nvPr userDrawn="1"/>
        </p:nvSpPr>
        <p:spPr>
          <a:xfrm>
            <a:off x="4602044" y="1871143"/>
            <a:ext cx="3614856" cy="4221682"/>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TextBox 104"/>
          <p:cNvSpPr txBox="1"/>
          <p:nvPr userDrawn="1"/>
        </p:nvSpPr>
        <p:spPr>
          <a:xfrm>
            <a:off x="4602044" y="6092825"/>
            <a:ext cx="3614856" cy="1971675"/>
          </a:xfrm>
          <a:prstGeom prst="rect">
            <a:avLst/>
          </a:prstGeom>
          <a:solidFill>
            <a:schemeClr val="tx2"/>
          </a:solidFill>
          <a:ln>
            <a:solidFill>
              <a:schemeClr val="tx2"/>
            </a:solidFill>
          </a:ln>
        </p:spPr>
        <p:txBody>
          <a:bodyPr vert="horz" lIns="91440" tIns="45720" rIns="91440" bIns="45720" rtlCol="0" anchor="ctr">
            <a:noAutofit/>
          </a:bodyPr>
          <a:lstStyle>
            <a:lvl1pPr indent="0">
              <a:lnSpc>
                <a:spcPct val="90000"/>
              </a:lnSpc>
              <a:spcBef>
                <a:spcPts val="1000"/>
              </a:spcBef>
              <a:buClr>
                <a:schemeClr val="accent1"/>
              </a:buClr>
              <a:buFont typeface="Wingdings" charset="2"/>
              <a:buNone/>
              <a:defRPr sz="2000" b="0" i="0">
                <a:solidFill>
                  <a:schemeClr val="tx1">
                    <a:lumMod val="75000"/>
                    <a:lumOff val="25000"/>
                  </a:schemeClr>
                </a:solidFill>
                <a:latin typeface="Roboto Light" charset="0"/>
                <a:ea typeface="Roboto Light" charset="0"/>
                <a:cs typeface="Roboto Light" charset="0"/>
              </a:defRPr>
            </a:lvl1pPr>
            <a:lvl2pPr marL="685800" indent="-228600">
              <a:lnSpc>
                <a:spcPct val="90000"/>
              </a:lnSpc>
              <a:spcBef>
                <a:spcPts val="500"/>
              </a:spcBef>
              <a:buClr>
                <a:schemeClr val="accent1"/>
              </a:buClr>
              <a:buFont typeface="Wingdings" charset="2"/>
              <a:buChar char="§"/>
              <a:defRPr b="0" i="0">
                <a:solidFill>
                  <a:schemeClr val="tx1">
                    <a:lumMod val="75000"/>
                    <a:lumOff val="25000"/>
                  </a:schemeClr>
                </a:solidFill>
                <a:latin typeface="Roboto Light" charset="0"/>
                <a:ea typeface="Roboto Light" charset="0"/>
                <a:cs typeface="Roboto Light" charset="0"/>
              </a:defRPr>
            </a:lvl2pPr>
            <a:lvl3pPr marL="1143000" indent="-228600">
              <a:lnSpc>
                <a:spcPct val="90000"/>
              </a:lnSpc>
              <a:spcBef>
                <a:spcPts val="500"/>
              </a:spcBef>
              <a:buClr>
                <a:schemeClr val="accent1"/>
              </a:buClr>
              <a:buFont typeface="Wingdings" charset="2"/>
              <a:buChar char="§"/>
              <a:defRPr sz="1600" b="0" i="0">
                <a:solidFill>
                  <a:schemeClr val="tx1">
                    <a:lumMod val="75000"/>
                    <a:lumOff val="25000"/>
                  </a:schemeClr>
                </a:solidFill>
                <a:latin typeface="Roboto Light" charset="0"/>
                <a:ea typeface="Roboto Light" charset="0"/>
                <a:cs typeface="Roboto Light" charset="0"/>
              </a:defRPr>
            </a:lvl3pPr>
            <a:lvl4pPr marL="1600200" indent="-228600">
              <a:lnSpc>
                <a:spcPct val="90000"/>
              </a:lnSpc>
              <a:spcBef>
                <a:spcPts val="500"/>
              </a:spcBef>
              <a:buClr>
                <a:schemeClr val="accent1"/>
              </a:buClr>
              <a:buFont typeface="Wingdings" charset="2"/>
              <a:buChar char="§"/>
              <a:defRPr sz="1400" b="0" i="0">
                <a:solidFill>
                  <a:schemeClr val="tx1">
                    <a:lumMod val="75000"/>
                    <a:lumOff val="25000"/>
                  </a:schemeClr>
                </a:solidFill>
                <a:latin typeface="Roboto Light" charset="0"/>
                <a:ea typeface="Roboto Light" charset="0"/>
                <a:cs typeface="Roboto Light" charset="0"/>
              </a:defRPr>
            </a:lvl4pPr>
            <a:lvl5pPr marL="2057400" indent="-228600">
              <a:lnSpc>
                <a:spcPct val="90000"/>
              </a:lnSpc>
              <a:spcBef>
                <a:spcPts val="500"/>
              </a:spcBef>
              <a:buClr>
                <a:schemeClr val="accent1"/>
              </a:buClr>
              <a:buFont typeface="Wingdings" charset="2"/>
              <a:buChar char="§"/>
              <a:defRPr sz="1400" b="0" i="0">
                <a:solidFill>
                  <a:schemeClr val="tx1">
                    <a:lumMod val="75000"/>
                    <a:lumOff val="25000"/>
                  </a:schemeClr>
                </a:solidFill>
                <a:latin typeface="Roboto Light" charset="0"/>
                <a:ea typeface="Roboto Light" charset="0"/>
                <a:cs typeface="Roboto Light" charset="0"/>
              </a:defRPr>
            </a:lvl5pPr>
            <a:lvl6pPr marL="2514600" indent="-228600">
              <a:lnSpc>
                <a:spcPct val="90000"/>
              </a:lnSpc>
              <a:spcBef>
                <a:spcPts val="500"/>
              </a:spcBef>
              <a:buFont typeface="Arial"/>
              <a:buChar char="•"/>
              <a:defRPr>
                <a:solidFill>
                  <a:schemeClr val="tx1"/>
                </a:solidFill>
              </a:defRPr>
            </a:lvl6pPr>
            <a:lvl7pPr marL="2971800" indent="-228600">
              <a:lnSpc>
                <a:spcPct val="90000"/>
              </a:lnSpc>
              <a:spcBef>
                <a:spcPts val="500"/>
              </a:spcBef>
              <a:buFont typeface="Arial"/>
              <a:buChar char="•"/>
              <a:defRPr>
                <a:solidFill>
                  <a:schemeClr val="tx1"/>
                </a:solidFill>
              </a:defRPr>
            </a:lvl7pPr>
            <a:lvl8pPr marL="3429000" indent="-228600">
              <a:lnSpc>
                <a:spcPct val="90000"/>
              </a:lnSpc>
              <a:spcBef>
                <a:spcPts val="500"/>
              </a:spcBef>
              <a:buFont typeface="Arial"/>
              <a:buChar char="•"/>
              <a:defRPr>
                <a:solidFill>
                  <a:schemeClr val="tx1"/>
                </a:solidFill>
              </a:defRPr>
            </a:lvl8pPr>
            <a:lvl9pPr marL="3886200" indent="-228600">
              <a:lnSpc>
                <a:spcPct val="90000"/>
              </a:lnSpc>
              <a:spcBef>
                <a:spcPts val="500"/>
              </a:spcBef>
              <a:buFont typeface="Arial"/>
              <a:buChar char="•"/>
              <a:defRPr>
                <a:solidFill>
                  <a:schemeClr val="tx1"/>
                </a:solidFill>
              </a:defRPr>
            </a:lvl9pPr>
          </a:lstStyle>
          <a:p>
            <a:pPr lvl="0"/>
            <a:r>
              <a:rPr lang="en-US" sz="1400" b="1" i="0">
                <a:latin typeface="Roboto" charset="0"/>
                <a:ea typeface="Roboto" charset="0"/>
                <a:cs typeface="Roboto" charset="0"/>
              </a:rPr>
              <a:t>Highlight Elements</a:t>
            </a:r>
          </a:p>
          <a:p>
            <a:pPr lvl="0"/>
            <a:r>
              <a:rPr lang="en-US" sz="1100"/>
              <a:t>These callout elements are made to be copied onto other slides.</a:t>
            </a:r>
          </a:p>
          <a:p>
            <a:pPr lvl="0"/>
            <a:r>
              <a:rPr lang="en-US" sz="1100"/>
              <a:t>Use them to highlight relevant info on photos, diagrams, graphics.</a:t>
            </a:r>
          </a:p>
          <a:p>
            <a:pPr lvl="0"/>
            <a:r>
              <a:rPr lang="en-US" sz="1100"/>
              <a:t>They can be resized and rotated.</a:t>
            </a:r>
            <a:r>
              <a:rPr lang="en-US" sz="1100" baseline="0"/>
              <a:t> The text can also be deleted to act as a background for a highlighted object. (Such as on the map slide.)</a:t>
            </a:r>
            <a:endParaRPr lang="en-US" sz="1100"/>
          </a:p>
        </p:txBody>
      </p:sp>
      <p:sp>
        <p:nvSpPr>
          <p:cNvPr id="14" name="TextBox 13"/>
          <p:cNvSpPr txBox="1"/>
          <p:nvPr userDrawn="1"/>
        </p:nvSpPr>
        <p:spPr>
          <a:xfrm>
            <a:off x="11617325" y="1854200"/>
            <a:ext cx="4194175" cy="1854200"/>
          </a:xfrm>
          <a:prstGeom prst="rect">
            <a:avLst/>
          </a:prstGeom>
          <a:solidFill>
            <a:schemeClr val="tx2"/>
          </a:solidFill>
          <a:ln>
            <a:solidFill>
              <a:schemeClr val="tx2"/>
            </a:solidFill>
          </a:ln>
        </p:spPr>
        <p:txBody>
          <a:bodyPr vert="horz" lIns="91440" tIns="45720" rIns="91440" bIns="45720" rtlCol="0" anchor="ctr">
            <a:noAutofit/>
          </a:bodyPr>
          <a:lstStyle>
            <a:lvl1pPr indent="0">
              <a:lnSpc>
                <a:spcPct val="90000"/>
              </a:lnSpc>
              <a:spcBef>
                <a:spcPts val="1000"/>
              </a:spcBef>
              <a:buClr>
                <a:schemeClr val="accent1"/>
              </a:buClr>
              <a:buFont typeface="Wingdings" charset="2"/>
              <a:buNone/>
              <a:defRPr sz="2000" b="0" i="0">
                <a:solidFill>
                  <a:schemeClr val="tx1">
                    <a:lumMod val="75000"/>
                    <a:lumOff val="25000"/>
                  </a:schemeClr>
                </a:solidFill>
                <a:latin typeface="Roboto Light" charset="0"/>
                <a:ea typeface="Roboto Light" charset="0"/>
                <a:cs typeface="Roboto Light" charset="0"/>
              </a:defRPr>
            </a:lvl1pPr>
            <a:lvl2pPr marL="685800" indent="-228600">
              <a:lnSpc>
                <a:spcPct val="90000"/>
              </a:lnSpc>
              <a:spcBef>
                <a:spcPts val="500"/>
              </a:spcBef>
              <a:buClr>
                <a:schemeClr val="accent1"/>
              </a:buClr>
              <a:buFont typeface="Wingdings" charset="2"/>
              <a:buChar char="§"/>
              <a:defRPr b="0" i="0">
                <a:solidFill>
                  <a:schemeClr val="tx1">
                    <a:lumMod val="75000"/>
                    <a:lumOff val="25000"/>
                  </a:schemeClr>
                </a:solidFill>
                <a:latin typeface="Roboto Light" charset="0"/>
                <a:ea typeface="Roboto Light" charset="0"/>
                <a:cs typeface="Roboto Light" charset="0"/>
              </a:defRPr>
            </a:lvl2pPr>
            <a:lvl3pPr marL="1143000" indent="-228600">
              <a:lnSpc>
                <a:spcPct val="90000"/>
              </a:lnSpc>
              <a:spcBef>
                <a:spcPts val="500"/>
              </a:spcBef>
              <a:buClr>
                <a:schemeClr val="accent1"/>
              </a:buClr>
              <a:buFont typeface="Wingdings" charset="2"/>
              <a:buChar char="§"/>
              <a:defRPr sz="1600" b="0" i="0">
                <a:solidFill>
                  <a:schemeClr val="tx1">
                    <a:lumMod val="75000"/>
                    <a:lumOff val="25000"/>
                  </a:schemeClr>
                </a:solidFill>
                <a:latin typeface="Roboto Light" charset="0"/>
                <a:ea typeface="Roboto Light" charset="0"/>
                <a:cs typeface="Roboto Light" charset="0"/>
              </a:defRPr>
            </a:lvl3pPr>
            <a:lvl4pPr marL="1600200" indent="-228600">
              <a:lnSpc>
                <a:spcPct val="90000"/>
              </a:lnSpc>
              <a:spcBef>
                <a:spcPts val="500"/>
              </a:spcBef>
              <a:buClr>
                <a:schemeClr val="accent1"/>
              </a:buClr>
              <a:buFont typeface="Wingdings" charset="2"/>
              <a:buChar char="§"/>
              <a:defRPr sz="1400" b="0" i="0">
                <a:solidFill>
                  <a:schemeClr val="tx1">
                    <a:lumMod val="75000"/>
                    <a:lumOff val="25000"/>
                  </a:schemeClr>
                </a:solidFill>
                <a:latin typeface="Roboto Light" charset="0"/>
                <a:ea typeface="Roboto Light" charset="0"/>
                <a:cs typeface="Roboto Light" charset="0"/>
              </a:defRPr>
            </a:lvl4pPr>
            <a:lvl5pPr marL="2057400" indent="-228600">
              <a:lnSpc>
                <a:spcPct val="90000"/>
              </a:lnSpc>
              <a:spcBef>
                <a:spcPts val="500"/>
              </a:spcBef>
              <a:buClr>
                <a:schemeClr val="accent1"/>
              </a:buClr>
              <a:buFont typeface="Wingdings" charset="2"/>
              <a:buChar char="§"/>
              <a:defRPr sz="1400" b="0" i="0">
                <a:solidFill>
                  <a:schemeClr val="tx1">
                    <a:lumMod val="75000"/>
                    <a:lumOff val="25000"/>
                  </a:schemeClr>
                </a:solidFill>
                <a:latin typeface="Roboto Light" charset="0"/>
                <a:ea typeface="Roboto Light" charset="0"/>
                <a:cs typeface="Roboto Light" charset="0"/>
              </a:defRPr>
            </a:lvl5pPr>
            <a:lvl6pPr marL="2514600" indent="-228600">
              <a:lnSpc>
                <a:spcPct val="90000"/>
              </a:lnSpc>
              <a:spcBef>
                <a:spcPts val="500"/>
              </a:spcBef>
              <a:buFont typeface="Arial"/>
              <a:buChar char="•"/>
              <a:defRPr>
                <a:solidFill>
                  <a:schemeClr val="tx1"/>
                </a:solidFill>
              </a:defRPr>
            </a:lvl6pPr>
            <a:lvl7pPr marL="2971800" indent="-228600">
              <a:lnSpc>
                <a:spcPct val="90000"/>
              </a:lnSpc>
              <a:spcBef>
                <a:spcPts val="500"/>
              </a:spcBef>
              <a:buFont typeface="Arial"/>
              <a:buChar char="•"/>
              <a:defRPr>
                <a:solidFill>
                  <a:schemeClr val="tx1"/>
                </a:solidFill>
              </a:defRPr>
            </a:lvl7pPr>
            <a:lvl8pPr marL="3429000" indent="-228600">
              <a:lnSpc>
                <a:spcPct val="90000"/>
              </a:lnSpc>
              <a:spcBef>
                <a:spcPts val="500"/>
              </a:spcBef>
              <a:buFont typeface="Arial"/>
              <a:buChar char="•"/>
              <a:defRPr>
                <a:solidFill>
                  <a:schemeClr val="tx1"/>
                </a:solidFill>
              </a:defRPr>
            </a:lvl8pPr>
            <a:lvl9pPr marL="3886200" indent="-228600">
              <a:lnSpc>
                <a:spcPct val="90000"/>
              </a:lnSpc>
              <a:spcBef>
                <a:spcPts val="500"/>
              </a:spcBef>
              <a:buFont typeface="Arial"/>
              <a:buChar char="•"/>
              <a:defRPr>
                <a:solidFill>
                  <a:schemeClr val="tx1"/>
                </a:solidFill>
              </a:defRPr>
            </a:lvl9pPr>
          </a:lstStyle>
          <a:p>
            <a:pPr lvl="0"/>
            <a:r>
              <a:rPr lang="en-US" sz="1400" b="1" i="0">
                <a:latin typeface="Roboto" charset="0"/>
                <a:ea typeface="Roboto" charset="0"/>
                <a:cs typeface="Roboto" charset="0"/>
              </a:rPr>
              <a:t>Line Styles</a:t>
            </a:r>
          </a:p>
          <a:p>
            <a:pPr lvl="0"/>
            <a:r>
              <a:rPr lang="en-US" sz="1100" b="0" i="0">
                <a:latin typeface="Roboto Light" charset="0"/>
                <a:ea typeface="Roboto Light" charset="0"/>
                <a:cs typeface="Roboto Light" charset="0"/>
              </a:rPr>
              <a:t>These lines can be copied and pasted to be used on other slides.</a:t>
            </a:r>
          </a:p>
          <a:p>
            <a:pPr lvl="0"/>
            <a:r>
              <a:rPr lang="en-US" sz="1100" b="0" i="0">
                <a:latin typeface="Roboto Light" charset="0"/>
                <a:ea typeface="Roboto Light" charset="0"/>
                <a:cs typeface="Roboto Light" charset="0"/>
              </a:rPr>
              <a:t>The line styles can also be copied and pasted onto other objects.</a:t>
            </a:r>
          </a:p>
          <a:p>
            <a:pPr lvl="0"/>
            <a:r>
              <a:rPr lang="en-US" sz="1100" b="0" i="0">
                <a:latin typeface="Roboto Light" charset="0"/>
                <a:ea typeface="Roboto Light" charset="0"/>
                <a:cs typeface="Roboto Light" charset="0"/>
              </a:rPr>
              <a:t>Click to select the line style you’d like to use, then click on “Format Painter” in the Home Tab. Then, navigate to the object you’d like to apply the style on, select the object and press ”Format Painter” again.</a:t>
            </a:r>
          </a:p>
        </p:txBody>
      </p:sp>
      <p:sp>
        <p:nvSpPr>
          <p:cNvPr id="15" name="Rectangle 14"/>
          <p:cNvSpPr/>
          <p:nvPr userDrawn="1"/>
        </p:nvSpPr>
        <p:spPr>
          <a:xfrm>
            <a:off x="8361338" y="1871143"/>
            <a:ext cx="3247839" cy="1837257"/>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userDrawn="1"/>
        </p:nvSpPr>
        <p:spPr>
          <a:xfrm>
            <a:off x="11617325" y="4837083"/>
            <a:ext cx="4194175" cy="1247234"/>
          </a:xfrm>
          <a:prstGeom prst="rect">
            <a:avLst/>
          </a:prstGeom>
          <a:solidFill>
            <a:schemeClr val="tx2"/>
          </a:solidFill>
          <a:ln>
            <a:solidFill>
              <a:schemeClr val="tx2"/>
            </a:solidFill>
          </a:ln>
        </p:spPr>
        <p:txBody>
          <a:bodyPr vert="horz" lIns="91440" tIns="45720" rIns="91440" bIns="45720" rtlCol="0" anchor="ctr">
            <a:noAutofit/>
          </a:bodyPr>
          <a:lstStyle>
            <a:lvl1pPr indent="0">
              <a:lnSpc>
                <a:spcPct val="90000"/>
              </a:lnSpc>
              <a:spcBef>
                <a:spcPts val="1000"/>
              </a:spcBef>
              <a:buClr>
                <a:schemeClr val="accent1"/>
              </a:buClr>
              <a:buFont typeface="Wingdings" charset="2"/>
              <a:buNone/>
              <a:defRPr sz="2000" b="0" i="0">
                <a:solidFill>
                  <a:schemeClr val="tx1">
                    <a:lumMod val="75000"/>
                    <a:lumOff val="25000"/>
                  </a:schemeClr>
                </a:solidFill>
                <a:latin typeface="Roboto Light" charset="0"/>
                <a:ea typeface="Roboto Light" charset="0"/>
                <a:cs typeface="Roboto Light" charset="0"/>
              </a:defRPr>
            </a:lvl1pPr>
            <a:lvl2pPr marL="685800" indent="-228600">
              <a:lnSpc>
                <a:spcPct val="90000"/>
              </a:lnSpc>
              <a:spcBef>
                <a:spcPts val="500"/>
              </a:spcBef>
              <a:buClr>
                <a:schemeClr val="accent1"/>
              </a:buClr>
              <a:buFont typeface="Wingdings" charset="2"/>
              <a:buChar char="§"/>
              <a:defRPr b="0" i="0">
                <a:solidFill>
                  <a:schemeClr val="tx1">
                    <a:lumMod val="75000"/>
                    <a:lumOff val="25000"/>
                  </a:schemeClr>
                </a:solidFill>
                <a:latin typeface="Roboto Light" charset="0"/>
                <a:ea typeface="Roboto Light" charset="0"/>
                <a:cs typeface="Roboto Light" charset="0"/>
              </a:defRPr>
            </a:lvl2pPr>
            <a:lvl3pPr marL="1143000" indent="-228600">
              <a:lnSpc>
                <a:spcPct val="90000"/>
              </a:lnSpc>
              <a:spcBef>
                <a:spcPts val="500"/>
              </a:spcBef>
              <a:buClr>
                <a:schemeClr val="accent1"/>
              </a:buClr>
              <a:buFont typeface="Wingdings" charset="2"/>
              <a:buChar char="§"/>
              <a:defRPr sz="1600" b="0" i="0">
                <a:solidFill>
                  <a:schemeClr val="tx1">
                    <a:lumMod val="75000"/>
                    <a:lumOff val="25000"/>
                  </a:schemeClr>
                </a:solidFill>
                <a:latin typeface="Roboto Light" charset="0"/>
                <a:ea typeface="Roboto Light" charset="0"/>
                <a:cs typeface="Roboto Light" charset="0"/>
              </a:defRPr>
            </a:lvl3pPr>
            <a:lvl4pPr marL="1600200" indent="-228600">
              <a:lnSpc>
                <a:spcPct val="90000"/>
              </a:lnSpc>
              <a:spcBef>
                <a:spcPts val="500"/>
              </a:spcBef>
              <a:buClr>
                <a:schemeClr val="accent1"/>
              </a:buClr>
              <a:buFont typeface="Wingdings" charset="2"/>
              <a:buChar char="§"/>
              <a:defRPr sz="1400" b="0" i="0">
                <a:solidFill>
                  <a:schemeClr val="tx1">
                    <a:lumMod val="75000"/>
                    <a:lumOff val="25000"/>
                  </a:schemeClr>
                </a:solidFill>
                <a:latin typeface="Roboto Light" charset="0"/>
                <a:ea typeface="Roboto Light" charset="0"/>
                <a:cs typeface="Roboto Light" charset="0"/>
              </a:defRPr>
            </a:lvl4pPr>
            <a:lvl5pPr marL="2057400" indent="-228600">
              <a:lnSpc>
                <a:spcPct val="90000"/>
              </a:lnSpc>
              <a:spcBef>
                <a:spcPts val="500"/>
              </a:spcBef>
              <a:buClr>
                <a:schemeClr val="accent1"/>
              </a:buClr>
              <a:buFont typeface="Wingdings" charset="2"/>
              <a:buChar char="§"/>
              <a:defRPr sz="1400" b="0" i="0">
                <a:solidFill>
                  <a:schemeClr val="tx1">
                    <a:lumMod val="75000"/>
                    <a:lumOff val="25000"/>
                  </a:schemeClr>
                </a:solidFill>
                <a:latin typeface="Roboto Light" charset="0"/>
                <a:ea typeface="Roboto Light" charset="0"/>
                <a:cs typeface="Roboto Light" charset="0"/>
              </a:defRPr>
            </a:lvl5pPr>
            <a:lvl6pPr marL="2514600" indent="-228600">
              <a:lnSpc>
                <a:spcPct val="90000"/>
              </a:lnSpc>
              <a:spcBef>
                <a:spcPts val="500"/>
              </a:spcBef>
              <a:buFont typeface="Arial"/>
              <a:buChar char="•"/>
              <a:defRPr>
                <a:solidFill>
                  <a:schemeClr val="tx1"/>
                </a:solidFill>
              </a:defRPr>
            </a:lvl6pPr>
            <a:lvl7pPr marL="2971800" indent="-228600">
              <a:lnSpc>
                <a:spcPct val="90000"/>
              </a:lnSpc>
              <a:spcBef>
                <a:spcPts val="500"/>
              </a:spcBef>
              <a:buFont typeface="Arial"/>
              <a:buChar char="•"/>
              <a:defRPr>
                <a:solidFill>
                  <a:schemeClr val="tx1"/>
                </a:solidFill>
              </a:defRPr>
            </a:lvl7pPr>
            <a:lvl8pPr marL="3429000" indent="-228600">
              <a:lnSpc>
                <a:spcPct val="90000"/>
              </a:lnSpc>
              <a:spcBef>
                <a:spcPts val="500"/>
              </a:spcBef>
              <a:buFont typeface="Arial"/>
              <a:buChar char="•"/>
              <a:defRPr>
                <a:solidFill>
                  <a:schemeClr val="tx1"/>
                </a:solidFill>
              </a:defRPr>
            </a:lvl8pPr>
            <a:lvl9pPr marL="3886200" indent="-228600">
              <a:lnSpc>
                <a:spcPct val="90000"/>
              </a:lnSpc>
              <a:spcBef>
                <a:spcPts val="500"/>
              </a:spcBef>
              <a:buFont typeface="Arial"/>
              <a:buChar char="•"/>
              <a:defRPr>
                <a:solidFill>
                  <a:schemeClr val="tx1"/>
                </a:solidFill>
              </a:defRPr>
            </a:lvl9pPr>
          </a:lstStyle>
          <a:p>
            <a:pPr lvl="0"/>
            <a:r>
              <a:rPr lang="en-US" sz="1400" b="1" i="0">
                <a:latin typeface="Roboto" charset="0"/>
                <a:ea typeface="Roboto" charset="0"/>
                <a:cs typeface="Roboto" charset="0"/>
              </a:rPr>
              <a:t>Logos</a:t>
            </a:r>
          </a:p>
          <a:p>
            <a:pPr lvl="0"/>
            <a:r>
              <a:rPr lang="en-US" sz="1100" b="0" i="0">
                <a:latin typeface="Roboto Light" charset="0"/>
                <a:ea typeface="Roboto Light" charset="0"/>
                <a:cs typeface="Roboto Light" charset="0"/>
              </a:rPr>
              <a:t>There are</a:t>
            </a:r>
            <a:r>
              <a:rPr lang="en-US" sz="1100" b="0" i="0" baseline="0">
                <a:latin typeface="Roboto Light" charset="0"/>
                <a:ea typeface="Roboto Light" charset="0"/>
                <a:cs typeface="Roboto Light" charset="0"/>
              </a:rPr>
              <a:t> a few cases in which you may need to add the ULI logo on top of an image. Please select the appropriate logo with the appropriate color lockup, and right click to “Copy”, then navigate to the slide you wish to paste it on and right click to ”Paste”.</a:t>
            </a:r>
            <a:endParaRPr lang="en-US" sz="1100" b="0" i="0">
              <a:latin typeface="Roboto Light" charset="0"/>
              <a:ea typeface="Roboto Light" charset="0"/>
              <a:cs typeface="Roboto Light" charset="0"/>
            </a:endParaRPr>
          </a:p>
        </p:txBody>
      </p:sp>
      <p:sp>
        <p:nvSpPr>
          <p:cNvPr id="17" name="Rectangle 16"/>
          <p:cNvSpPr/>
          <p:nvPr userDrawn="1"/>
        </p:nvSpPr>
        <p:spPr>
          <a:xfrm>
            <a:off x="8361338" y="3804177"/>
            <a:ext cx="3247839" cy="2288648"/>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userDrawn="1"/>
        </p:nvSpPr>
        <p:spPr>
          <a:xfrm>
            <a:off x="8509000" y="4927600"/>
            <a:ext cx="2959100" cy="10668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a:p>
        </p:txBody>
      </p:sp>
      <p:sp>
        <p:nvSpPr>
          <p:cNvPr id="4" name="Slide Number Placeholder 3"/>
          <p:cNvSpPr>
            <a:spLocks noGrp="1"/>
          </p:cNvSpPr>
          <p:nvPr>
            <p:ph type="sldNum" sz="quarter" idx="11"/>
          </p:nvPr>
        </p:nvSpPr>
        <p:spPr/>
        <p:txBody>
          <a:bodyPr/>
          <a:lstStyle/>
          <a:p>
            <a:fld id="{4B6E93A8-FE64-9044-AC94-BAC1817EA472}" type="slidenum">
              <a:rPr lang="en-US" smtClean="0"/>
              <a:pPr/>
              <a:t>‹#›</a:t>
            </a:fld>
            <a:endParaRPr lang="en-US"/>
          </a:p>
        </p:txBody>
      </p:sp>
      <p:sp>
        <p:nvSpPr>
          <p:cNvPr id="7" name="Rectangle 6"/>
          <p:cNvSpPr/>
          <p:nvPr userDrawn="1"/>
        </p:nvSpPr>
        <p:spPr>
          <a:xfrm>
            <a:off x="2368446" y="509666"/>
            <a:ext cx="9823554" cy="557634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userDrawn="1"/>
        </p:nvSpPr>
        <p:spPr>
          <a:xfrm>
            <a:off x="574675" y="540763"/>
            <a:ext cx="1175322" cy="584775"/>
          </a:xfrm>
          <a:prstGeom prst="rect">
            <a:avLst/>
          </a:prstGeom>
        </p:spPr>
        <p:txBody>
          <a:bodyPr wrap="none">
            <a:spAutoFit/>
          </a:bodyPr>
          <a:lstStyle/>
          <a:p>
            <a:r>
              <a:rPr kumimoji="0" lang="en-US" sz="3200" b="0" i="0" u="none" strike="noStrike" kern="1200" cap="none" spc="0" normalizeH="0" baseline="0" noProof="0">
                <a:ln>
                  <a:noFill/>
                </a:ln>
                <a:solidFill>
                  <a:srgbClr val="77A02D"/>
                </a:solidFill>
                <a:effectLst/>
                <a:uLnTx/>
                <a:uFillTx/>
                <a:latin typeface="Roboto Light" charset="0"/>
                <a:ea typeface="Roboto Light" charset="0"/>
                <a:cs typeface="Roboto Light" charset="0"/>
              </a:rPr>
              <a:t>Icons</a:t>
            </a:r>
            <a:endParaRPr lang="en-US"/>
          </a:p>
        </p:txBody>
      </p:sp>
      <p:sp>
        <p:nvSpPr>
          <p:cNvPr id="9" name="TextBox 8"/>
          <p:cNvSpPr txBox="1"/>
          <p:nvPr userDrawn="1"/>
        </p:nvSpPr>
        <p:spPr>
          <a:xfrm>
            <a:off x="574675" y="1149350"/>
            <a:ext cx="1793771" cy="1339017"/>
          </a:xfrm>
          <a:prstGeom prst="rect">
            <a:avLst/>
          </a:prstGeom>
        </p:spPr>
        <p:txBody>
          <a:bodyPr vert="horz" lIns="91440" tIns="45720" rIns="91440" bIns="45720" rtlCol="0">
            <a:normAutofit/>
          </a:bodyPr>
          <a:lstStyle>
            <a:lvl1pPr lvl="0" indent="0">
              <a:lnSpc>
                <a:spcPct val="90000"/>
              </a:lnSpc>
              <a:spcBef>
                <a:spcPts val="1000"/>
              </a:spcBef>
              <a:buClr>
                <a:schemeClr val="accent1"/>
              </a:buClr>
              <a:buFont typeface="Wingdings" charset="2"/>
              <a:buNone/>
              <a:defRPr sz="2000" b="0" i="0">
                <a:solidFill>
                  <a:schemeClr val="bg2"/>
                </a:solidFill>
                <a:latin typeface="Roboto" charset="0"/>
                <a:ea typeface="Roboto" charset="0"/>
                <a:cs typeface="Roboto" charset="0"/>
              </a:defRPr>
            </a:lvl1pPr>
            <a:lvl2pPr marL="685800" indent="-228600">
              <a:lnSpc>
                <a:spcPct val="90000"/>
              </a:lnSpc>
              <a:spcBef>
                <a:spcPts val="500"/>
              </a:spcBef>
              <a:buClr>
                <a:schemeClr val="accent1"/>
              </a:buClr>
              <a:buFont typeface="Wingdings" charset="2"/>
              <a:buChar char="§"/>
              <a:defRPr b="0" i="0">
                <a:solidFill>
                  <a:schemeClr val="tx1">
                    <a:lumMod val="75000"/>
                    <a:lumOff val="25000"/>
                  </a:schemeClr>
                </a:solidFill>
                <a:latin typeface="Roboto Light" charset="0"/>
                <a:ea typeface="Roboto Light" charset="0"/>
                <a:cs typeface="Roboto Light" charset="0"/>
              </a:defRPr>
            </a:lvl2pPr>
            <a:lvl3pPr marL="1143000" indent="-228600">
              <a:lnSpc>
                <a:spcPct val="90000"/>
              </a:lnSpc>
              <a:spcBef>
                <a:spcPts val="500"/>
              </a:spcBef>
              <a:buClr>
                <a:schemeClr val="accent1"/>
              </a:buClr>
              <a:buFont typeface="Wingdings" charset="2"/>
              <a:buChar char="§"/>
              <a:defRPr sz="1600" b="0" i="0">
                <a:solidFill>
                  <a:schemeClr val="tx1">
                    <a:lumMod val="75000"/>
                    <a:lumOff val="25000"/>
                  </a:schemeClr>
                </a:solidFill>
                <a:latin typeface="Roboto Light" charset="0"/>
                <a:ea typeface="Roboto Light" charset="0"/>
                <a:cs typeface="Roboto Light" charset="0"/>
              </a:defRPr>
            </a:lvl3pPr>
            <a:lvl4pPr marL="1600200" indent="-228600">
              <a:lnSpc>
                <a:spcPct val="90000"/>
              </a:lnSpc>
              <a:spcBef>
                <a:spcPts val="500"/>
              </a:spcBef>
              <a:buClr>
                <a:schemeClr val="accent1"/>
              </a:buClr>
              <a:buFont typeface="Wingdings" charset="2"/>
              <a:buChar char="§"/>
              <a:defRPr sz="1400" b="0" i="0">
                <a:solidFill>
                  <a:schemeClr val="tx1">
                    <a:lumMod val="75000"/>
                    <a:lumOff val="25000"/>
                  </a:schemeClr>
                </a:solidFill>
                <a:latin typeface="Roboto Light" charset="0"/>
                <a:ea typeface="Roboto Light" charset="0"/>
                <a:cs typeface="Roboto Light" charset="0"/>
              </a:defRPr>
            </a:lvl4pPr>
            <a:lvl5pPr marL="2057400" indent="-228600">
              <a:lnSpc>
                <a:spcPct val="90000"/>
              </a:lnSpc>
              <a:spcBef>
                <a:spcPts val="500"/>
              </a:spcBef>
              <a:buClr>
                <a:schemeClr val="accent1"/>
              </a:buClr>
              <a:buFont typeface="Wingdings" charset="2"/>
              <a:buChar char="§"/>
              <a:defRPr sz="1400" b="0" i="0">
                <a:solidFill>
                  <a:schemeClr val="tx1">
                    <a:lumMod val="75000"/>
                    <a:lumOff val="25000"/>
                  </a:schemeClr>
                </a:solidFill>
                <a:latin typeface="Roboto Light" charset="0"/>
                <a:ea typeface="Roboto Light" charset="0"/>
                <a:cs typeface="Roboto Light" charset="0"/>
              </a:defRPr>
            </a:lvl5pPr>
            <a:lvl6pPr marL="2514600" indent="-228600">
              <a:lnSpc>
                <a:spcPct val="90000"/>
              </a:lnSpc>
              <a:spcBef>
                <a:spcPts val="500"/>
              </a:spcBef>
              <a:buFont typeface="Arial"/>
              <a:buChar char="•"/>
            </a:lvl6pPr>
            <a:lvl7pPr marL="2971800" indent="-228600">
              <a:lnSpc>
                <a:spcPct val="90000"/>
              </a:lnSpc>
              <a:spcBef>
                <a:spcPts val="500"/>
              </a:spcBef>
              <a:buFont typeface="Arial"/>
              <a:buChar char="•"/>
            </a:lvl7pPr>
            <a:lvl8pPr marL="3429000" indent="-228600">
              <a:lnSpc>
                <a:spcPct val="90000"/>
              </a:lnSpc>
              <a:spcBef>
                <a:spcPts val="500"/>
              </a:spcBef>
              <a:buFont typeface="Arial"/>
              <a:buChar char="•"/>
            </a:lvl8pPr>
            <a:lvl9pPr marL="3886200" indent="-228600">
              <a:lnSpc>
                <a:spcPct val="90000"/>
              </a:lnSpc>
              <a:spcBef>
                <a:spcPts val="500"/>
              </a:spcBef>
              <a:buFont typeface="Arial"/>
              <a:buChar char="•"/>
            </a:lvl9pPr>
          </a:lstStyle>
          <a:p>
            <a:pPr lvl="0"/>
            <a:r>
              <a:rPr lang="en-US"/>
              <a:t>Simple,</a:t>
            </a:r>
          </a:p>
          <a:p>
            <a:pPr lvl="0"/>
            <a:r>
              <a:rPr lang="en-US"/>
              <a:t>Color Background</a:t>
            </a:r>
          </a:p>
        </p:txBody>
      </p:sp>
      <p:sp>
        <p:nvSpPr>
          <p:cNvPr id="35" name="TextBox 34"/>
          <p:cNvSpPr txBox="1"/>
          <p:nvPr userDrawn="1"/>
        </p:nvSpPr>
        <p:spPr>
          <a:xfrm>
            <a:off x="5322283" y="910094"/>
            <a:ext cx="811441" cy="430887"/>
          </a:xfrm>
          <a:prstGeom prst="rect">
            <a:avLst/>
          </a:prstGeom>
          <a:noFill/>
        </p:spPr>
        <p:txBody>
          <a:bodyPr wrap="none" rtlCol="0">
            <a:spAutoFit/>
          </a:bodyPr>
          <a:lstStyle/>
          <a:p>
            <a:r>
              <a:rPr lang="en-US" sz="1050" b="0" i="0">
                <a:solidFill>
                  <a:schemeClr val="bg1"/>
                </a:solidFill>
                <a:latin typeface="Roboto Medium" charset="0"/>
                <a:ea typeface="Roboto Medium" charset="0"/>
                <a:cs typeface="Roboto Medium" charset="0"/>
              </a:rPr>
              <a:t>Digital,</a:t>
            </a:r>
          </a:p>
          <a:p>
            <a:r>
              <a:rPr lang="en-US" sz="1050" b="0" i="0">
                <a:solidFill>
                  <a:schemeClr val="bg1"/>
                </a:solidFill>
                <a:latin typeface="Roboto Medium" charset="0"/>
                <a:ea typeface="Roboto Medium" charset="0"/>
                <a:cs typeface="Roboto Medium" charset="0"/>
              </a:rPr>
              <a:t>Computer</a:t>
            </a:r>
          </a:p>
        </p:txBody>
      </p:sp>
      <p:sp>
        <p:nvSpPr>
          <p:cNvPr id="36" name="TextBox 35"/>
          <p:cNvSpPr txBox="1"/>
          <p:nvPr userDrawn="1"/>
        </p:nvSpPr>
        <p:spPr>
          <a:xfrm>
            <a:off x="7159277" y="910094"/>
            <a:ext cx="662361" cy="415498"/>
          </a:xfrm>
          <a:prstGeom prst="rect">
            <a:avLst/>
          </a:prstGeom>
          <a:noFill/>
        </p:spPr>
        <p:txBody>
          <a:bodyPr wrap="none" rtlCol="0">
            <a:spAutoFit/>
          </a:bodyPr>
          <a:lstStyle/>
          <a:p>
            <a:r>
              <a:rPr lang="en-US" sz="1050" b="0" i="0">
                <a:solidFill>
                  <a:schemeClr val="bg1"/>
                </a:solidFill>
                <a:latin typeface="Roboto Medium" charset="0"/>
                <a:ea typeface="Roboto Medium" charset="0"/>
                <a:cs typeface="Roboto Medium" charset="0"/>
              </a:rPr>
              <a:t>Service,</a:t>
            </a:r>
            <a:br>
              <a:rPr lang="en-US" sz="1050" b="0" i="0">
                <a:solidFill>
                  <a:schemeClr val="bg1"/>
                </a:solidFill>
                <a:latin typeface="Roboto Medium" charset="0"/>
                <a:ea typeface="Roboto Medium" charset="0"/>
                <a:cs typeface="Roboto Medium" charset="0"/>
              </a:rPr>
            </a:br>
            <a:r>
              <a:rPr lang="en-US" sz="1050" b="0" i="0">
                <a:solidFill>
                  <a:schemeClr val="bg1"/>
                </a:solidFill>
                <a:latin typeface="Roboto Medium" charset="0"/>
                <a:ea typeface="Roboto Medium" charset="0"/>
                <a:cs typeface="Roboto Medium" charset="0"/>
              </a:rPr>
              <a:t>Options</a:t>
            </a:r>
          </a:p>
        </p:txBody>
      </p:sp>
      <p:sp>
        <p:nvSpPr>
          <p:cNvPr id="37" name="TextBox 36"/>
          <p:cNvSpPr txBox="1"/>
          <p:nvPr userDrawn="1"/>
        </p:nvSpPr>
        <p:spPr>
          <a:xfrm>
            <a:off x="8963647" y="910094"/>
            <a:ext cx="606256" cy="415498"/>
          </a:xfrm>
          <a:prstGeom prst="rect">
            <a:avLst/>
          </a:prstGeom>
          <a:noFill/>
        </p:spPr>
        <p:txBody>
          <a:bodyPr wrap="none" rtlCol="0">
            <a:spAutoFit/>
          </a:bodyPr>
          <a:lstStyle/>
          <a:p>
            <a:r>
              <a:rPr lang="en-US" sz="1050" b="0" i="0">
                <a:solidFill>
                  <a:schemeClr val="bg1"/>
                </a:solidFill>
                <a:latin typeface="Roboto Medium" charset="0"/>
                <a:ea typeface="Roboto Medium" charset="0"/>
                <a:cs typeface="Roboto Medium" charset="0"/>
              </a:rPr>
              <a:t>Digital,</a:t>
            </a:r>
            <a:br>
              <a:rPr lang="en-US" sz="1050" b="0" i="0">
                <a:solidFill>
                  <a:schemeClr val="bg1"/>
                </a:solidFill>
                <a:latin typeface="Roboto Medium" charset="0"/>
                <a:ea typeface="Roboto Medium" charset="0"/>
                <a:cs typeface="Roboto Medium" charset="0"/>
              </a:rPr>
            </a:br>
            <a:r>
              <a:rPr lang="en-US" sz="1050" b="0" i="0">
                <a:solidFill>
                  <a:schemeClr val="bg1"/>
                </a:solidFill>
                <a:latin typeface="Roboto Medium" charset="0"/>
                <a:ea typeface="Roboto Medium" charset="0"/>
                <a:cs typeface="Roboto Medium" charset="0"/>
              </a:rPr>
              <a:t>Mobile</a:t>
            </a:r>
          </a:p>
        </p:txBody>
      </p:sp>
      <p:sp>
        <p:nvSpPr>
          <p:cNvPr id="38" name="TextBox 37"/>
          <p:cNvSpPr txBox="1"/>
          <p:nvPr userDrawn="1"/>
        </p:nvSpPr>
        <p:spPr>
          <a:xfrm>
            <a:off x="10848093" y="910094"/>
            <a:ext cx="702436" cy="415498"/>
          </a:xfrm>
          <a:prstGeom prst="rect">
            <a:avLst/>
          </a:prstGeom>
          <a:noFill/>
        </p:spPr>
        <p:txBody>
          <a:bodyPr wrap="none" rtlCol="0">
            <a:spAutoFit/>
          </a:bodyPr>
          <a:lstStyle/>
          <a:p>
            <a:r>
              <a:rPr lang="en-US" sz="1050" b="0" i="0">
                <a:solidFill>
                  <a:schemeClr val="bg1"/>
                </a:solidFill>
                <a:latin typeface="Roboto Medium" charset="0"/>
                <a:ea typeface="Roboto Medium" charset="0"/>
                <a:cs typeface="Roboto Medium" charset="0"/>
              </a:rPr>
              <a:t>Data,</a:t>
            </a:r>
            <a:br>
              <a:rPr lang="en-US" sz="1050" b="0" i="0">
                <a:solidFill>
                  <a:schemeClr val="bg1"/>
                </a:solidFill>
                <a:latin typeface="Roboto Medium" charset="0"/>
                <a:ea typeface="Roboto Medium" charset="0"/>
                <a:cs typeface="Roboto Medium" charset="0"/>
              </a:rPr>
            </a:br>
            <a:r>
              <a:rPr lang="en-US" sz="1050" b="0" i="0">
                <a:solidFill>
                  <a:schemeClr val="bg1"/>
                </a:solidFill>
                <a:latin typeface="Roboto Medium" charset="0"/>
                <a:ea typeface="Roboto Medium" charset="0"/>
                <a:cs typeface="Roboto Medium" charset="0"/>
              </a:rPr>
              <a:t>Increase</a:t>
            </a:r>
          </a:p>
        </p:txBody>
      </p:sp>
      <p:sp>
        <p:nvSpPr>
          <p:cNvPr id="39" name="TextBox 38"/>
          <p:cNvSpPr txBox="1"/>
          <p:nvPr userDrawn="1"/>
        </p:nvSpPr>
        <p:spPr>
          <a:xfrm>
            <a:off x="3383982" y="910094"/>
            <a:ext cx="800219" cy="415498"/>
          </a:xfrm>
          <a:prstGeom prst="rect">
            <a:avLst/>
          </a:prstGeom>
          <a:noFill/>
        </p:spPr>
        <p:txBody>
          <a:bodyPr wrap="none" rtlCol="0">
            <a:spAutoFit/>
          </a:bodyPr>
          <a:lstStyle/>
          <a:p>
            <a:r>
              <a:rPr lang="en-US" sz="1050" b="0" i="0">
                <a:solidFill>
                  <a:schemeClr val="bg1"/>
                </a:solidFill>
                <a:latin typeface="Roboto Medium" charset="0"/>
                <a:ea typeface="Roboto Medium" charset="0"/>
                <a:cs typeface="Roboto Medium" charset="0"/>
              </a:rPr>
              <a:t>Hierarchy,</a:t>
            </a:r>
            <a:br>
              <a:rPr lang="en-US" sz="1050" b="0" i="0">
                <a:solidFill>
                  <a:schemeClr val="bg1"/>
                </a:solidFill>
                <a:latin typeface="Roboto Medium" charset="0"/>
                <a:ea typeface="Roboto Medium" charset="0"/>
                <a:cs typeface="Roboto Medium" charset="0"/>
              </a:rPr>
            </a:br>
            <a:r>
              <a:rPr lang="en-US" sz="1050" b="0" i="0">
                <a:solidFill>
                  <a:schemeClr val="bg1"/>
                </a:solidFill>
                <a:latin typeface="Roboto Medium" charset="0"/>
                <a:ea typeface="Roboto Medium" charset="0"/>
                <a:cs typeface="Roboto Medium" charset="0"/>
              </a:rPr>
              <a:t>Group</a:t>
            </a:r>
          </a:p>
        </p:txBody>
      </p:sp>
      <p:sp>
        <p:nvSpPr>
          <p:cNvPr id="40" name="TextBox 39"/>
          <p:cNvSpPr txBox="1"/>
          <p:nvPr userDrawn="1"/>
        </p:nvSpPr>
        <p:spPr>
          <a:xfrm>
            <a:off x="5322283" y="1987121"/>
            <a:ext cx="896399" cy="415498"/>
          </a:xfrm>
          <a:prstGeom prst="rect">
            <a:avLst/>
          </a:prstGeom>
          <a:noFill/>
        </p:spPr>
        <p:txBody>
          <a:bodyPr wrap="none" rtlCol="0">
            <a:spAutoFit/>
          </a:bodyPr>
          <a:lstStyle/>
          <a:p>
            <a:r>
              <a:rPr lang="en-US" sz="1050" b="0" i="0">
                <a:solidFill>
                  <a:schemeClr val="bg1"/>
                </a:solidFill>
                <a:latin typeface="Roboto Medium" charset="0"/>
                <a:ea typeface="Roboto Medium" charset="0"/>
                <a:cs typeface="Roboto Medium" charset="0"/>
              </a:rPr>
              <a:t>Checkmark,</a:t>
            </a:r>
            <a:br>
              <a:rPr lang="en-US" sz="1050" b="0" i="0">
                <a:solidFill>
                  <a:schemeClr val="bg1"/>
                </a:solidFill>
                <a:latin typeface="Roboto Medium" charset="0"/>
                <a:ea typeface="Roboto Medium" charset="0"/>
                <a:cs typeface="Roboto Medium" charset="0"/>
              </a:rPr>
            </a:br>
            <a:r>
              <a:rPr lang="en-US" sz="1050" b="0" i="0">
                <a:solidFill>
                  <a:schemeClr val="bg1"/>
                </a:solidFill>
                <a:latin typeface="Roboto Medium" charset="0"/>
                <a:ea typeface="Roboto Medium" charset="0"/>
                <a:cs typeface="Roboto Medium" charset="0"/>
              </a:rPr>
              <a:t>Correct</a:t>
            </a:r>
          </a:p>
        </p:txBody>
      </p:sp>
      <p:sp>
        <p:nvSpPr>
          <p:cNvPr id="41" name="TextBox 40"/>
          <p:cNvSpPr txBox="1"/>
          <p:nvPr userDrawn="1"/>
        </p:nvSpPr>
        <p:spPr>
          <a:xfrm>
            <a:off x="7159277" y="1987121"/>
            <a:ext cx="731290" cy="415498"/>
          </a:xfrm>
          <a:prstGeom prst="rect">
            <a:avLst/>
          </a:prstGeom>
          <a:noFill/>
        </p:spPr>
        <p:txBody>
          <a:bodyPr wrap="none" rtlCol="0">
            <a:spAutoFit/>
          </a:bodyPr>
          <a:lstStyle/>
          <a:p>
            <a:r>
              <a:rPr lang="en-US" sz="1050" b="0" i="0">
                <a:solidFill>
                  <a:schemeClr val="bg1"/>
                </a:solidFill>
                <a:latin typeface="Roboto Medium" charset="0"/>
                <a:ea typeface="Roboto Medium" charset="0"/>
                <a:cs typeface="Roboto Medium" charset="0"/>
              </a:rPr>
              <a:t>Future,</a:t>
            </a:r>
            <a:br>
              <a:rPr lang="en-US" sz="1050" b="0" i="0">
                <a:solidFill>
                  <a:schemeClr val="bg1"/>
                </a:solidFill>
                <a:latin typeface="Roboto Medium" charset="0"/>
                <a:ea typeface="Roboto Medium" charset="0"/>
                <a:cs typeface="Roboto Medium" charset="0"/>
              </a:rPr>
            </a:br>
            <a:r>
              <a:rPr lang="en-US" sz="1050" b="0" i="0">
                <a:solidFill>
                  <a:schemeClr val="bg1"/>
                </a:solidFill>
                <a:latin typeface="Roboto Medium" charset="0"/>
                <a:ea typeface="Roboto Medium" charset="0"/>
                <a:cs typeface="Roboto Medium" charset="0"/>
              </a:rPr>
              <a:t>Direction</a:t>
            </a:r>
          </a:p>
        </p:txBody>
      </p:sp>
      <p:sp>
        <p:nvSpPr>
          <p:cNvPr id="42" name="TextBox 41"/>
          <p:cNvSpPr txBox="1"/>
          <p:nvPr userDrawn="1"/>
        </p:nvSpPr>
        <p:spPr>
          <a:xfrm>
            <a:off x="8963647" y="1987121"/>
            <a:ext cx="688009" cy="415498"/>
          </a:xfrm>
          <a:prstGeom prst="rect">
            <a:avLst/>
          </a:prstGeom>
          <a:noFill/>
        </p:spPr>
        <p:txBody>
          <a:bodyPr wrap="none" rtlCol="0">
            <a:spAutoFit/>
          </a:bodyPr>
          <a:lstStyle/>
          <a:p>
            <a:r>
              <a:rPr lang="en-US" sz="1050" b="0" i="0">
                <a:solidFill>
                  <a:schemeClr val="bg1"/>
                </a:solidFill>
                <a:latin typeface="Roboto Medium" charset="0"/>
                <a:ea typeface="Roboto Medium" charset="0"/>
                <a:cs typeface="Roboto Medium" charset="0"/>
              </a:rPr>
              <a:t>Internet,</a:t>
            </a:r>
            <a:br>
              <a:rPr lang="en-US" sz="1050" b="0" i="0">
                <a:solidFill>
                  <a:schemeClr val="bg1"/>
                </a:solidFill>
                <a:latin typeface="Roboto Medium" charset="0"/>
                <a:ea typeface="Roboto Medium" charset="0"/>
                <a:cs typeface="Roboto Medium" charset="0"/>
              </a:rPr>
            </a:br>
            <a:r>
              <a:rPr lang="en-US" sz="1050" b="0" i="0">
                <a:solidFill>
                  <a:schemeClr val="bg1"/>
                </a:solidFill>
                <a:latin typeface="Roboto Medium" charset="0"/>
                <a:ea typeface="Roboto Medium" charset="0"/>
                <a:cs typeface="Roboto Medium" charset="0"/>
              </a:rPr>
              <a:t>Network</a:t>
            </a:r>
          </a:p>
        </p:txBody>
      </p:sp>
      <p:sp>
        <p:nvSpPr>
          <p:cNvPr id="43" name="TextBox 42"/>
          <p:cNvSpPr txBox="1"/>
          <p:nvPr userDrawn="1"/>
        </p:nvSpPr>
        <p:spPr>
          <a:xfrm>
            <a:off x="10848093" y="1987121"/>
            <a:ext cx="699230" cy="415498"/>
          </a:xfrm>
          <a:prstGeom prst="rect">
            <a:avLst/>
          </a:prstGeom>
          <a:noFill/>
        </p:spPr>
        <p:txBody>
          <a:bodyPr wrap="none" rtlCol="0">
            <a:spAutoFit/>
          </a:bodyPr>
          <a:lstStyle/>
          <a:p>
            <a:r>
              <a:rPr lang="en-US" sz="1050" b="0" i="0">
                <a:solidFill>
                  <a:schemeClr val="bg1"/>
                </a:solidFill>
                <a:latin typeface="Roboto Medium" charset="0"/>
                <a:ea typeface="Roboto Medium" charset="0"/>
                <a:cs typeface="Roboto Medium" charset="0"/>
              </a:rPr>
              <a:t>Plan,</a:t>
            </a:r>
            <a:br>
              <a:rPr lang="en-US" sz="1050" b="0" i="0">
                <a:solidFill>
                  <a:schemeClr val="bg1"/>
                </a:solidFill>
                <a:latin typeface="Roboto Medium" charset="0"/>
                <a:ea typeface="Roboto Medium" charset="0"/>
                <a:cs typeface="Roboto Medium" charset="0"/>
              </a:rPr>
            </a:br>
            <a:r>
              <a:rPr lang="en-US" sz="1050" b="0" i="0">
                <a:solidFill>
                  <a:schemeClr val="bg1"/>
                </a:solidFill>
                <a:latin typeface="Roboto Medium" charset="0"/>
                <a:ea typeface="Roboto Medium" charset="0"/>
                <a:cs typeface="Roboto Medium" charset="0"/>
              </a:rPr>
              <a:t>Strategy</a:t>
            </a:r>
          </a:p>
        </p:txBody>
      </p:sp>
      <p:sp>
        <p:nvSpPr>
          <p:cNvPr id="44" name="TextBox 43"/>
          <p:cNvSpPr txBox="1"/>
          <p:nvPr userDrawn="1"/>
        </p:nvSpPr>
        <p:spPr>
          <a:xfrm>
            <a:off x="3383982" y="1987121"/>
            <a:ext cx="867545" cy="415498"/>
          </a:xfrm>
          <a:prstGeom prst="rect">
            <a:avLst/>
          </a:prstGeom>
          <a:noFill/>
        </p:spPr>
        <p:txBody>
          <a:bodyPr wrap="none" rtlCol="0">
            <a:spAutoFit/>
          </a:bodyPr>
          <a:lstStyle/>
          <a:p>
            <a:r>
              <a:rPr lang="en-US" sz="1050" b="0" i="0">
                <a:solidFill>
                  <a:schemeClr val="bg1"/>
                </a:solidFill>
                <a:latin typeface="Roboto Medium" charset="0"/>
                <a:ea typeface="Roboto Medium" charset="0"/>
                <a:cs typeface="Roboto Medium" charset="0"/>
              </a:rPr>
              <a:t>Growth,</a:t>
            </a:r>
            <a:br>
              <a:rPr lang="en-US" sz="1050" b="0" i="0">
                <a:solidFill>
                  <a:schemeClr val="bg1"/>
                </a:solidFill>
                <a:latin typeface="Roboto Medium" charset="0"/>
                <a:ea typeface="Roboto Medium" charset="0"/>
                <a:cs typeface="Roboto Medium" charset="0"/>
              </a:rPr>
            </a:br>
            <a:r>
              <a:rPr lang="en-US" sz="1050" b="0" i="0">
                <a:solidFill>
                  <a:schemeClr val="bg1"/>
                </a:solidFill>
                <a:latin typeface="Roboto Medium" charset="0"/>
                <a:ea typeface="Roboto Medium" charset="0"/>
                <a:cs typeface="Roboto Medium" charset="0"/>
              </a:rPr>
              <a:t>Investment</a:t>
            </a:r>
          </a:p>
        </p:txBody>
      </p:sp>
      <p:sp>
        <p:nvSpPr>
          <p:cNvPr id="45" name="TextBox 44"/>
          <p:cNvSpPr txBox="1"/>
          <p:nvPr userDrawn="1"/>
        </p:nvSpPr>
        <p:spPr>
          <a:xfrm>
            <a:off x="5322283" y="3137368"/>
            <a:ext cx="622286" cy="415498"/>
          </a:xfrm>
          <a:prstGeom prst="rect">
            <a:avLst/>
          </a:prstGeom>
          <a:noFill/>
        </p:spPr>
        <p:txBody>
          <a:bodyPr wrap="none" rtlCol="0">
            <a:spAutoFit/>
          </a:bodyPr>
          <a:lstStyle/>
          <a:p>
            <a:r>
              <a:rPr lang="en-US" sz="1050" b="0" i="0">
                <a:solidFill>
                  <a:schemeClr val="bg1"/>
                </a:solidFill>
                <a:latin typeface="Roboto Medium" charset="0"/>
                <a:ea typeface="Roboto Medium" charset="0"/>
                <a:cs typeface="Roboto Medium" charset="0"/>
              </a:rPr>
              <a:t>Report,</a:t>
            </a:r>
          </a:p>
          <a:p>
            <a:r>
              <a:rPr lang="en-US" sz="1050" b="0" i="0">
                <a:solidFill>
                  <a:schemeClr val="bg1"/>
                </a:solidFill>
                <a:latin typeface="Roboto Medium" charset="0"/>
                <a:ea typeface="Roboto Medium" charset="0"/>
                <a:cs typeface="Roboto Medium" charset="0"/>
              </a:rPr>
              <a:t>Data</a:t>
            </a:r>
          </a:p>
        </p:txBody>
      </p:sp>
      <p:sp>
        <p:nvSpPr>
          <p:cNvPr id="46" name="TextBox 45"/>
          <p:cNvSpPr txBox="1"/>
          <p:nvPr userDrawn="1"/>
        </p:nvSpPr>
        <p:spPr>
          <a:xfrm>
            <a:off x="7159277" y="3137368"/>
            <a:ext cx="885179" cy="415498"/>
          </a:xfrm>
          <a:prstGeom prst="rect">
            <a:avLst/>
          </a:prstGeom>
          <a:noFill/>
        </p:spPr>
        <p:txBody>
          <a:bodyPr wrap="none" rtlCol="0">
            <a:spAutoFit/>
          </a:bodyPr>
          <a:lstStyle/>
          <a:p>
            <a:r>
              <a:rPr lang="en-US" sz="1050" b="0" i="0">
                <a:solidFill>
                  <a:schemeClr val="bg1"/>
                </a:solidFill>
                <a:latin typeface="Roboto Medium" charset="0"/>
                <a:ea typeface="Roboto Medium" charset="0"/>
                <a:cs typeface="Roboto Medium" charset="0"/>
              </a:rPr>
              <a:t>Leadership,</a:t>
            </a:r>
          </a:p>
          <a:p>
            <a:r>
              <a:rPr lang="en-US" sz="1050" b="0" i="0">
                <a:solidFill>
                  <a:schemeClr val="bg1"/>
                </a:solidFill>
                <a:latin typeface="Roboto Medium" charset="0"/>
                <a:ea typeface="Roboto Medium" charset="0"/>
                <a:cs typeface="Roboto Medium" charset="0"/>
              </a:rPr>
              <a:t>Initiative</a:t>
            </a:r>
          </a:p>
        </p:txBody>
      </p:sp>
      <p:sp>
        <p:nvSpPr>
          <p:cNvPr id="47" name="TextBox 46"/>
          <p:cNvSpPr txBox="1"/>
          <p:nvPr userDrawn="1"/>
        </p:nvSpPr>
        <p:spPr>
          <a:xfrm>
            <a:off x="8963647" y="3137368"/>
            <a:ext cx="708848" cy="415498"/>
          </a:xfrm>
          <a:prstGeom prst="rect">
            <a:avLst/>
          </a:prstGeom>
          <a:noFill/>
        </p:spPr>
        <p:txBody>
          <a:bodyPr wrap="none" rtlCol="0">
            <a:spAutoFit/>
          </a:bodyPr>
          <a:lstStyle/>
          <a:p>
            <a:r>
              <a:rPr lang="en-US" sz="1050" b="0" i="0">
                <a:solidFill>
                  <a:schemeClr val="bg1"/>
                </a:solidFill>
                <a:latin typeface="Roboto Medium" charset="0"/>
                <a:ea typeface="Roboto Medium" charset="0"/>
                <a:cs typeface="Roboto Medium" charset="0"/>
              </a:rPr>
              <a:t>Speaker,</a:t>
            </a:r>
          </a:p>
          <a:p>
            <a:r>
              <a:rPr lang="en-US" sz="1050" b="0" i="0">
                <a:solidFill>
                  <a:schemeClr val="bg1"/>
                </a:solidFill>
                <a:latin typeface="Roboto Medium" charset="0"/>
                <a:ea typeface="Roboto Medium" charset="0"/>
                <a:cs typeface="Roboto Medium" charset="0"/>
              </a:rPr>
              <a:t>Advisor</a:t>
            </a:r>
          </a:p>
        </p:txBody>
      </p:sp>
      <p:sp>
        <p:nvSpPr>
          <p:cNvPr id="48" name="TextBox 47"/>
          <p:cNvSpPr txBox="1"/>
          <p:nvPr userDrawn="1"/>
        </p:nvSpPr>
        <p:spPr>
          <a:xfrm>
            <a:off x="10848093" y="3137368"/>
            <a:ext cx="688009" cy="415498"/>
          </a:xfrm>
          <a:prstGeom prst="rect">
            <a:avLst/>
          </a:prstGeom>
          <a:noFill/>
        </p:spPr>
        <p:txBody>
          <a:bodyPr wrap="none" rtlCol="0">
            <a:spAutoFit/>
          </a:bodyPr>
          <a:lstStyle/>
          <a:p>
            <a:r>
              <a:rPr lang="en-US" sz="1050" b="0" i="0">
                <a:solidFill>
                  <a:schemeClr val="bg1"/>
                </a:solidFill>
                <a:latin typeface="Roboto Medium" charset="0"/>
                <a:ea typeface="Roboto Medium" charset="0"/>
                <a:cs typeface="Roboto Medium" charset="0"/>
              </a:rPr>
              <a:t>Idea,</a:t>
            </a:r>
          </a:p>
          <a:p>
            <a:r>
              <a:rPr lang="en-US" sz="1050" b="0" i="0">
                <a:solidFill>
                  <a:schemeClr val="bg1"/>
                </a:solidFill>
                <a:latin typeface="Roboto Medium" charset="0"/>
                <a:ea typeface="Roboto Medium" charset="0"/>
                <a:cs typeface="Roboto Medium" charset="0"/>
              </a:rPr>
              <a:t>Concept</a:t>
            </a:r>
          </a:p>
        </p:txBody>
      </p:sp>
      <p:sp>
        <p:nvSpPr>
          <p:cNvPr id="49" name="TextBox 48"/>
          <p:cNvSpPr txBox="1"/>
          <p:nvPr userDrawn="1"/>
        </p:nvSpPr>
        <p:spPr>
          <a:xfrm>
            <a:off x="3383982" y="3137368"/>
            <a:ext cx="912429" cy="415498"/>
          </a:xfrm>
          <a:prstGeom prst="rect">
            <a:avLst/>
          </a:prstGeom>
          <a:noFill/>
        </p:spPr>
        <p:txBody>
          <a:bodyPr wrap="none" rtlCol="0">
            <a:spAutoFit/>
          </a:bodyPr>
          <a:lstStyle/>
          <a:p>
            <a:r>
              <a:rPr lang="en-US" sz="1050" b="0" i="0">
                <a:solidFill>
                  <a:schemeClr val="bg1"/>
                </a:solidFill>
                <a:latin typeface="Roboto Medium" charset="0"/>
                <a:ea typeface="Roboto Medium" charset="0"/>
                <a:cs typeface="Roboto Medium" charset="0"/>
              </a:rPr>
              <a:t>Networking,</a:t>
            </a:r>
          </a:p>
          <a:p>
            <a:r>
              <a:rPr lang="en-US" sz="1050" b="0" i="0">
                <a:solidFill>
                  <a:schemeClr val="bg1"/>
                </a:solidFill>
                <a:latin typeface="Roboto Medium" charset="0"/>
                <a:ea typeface="Roboto Medium" charset="0"/>
                <a:cs typeface="Roboto Medium" charset="0"/>
              </a:rPr>
              <a:t>Members</a:t>
            </a:r>
          </a:p>
        </p:txBody>
      </p:sp>
      <p:sp>
        <p:nvSpPr>
          <p:cNvPr id="50" name="TextBox 49"/>
          <p:cNvSpPr txBox="1"/>
          <p:nvPr userDrawn="1"/>
        </p:nvSpPr>
        <p:spPr>
          <a:xfrm>
            <a:off x="5322283" y="4214395"/>
            <a:ext cx="785793" cy="415498"/>
          </a:xfrm>
          <a:prstGeom prst="rect">
            <a:avLst/>
          </a:prstGeom>
          <a:noFill/>
        </p:spPr>
        <p:txBody>
          <a:bodyPr wrap="none" rtlCol="0">
            <a:spAutoFit/>
          </a:bodyPr>
          <a:lstStyle/>
          <a:p>
            <a:r>
              <a:rPr lang="en-US" sz="1050" b="0" i="0">
                <a:solidFill>
                  <a:schemeClr val="bg1"/>
                </a:solidFill>
                <a:latin typeface="Roboto Medium" charset="0"/>
                <a:ea typeface="Roboto Medium" charset="0"/>
                <a:cs typeface="Roboto Medium" charset="0"/>
              </a:rPr>
              <a:t>Members,</a:t>
            </a:r>
          </a:p>
          <a:p>
            <a:r>
              <a:rPr lang="en-US" sz="1050" b="0" i="0">
                <a:solidFill>
                  <a:schemeClr val="bg1"/>
                </a:solidFill>
                <a:latin typeface="Roboto Medium" charset="0"/>
                <a:ea typeface="Roboto Medium" charset="0"/>
                <a:cs typeface="Roboto Medium" charset="0"/>
              </a:rPr>
              <a:t>Users</a:t>
            </a:r>
          </a:p>
        </p:txBody>
      </p:sp>
      <p:sp>
        <p:nvSpPr>
          <p:cNvPr id="51" name="TextBox 50"/>
          <p:cNvSpPr txBox="1"/>
          <p:nvPr userDrawn="1"/>
        </p:nvSpPr>
        <p:spPr>
          <a:xfrm>
            <a:off x="7159277" y="4214395"/>
            <a:ext cx="1032655" cy="415498"/>
          </a:xfrm>
          <a:prstGeom prst="rect">
            <a:avLst/>
          </a:prstGeom>
          <a:noFill/>
        </p:spPr>
        <p:txBody>
          <a:bodyPr wrap="none" rtlCol="0">
            <a:spAutoFit/>
          </a:bodyPr>
          <a:lstStyle/>
          <a:p>
            <a:r>
              <a:rPr lang="en-US" sz="1050" b="0" i="0">
                <a:solidFill>
                  <a:schemeClr val="bg1"/>
                </a:solidFill>
                <a:latin typeface="Roboto Medium" charset="0"/>
                <a:ea typeface="Roboto Medium" charset="0"/>
                <a:cs typeface="Roboto Medium" charset="0"/>
              </a:rPr>
              <a:t>Key</a:t>
            </a:r>
            <a:r>
              <a:rPr lang="en-US" sz="1050" b="0" i="0" baseline="0">
                <a:solidFill>
                  <a:schemeClr val="bg1"/>
                </a:solidFill>
                <a:latin typeface="Roboto Medium" charset="0"/>
                <a:ea typeface="Roboto Medium" charset="0"/>
                <a:cs typeface="Roboto Medium" charset="0"/>
              </a:rPr>
              <a:t> Points,</a:t>
            </a:r>
          </a:p>
          <a:p>
            <a:r>
              <a:rPr lang="en-US" sz="1050" b="0" i="0" baseline="0">
                <a:solidFill>
                  <a:schemeClr val="bg1"/>
                </a:solidFill>
                <a:latin typeface="Roboto Medium" charset="0"/>
                <a:ea typeface="Roboto Medium" charset="0"/>
                <a:cs typeface="Roboto Medium" charset="0"/>
              </a:rPr>
              <a:t>Requirements</a:t>
            </a:r>
            <a:endParaRPr lang="en-US" sz="1050" b="0" i="0">
              <a:solidFill>
                <a:schemeClr val="bg1"/>
              </a:solidFill>
              <a:latin typeface="Roboto Medium" charset="0"/>
              <a:ea typeface="Roboto Medium" charset="0"/>
              <a:cs typeface="Roboto Medium" charset="0"/>
            </a:endParaRPr>
          </a:p>
        </p:txBody>
      </p:sp>
      <p:sp>
        <p:nvSpPr>
          <p:cNvPr id="52" name="TextBox 51"/>
          <p:cNvSpPr txBox="1"/>
          <p:nvPr userDrawn="1"/>
        </p:nvSpPr>
        <p:spPr>
          <a:xfrm>
            <a:off x="8963647" y="4214395"/>
            <a:ext cx="854721" cy="415498"/>
          </a:xfrm>
          <a:prstGeom prst="rect">
            <a:avLst/>
          </a:prstGeom>
          <a:noFill/>
        </p:spPr>
        <p:txBody>
          <a:bodyPr wrap="none" rtlCol="0">
            <a:spAutoFit/>
          </a:bodyPr>
          <a:lstStyle/>
          <a:p>
            <a:r>
              <a:rPr lang="en-US" sz="1050" b="0" i="0">
                <a:solidFill>
                  <a:schemeClr val="bg1"/>
                </a:solidFill>
                <a:latin typeface="Roboto Medium" charset="0"/>
                <a:ea typeface="Roboto Medium" charset="0"/>
                <a:cs typeface="Roboto Medium" charset="0"/>
              </a:rPr>
              <a:t>Strategy,</a:t>
            </a:r>
          </a:p>
          <a:p>
            <a:r>
              <a:rPr lang="en-US" sz="1050" b="0" i="0">
                <a:solidFill>
                  <a:schemeClr val="bg1"/>
                </a:solidFill>
                <a:latin typeface="Roboto Medium" charset="0"/>
                <a:ea typeface="Roboto Medium" charset="0"/>
                <a:cs typeface="Roboto Medium" charset="0"/>
              </a:rPr>
              <a:t>Leadership</a:t>
            </a:r>
          </a:p>
        </p:txBody>
      </p:sp>
      <p:sp>
        <p:nvSpPr>
          <p:cNvPr id="53" name="TextBox 52"/>
          <p:cNvSpPr txBox="1"/>
          <p:nvPr userDrawn="1"/>
        </p:nvSpPr>
        <p:spPr>
          <a:xfrm>
            <a:off x="10848093" y="4214395"/>
            <a:ext cx="808235" cy="415498"/>
          </a:xfrm>
          <a:prstGeom prst="rect">
            <a:avLst/>
          </a:prstGeom>
          <a:noFill/>
        </p:spPr>
        <p:txBody>
          <a:bodyPr wrap="none" rtlCol="0">
            <a:spAutoFit/>
          </a:bodyPr>
          <a:lstStyle/>
          <a:p>
            <a:r>
              <a:rPr lang="en-US" sz="1050" b="0" i="0">
                <a:solidFill>
                  <a:schemeClr val="bg1"/>
                </a:solidFill>
                <a:latin typeface="Roboto Medium" charset="0"/>
                <a:ea typeface="Roboto Medium" charset="0"/>
                <a:cs typeface="Roboto Medium" charset="0"/>
              </a:rPr>
              <a:t>Exchange,</a:t>
            </a:r>
          </a:p>
          <a:p>
            <a:r>
              <a:rPr lang="en-US" sz="1050" b="0" i="0">
                <a:solidFill>
                  <a:schemeClr val="bg1"/>
                </a:solidFill>
                <a:latin typeface="Roboto Medium" charset="0"/>
                <a:ea typeface="Roboto Medium" charset="0"/>
                <a:cs typeface="Roboto Medium" charset="0"/>
              </a:rPr>
              <a:t>Process</a:t>
            </a:r>
          </a:p>
        </p:txBody>
      </p:sp>
      <p:sp>
        <p:nvSpPr>
          <p:cNvPr id="54" name="TextBox 53"/>
          <p:cNvSpPr txBox="1"/>
          <p:nvPr userDrawn="1"/>
        </p:nvSpPr>
        <p:spPr>
          <a:xfrm>
            <a:off x="3383982" y="4214395"/>
            <a:ext cx="564578" cy="415498"/>
          </a:xfrm>
          <a:prstGeom prst="rect">
            <a:avLst/>
          </a:prstGeom>
          <a:noFill/>
        </p:spPr>
        <p:txBody>
          <a:bodyPr wrap="none" rtlCol="0">
            <a:spAutoFit/>
          </a:bodyPr>
          <a:lstStyle/>
          <a:p>
            <a:r>
              <a:rPr lang="en-US" sz="1050" b="0" i="0">
                <a:solidFill>
                  <a:schemeClr val="bg1"/>
                </a:solidFill>
                <a:latin typeface="Roboto Medium" charset="0"/>
                <a:ea typeface="Roboto Medium" charset="0"/>
                <a:cs typeface="Roboto Medium" charset="0"/>
              </a:rPr>
              <a:t>Detail,</a:t>
            </a:r>
          </a:p>
          <a:p>
            <a:r>
              <a:rPr lang="en-US" sz="1050" b="0" i="0">
                <a:solidFill>
                  <a:schemeClr val="bg1"/>
                </a:solidFill>
                <a:latin typeface="Roboto Medium" charset="0"/>
                <a:ea typeface="Roboto Medium" charset="0"/>
                <a:cs typeface="Roboto Medium" charset="0"/>
              </a:rPr>
              <a:t>Focus</a:t>
            </a:r>
          </a:p>
        </p:txBody>
      </p:sp>
      <p:sp>
        <p:nvSpPr>
          <p:cNvPr id="55" name="TextBox 54"/>
          <p:cNvSpPr txBox="1"/>
          <p:nvPr userDrawn="1"/>
        </p:nvSpPr>
        <p:spPr>
          <a:xfrm>
            <a:off x="5322283" y="5285807"/>
            <a:ext cx="739305" cy="415498"/>
          </a:xfrm>
          <a:prstGeom prst="rect">
            <a:avLst/>
          </a:prstGeom>
          <a:noFill/>
        </p:spPr>
        <p:txBody>
          <a:bodyPr wrap="none" rtlCol="0">
            <a:spAutoFit/>
          </a:bodyPr>
          <a:lstStyle/>
          <a:p>
            <a:r>
              <a:rPr lang="en-US" sz="1050" b="0" i="0">
                <a:solidFill>
                  <a:schemeClr val="bg1"/>
                </a:solidFill>
                <a:latin typeface="Roboto Medium" charset="0"/>
                <a:ea typeface="Roboto Medium" charset="0"/>
                <a:cs typeface="Roboto Medium" charset="0"/>
              </a:rPr>
              <a:t>Program,</a:t>
            </a:r>
          </a:p>
          <a:p>
            <a:r>
              <a:rPr lang="en-US" sz="1050" b="0" i="0">
                <a:solidFill>
                  <a:schemeClr val="bg1"/>
                </a:solidFill>
                <a:latin typeface="Roboto Medium" charset="0"/>
                <a:ea typeface="Roboto Medium" charset="0"/>
                <a:cs typeface="Roboto Medium" charset="0"/>
              </a:rPr>
              <a:t>Portal</a:t>
            </a:r>
          </a:p>
        </p:txBody>
      </p:sp>
      <p:sp>
        <p:nvSpPr>
          <p:cNvPr id="56" name="TextBox 55"/>
          <p:cNvSpPr txBox="1"/>
          <p:nvPr userDrawn="1"/>
        </p:nvSpPr>
        <p:spPr>
          <a:xfrm>
            <a:off x="7159277" y="5285807"/>
            <a:ext cx="830677" cy="415498"/>
          </a:xfrm>
          <a:prstGeom prst="rect">
            <a:avLst/>
          </a:prstGeom>
          <a:noFill/>
        </p:spPr>
        <p:txBody>
          <a:bodyPr wrap="none" rtlCol="0">
            <a:spAutoFit/>
          </a:bodyPr>
          <a:lstStyle/>
          <a:p>
            <a:r>
              <a:rPr lang="en-US" sz="1050" b="0" i="0">
                <a:solidFill>
                  <a:schemeClr val="bg1"/>
                </a:solidFill>
                <a:latin typeface="Roboto Medium" charset="0"/>
                <a:ea typeface="Roboto Medium" charset="0"/>
                <a:cs typeface="Roboto Medium" charset="0"/>
              </a:rPr>
              <a:t>Marketing,</a:t>
            </a:r>
          </a:p>
          <a:p>
            <a:r>
              <a:rPr lang="en-US" sz="1050" b="0" i="0">
                <a:solidFill>
                  <a:schemeClr val="bg1"/>
                </a:solidFill>
                <a:latin typeface="Roboto Medium" charset="0"/>
                <a:ea typeface="Roboto Medium" charset="0"/>
                <a:cs typeface="Roboto Medium" charset="0"/>
              </a:rPr>
              <a:t>Important</a:t>
            </a:r>
          </a:p>
        </p:txBody>
      </p:sp>
      <p:sp>
        <p:nvSpPr>
          <p:cNvPr id="57" name="TextBox 56"/>
          <p:cNvSpPr txBox="1"/>
          <p:nvPr userDrawn="1"/>
        </p:nvSpPr>
        <p:spPr>
          <a:xfrm>
            <a:off x="8963647" y="5285807"/>
            <a:ext cx="989373" cy="415498"/>
          </a:xfrm>
          <a:prstGeom prst="rect">
            <a:avLst/>
          </a:prstGeom>
          <a:noFill/>
        </p:spPr>
        <p:txBody>
          <a:bodyPr wrap="none" rtlCol="0">
            <a:spAutoFit/>
          </a:bodyPr>
          <a:lstStyle/>
          <a:p>
            <a:r>
              <a:rPr lang="en-US" sz="1050" b="0" i="0">
                <a:solidFill>
                  <a:schemeClr val="bg1"/>
                </a:solidFill>
                <a:latin typeface="Roboto Medium" charset="0"/>
                <a:ea typeface="Roboto Medium" charset="0"/>
                <a:cs typeface="Roboto Medium" charset="0"/>
              </a:rPr>
              <a:t>Volunteering,</a:t>
            </a:r>
          </a:p>
          <a:p>
            <a:r>
              <a:rPr lang="en-US" sz="1050" b="0" i="0">
                <a:solidFill>
                  <a:schemeClr val="bg1"/>
                </a:solidFill>
                <a:latin typeface="Roboto Medium" charset="0"/>
                <a:ea typeface="Roboto Medium" charset="0"/>
                <a:cs typeface="Roboto Medium" charset="0"/>
              </a:rPr>
              <a:t>Philanthropy</a:t>
            </a:r>
          </a:p>
        </p:txBody>
      </p:sp>
      <p:sp>
        <p:nvSpPr>
          <p:cNvPr id="58" name="TextBox 57"/>
          <p:cNvSpPr txBox="1"/>
          <p:nvPr userDrawn="1"/>
        </p:nvSpPr>
        <p:spPr>
          <a:xfrm>
            <a:off x="10848093" y="5285807"/>
            <a:ext cx="766557" cy="415498"/>
          </a:xfrm>
          <a:prstGeom prst="rect">
            <a:avLst/>
          </a:prstGeom>
          <a:noFill/>
        </p:spPr>
        <p:txBody>
          <a:bodyPr wrap="none" rtlCol="0">
            <a:spAutoFit/>
          </a:bodyPr>
          <a:lstStyle/>
          <a:p>
            <a:r>
              <a:rPr lang="en-US" sz="1050" b="0" i="0">
                <a:solidFill>
                  <a:schemeClr val="bg1"/>
                </a:solidFill>
                <a:latin typeface="Roboto Medium" charset="0"/>
                <a:ea typeface="Roboto Medium" charset="0"/>
                <a:cs typeface="Roboto Medium" charset="0"/>
              </a:rPr>
              <a:t>Message,</a:t>
            </a:r>
          </a:p>
          <a:p>
            <a:r>
              <a:rPr lang="en-US" sz="1050" b="0" i="0">
                <a:solidFill>
                  <a:schemeClr val="bg1"/>
                </a:solidFill>
                <a:latin typeface="Roboto Medium" charset="0"/>
                <a:ea typeface="Roboto Medium" charset="0"/>
                <a:cs typeface="Roboto Medium" charset="0"/>
              </a:rPr>
              <a:t>Q&amp;A</a:t>
            </a:r>
          </a:p>
        </p:txBody>
      </p:sp>
      <p:sp>
        <p:nvSpPr>
          <p:cNvPr id="59" name="TextBox 58"/>
          <p:cNvSpPr txBox="1"/>
          <p:nvPr userDrawn="1"/>
        </p:nvSpPr>
        <p:spPr>
          <a:xfrm>
            <a:off x="3383982" y="5285807"/>
            <a:ext cx="1015021" cy="415498"/>
          </a:xfrm>
          <a:prstGeom prst="rect">
            <a:avLst/>
          </a:prstGeom>
          <a:noFill/>
        </p:spPr>
        <p:txBody>
          <a:bodyPr wrap="none" rtlCol="0">
            <a:spAutoFit/>
          </a:bodyPr>
          <a:lstStyle/>
          <a:p>
            <a:r>
              <a:rPr lang="en-US" sz="1050" b="0" i="0">
                <a:solidFill>
                  <a:schemeClr val="bg1"/>
                </a:solidFill>
                <a:latin typeface="Roboto Medium" charset="0"/>
                <a:ea typeface="Roboto Medium" charset="0"/>
                <a:cs typeface="Roboto Medium" charset="0"/>
              </a:rPr>
              <a:t>Overlap,</a:t>
            </a:r>
          </a:p>
          <a:p>
            <a:r>
              <a:rPr lang="en-US" sz="1050" b="0" i="0">
                <a:solidFill>
                  <a:schemeClr val="bg1"/>
                </a:solidFill>
                <a:latin typeface="Roboto Medium" charset="0"/>
                <a:ea typeface="Roboto Medium" charset="0"/>
                <a:cs typeface="Roboto Medium" charset="0"/>
              </a:rPr>
              <a:t>Transparency</a:t>
            </a:r>
          </a:p>
        </p:txBody>
      </p:sp>
    </p:spTree>
    <p:extLst>
      <p:ext uri="{BB962C8B-B14F-4D97-AF65-F5344CB8AC3E}">
        <p14:creationId xmlns:p14="http://schemas.microsoft.com/office/powerpoint/2010/main" val="73331762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a:p>
        </p:txBody>
      </p:sp>
      <p:sp>
        <p:nvSpPr>
          <p:cNvPr id="4" name="Slide Number Placeholder 3"/>
          <p:cNvSpPr>
            <a:spLocks noGrp="1"/>
          </p:cNvSpPr>
          <p:nvPr>
            <p:ph type="sldNum" sz="quarter" idx="11"/>
          </p:nvPr>
        </p:nvSpPr>
        <p:spPr/>
        <p:txBody>
          <a:bodyPr/>
          <a:lstStyle/>
          <a:p>
            <a:fld id="{4B6E93A8-FE64-9044-AC94-BAC1817EA472}" type="slidenum">
              <a:rPr lang="en-US" smtClean="0"/>
              <a:pPr/>
              <a:t>‹#›</a:t>
            </a:fld>
            <a:endParaRPr lang="en-US"/>
          </a:p>
        </p:txBody>
      </p:sp>
      <p:sp>
        <p:nvSpPr>
          <p:cNvPr id="8" name="Rectangle 7"/>
          <p:cNvSpPr/>
          <p:nvPr userDrawn="1"/>
        </p:nvSpPr>
        <p:spPr>
          <a:xfrm>
            <a:off x="574675" y="540763"/>
            <a:ext cx="1175322" cy="584775"/>
          </a:xfrm>
          <a:prstGeom prst="rect">
            <a:avLst/>
          </a:prstGeom>
        </p:spPr>
        <p:txBody>
          <a:bodyPr wrap="none">
            <a:spAutoFit/>
          </a:bodyPr>
          <a:lstStyle/>
          <a:p>
            <a:r>
              <a:rPr kumimoji="0" lang="en-US" sz="3200" b="0" i="0" u="none" strike="noStrike" kern="1200" cap="none" spc="0" normalizeH="0" baseline="0" noProof="0">
                <a:ln>
                  <a:noFill/>
                </a:ln>
                <a:solidFill>
                  <a:srgbClr val="77A02D"/>
                </a:solidFill>
                <a:effectLst/>
                <a:uLnTx/>
                <a:uFillTx/>
                <a:latin typeface="Roboto Light" charset="0"/>
                <a:ea typeface="Roboto Light" charset="0"/>
                <a:cs typeface="Roboto Light" charset="0"/>
              </a:rPr>
              <a:t>Icons</a:t>
            </a:r>
            <a:endParaRPr lang="en-US"/>
          </a:p>
        </p:txBody>
      </p:sp>
      <p:sp>
        <p:nvSpPr>
          <p:cNvPr id="9" name="TextBox 8"/>
          <p:cNvSpPr txBox="1"/>
          <p:nvPr userDrawn="1"/>
        </p:nvSpPr>
        <p:spPr>
          <a:xfrm>
            <a:off x="574675" y="1149350"/>
            <a:ext cx="1793771" cy="1339017"/>
          </a:xfrm>
          <a:prstGeom prst="rect">
            <a:avLst/>
          </a:prstGeom>
        </p:spPr>
        <p:txBody>
          <a:bodyPr vert="horz" lIns="91440" tIns="45720" rIns="91440" bIns="45720" rtlCol="0">
            <a:normAutofit/>
          </a:bodyPr>
          <a:lstStyle>
            <a:lvl1pPr lvl="0" indent="0">
              <a:lnSpc>
                <a:spcPct val="90000"/>
              </a:lnSpc>
              <a:spcBef>
                <a:spcPts val="1000"/>
              </a:spcBef>
              <a:buClr>
                <a:schemeClr val="accent1"/>
              </a:buClr>
              <a:buFont typeface="Wingdings" charset="2"/>
              <a:buNone/>
              <a:defRPr sz="2000" b="0" i="0">
                <a:solidFill>
                  <a:schemeClr val="bg2"/>
                </a:solidFill>
                <a:latin typeface="Roboto" charset="0"/>
                <a:ea typeface="Roboto" charset="0"/>
                <a:cs typeface="Roboto" charset="0"/>
              </a:defRPr>
            </a:lvl1pPr>
            <a:lvl2pPr marL="685800" indent="-228600">
              <a:lnSpc>
                <a:spcPct val="90000"/>
              </a:lnSpc>
              <a:spcBef>
                <a:spcPts val="500"/>
              </a:spcBef>
              <a:buClr>
                <a:schemeClr val="accent1"/>
              </a:buClr>
              <a:buFont typeface="Wingdings" charset="2"/>
              <a:buChar char="§"/>
              <a:defRPr b="0" i="0">
                <a:solidFill>
                  <a:schemeClr val="tx1">
                    <a:lumMod val="75000"/>
                    <a:lumOff val="25000"/>
                  </a:schemeClr>
                </a:solidFill>
                <a:latin typeface="Roboto Light" charset="0"/>
                <a:ea typeface="Roboto Light" charset="0"/>
                <a:cs typeface="Roboto Light" charset="0"/>
              </a:defRPr>
            </a:lvl2pPr>
            <a:lvl3pPr marL="1143000" indent="-228600">
              <a:lnSpc>
                <a:spcPct val="90000"/>
              </a:lnSpc>
              <a:spcBef>
                <a:spcPts val="500"/>
              </a:spcBef>
              <a:buClr>
                <a:schemeClr val="accent1"/>
              </a:buClr>
              <a:buFont typeface="Wingdings" charset="2"/>
              <a:buChar char="§"/>
              <a:defRPr sz="1600" b="0" i="0">
                <a:solidFill>
                  <a:schemeClr val="tx1">
                    <a:lumMod val="75000"/>
                    <a:lumOff val="25000"/>
                  </a:schemeClr>
                </a:solidFill>
                <a:latin typeface="Roboto Light" charset="0"/>
                <a:ea typeface="Roboto Light" charset="0"/>
                <a:cs typeface="Roboto Light" charset="0"/>
              </a:defRPr>
            </a:lvl3pPr>
            <a:lvl4pPr marL="1600200" indent="-228600">
              <a:lnSpc>
                <a:spcPct val="90000"/>
              </a:lnSpc>
              <a:spcBef>
                <a:spcPts val="500"/>
              </a:spcBef>
              <a:buClr>
                <a:schemeClr val="accent1"/>
              </a:buClr>
              <a:buFont typeface="Wingdings" charset="2"/>
              <a:buChar char="§"/>
              <a:defRPr sz="1400" b="0" i="0">
                <a:solidFill>
                  <a:schemeClr val="tx1">
                    <a:lumMod val="75000"/>
                    <a:lumOff val="25000"/>
                  </a:schemeClr>
                </a:solidFill>
                <a:latin typeface="Roboto Light" charset="0"/>
                <a:ea typeface="Roboto Light" charset="0"/>
                <a:cs typeface="Roboto Light" charset="0"/>
              </a:defRPr>
            </a:lvl4pPr>
            <a:lvl5pPr marL="2057400" indent="-228600">
              <a:lnSpc>
                <a:spcPct val="90000"/>
              </a:lnSpc>
              <a:spcBef>
                <a:spcPts val="500"/>
              </a:spcBef>
              <a:buClr>
                <a:schemeClr val="accent1"/>
              </a:buClr>
              <a:buFont typeface="Wingdings" charset="2"/>
              <a:buChar char="§"/>
              <a:defRPr sz="1400" b="0" i="0">
                <a:solidFill>
                  <a:schemeClr val="tx1">
                    <a:lumMod val="75000"/>
                    <a:lumOff val="25000"/>
                  </a:schemeClr>
                </a:solidFill>
                <a:latin typeface="Roboto Light" charset="0"/>
                <a:ea typeface="Roboto Light" charset="0"/>
                <a:cs typeface="Roboto Light" charset="0"/>
              </a:defRPr>
            </a:lvl5pPr>
            <a:lvl6pPr marL="2514600" indent="-228600">
              <a:lnSpc>
                <a:spcPct val="90000"/>
              </a:lnSpc>
              <a:spcBef>
                <a:spcPts val="500"/>
              </a:spcBef>
              <a:buFont typeface="Arial"/>
              <a:buChar char="•"/>
            </a:lvl6pPr>
            <a:lvl7pPr marL="2971800" indent="-228600">
              <a:lnSpc>
                <a:spcPct val="90000"/>
              </a:lnSpc>
              <a:spcBef>
                <a:spcPts val="500"/>
              </a:spcBef>
              <a:buFont typeface="Arial"/>
              <a:buChar char="•"/>
            </a:lvl7pPr>
            <a:lvl8pPr marL="3429000" indent="-228600">
              <a:lnSpc>
                <a:spcPct val="90000"/>
              </a:lnSpc>
              <a:spcBef>
                <a:spcPts val="500"/>
              </a:spcBef>
              <a:buFont typeface="Arial"/>
              <a:buChar char="•"/>
            </a:lvl8pPr>
            <a:lvl9pPr marL="3886200" indent="-228600">
              <a:lnSpc>
                <a:spcPct val="90000"/>
              </a:lnSpc>
              <a:spcBef>
                <a:spcPts val="500"/>
              </a:spcBef>
              <a:buFont typeface="Arial"/>
              <a:buChar char="•"/>
            </a:lvl9pPr>
          </a:lstStyle>
          <a:p>
            <a:pPr lvl="0"/>
            <a:r>
              <a:rPr lang="en-US"/>
              <a:t>Simple,</a:t>
            </a:r>
          </a:p>
          <a:p>
            <a:pPr lvl="0"/>
            <a:r>
              <a:rPr lang="en-US"/>
              <a:t>Light</a:t>
            </a:r>
            <a:br>
              <a:rPr lang="en-US"/>
            </a:br>
            <a:r>
              <a:rPr lang="en-US"/>
              <a:t>Background</a:t>
            </a:r>
          </a:p>
        </p:txBody>
      </p:sp>
      <p:sp>
        <p:nvSpPr>
          <p:cNvPr id="10" name="TextBox 9"/>
          <p:cNvSpPr txBox="1"/>
          <p:nvPr userDrawn="1"/>
        </p:nvSpPr>
        <p:spPr>
          <a:xfrm>
            <a:off x="5322283" y="910094"/>
            <a:ext cx="811441" cy="430887"/>
          </a:xfrm>
          <a:prstGeom prst="rect">
            <a:avLst/>
          </a:prstGeom>
          <a:noFill/>
        </p:spPr>
        <p:txBody>
          <a:bodyPr wrap="none" rtlCol="0">
            <a:spAutoFit/>
          </a:bodyPr>
          <a:lstStyle/>
          <a:p>
            <a:r>
              <a:rPr lang="en-US" sz="1050" b="0" i="0">
                <a:solidFill>
                  <a:schemeClr val="bg2"/>
                </a:solidFill>
                <a:latin typeface="Roboto Medium" charset="0"/>
                <a:ea typeface="Roboto Medium" charset="0"/>
                <a:cs typeface="Roboto Medium" charset="0"/>
              </a:rPr>
              <a:t>Digital,</a:t>
            </a:r>
          </a:p>
          <a:p>
            <a:r>
              <a:rPr lang="en-US" sz="1050" b="0" i="0">
                <a:solidFill>
                  <a:schemeClr val="bg2"/>
                </a:solidFill>
                <a:latin typeface="Roboto Medium" charset="0"/>
                <a:ea typeface="Roboto Medium" charset="0"/>
                <a:cs typeface="Roboto Medium" charset="0"/>
              </a:rPr>
              <a:t>Computer</a:t>
            </a:r>
          </a:p>
        </p:txBody>
      </p:sp>
      <p:sp>
        <p:nvSpPr>
          <p:cNvPr id="11" name="TextBox 10"/>
          <p:cNvSpPr txBox="1"/>
          <p:nvPr userDrawn="1"/>
        </p:nvSpPr>
        <p:spPr>
          <a:xfrm>
            <a:off x="7159277" y="910094"/>
            <a:ext cx="662361" cy="415498"/>
          </a:xfrm>
          <a:prstGeom prst="rect">
            <a:avLst/>
          </a:prstGeom>
          <a:noFill/>
        </p:spPr>
        <p:txBody>
          <a:bodyPr wrap="none" rtlCol="0">
            <a:spAutoFit/>
          </a:bodyPr>
          <a:lstStyle/>
          <a:p>
            <a:r>
              <a:rPr lang="en-US" sz="1050" b="0" i="0">
                <a:solidFill>
                  <a:schemeClr val="bg2"/>
                </a:solidFill>
                <a:latin typeface="Roboto Medium" charset="0"/>
                <a:ea typeface="Roboto Medium" charset="0"/>
                <a:cs typeface="Roboto Medium" charset="0"/>
              </a:rPr>
              <a:t>Service,</a:t>
            </a:r>
            <a:br>
              <a:rPr lang="en-US" sz="1050" b="0" i="0">
                <a:solidFill>
                  <a:schemeClr val="bg2"/>
                </a:solidFill>
                <a:latin typeface="Roboto Medium" charset="0"/>
                <a:ea typeface="Roboto Medium" charset="0"/>
                <a:cs typeface="Roboto Medium" charset="0"/>
              </a:rPr>
            </a:br>
            <a:r>
              <a:rPr lang="en-US" sz="1050" b="0" i="0">
                <a:solidFill>
                  <a:schemeClr val="bg2"/>
                </a:solidFill>
                <a:latin typeface="Roboto Medium" charset="0"/>
                <a:ea typeface="Roboto Medium" charset="0"/>
                <a:cs typeface="Roboto Medium" charset="0"/>
              </a:rPr>
              <a:t>Options</a:t>
            </a:r>
          </a:p>
        </p:txBody>
      </p:sp>
      <p:sp>
        <p:nvSpPr>
          <p:cNvPr id="12" name="TextBox 11"/>
          <p:cNvSpPr txBox="1"/>
          <p:nvPr userDrawn="1"/>
        </p:nvSpPr>
        <p:spPr>
          <a:xfrm>
            <a:off x="8963647" y="910094"/>
            <a:ext cx="606256" cy="415498"/>
          </a:xfrm>
          <a:prstGeom prst="rect">
            <a:avLst/>
          </a:prstGeom>
          <a:noFill/>
        </p:spPr>
        <p:txBody>
          <a:bodyPr wrap="none" rtlCol="0">
            <a:spAutoFit/>
          </a:bodyPr>
          <a:lstStyle/>
          <a:p>
            <a:r>
              <a:rPr lang="en-US" sz="1050" b="0" i="0">
                <a:solidFill>
                  <a:schemeClr val="bg2"/>
                </a:solidFill>
                <a:latin typeface="Roboto Medium" charset="0"/>
                <a:ea typeface="Roboto Medium" charset="0"/>
                <a:cs typeface="Roboto Medium" charset="0"/>
              </a:rPr>
              <a:t>Digital,</a:t>
            </a:r>
            <a:br>
              <a:rPr lang="en-US" sz="1050" b="0" i="0">
                <a:solidFill>
                  <a:schemeClr val="bg2"/>
                </a:solidFill>
                <a:latin typeface="Roboto Medium" charset="0"/>
                <a:ea typeface="Roboto Medium" charset="0"/>
                <a:cs typeface="Roboto Medium" charset="0"/>
              </a:rPr>
            </a:br>
            <a:r>
              <a:rPr lang="en-US" sz="1050" b="0" i="0">
                <a:solidFill>
                  <a:schemeClr val="bg2"/>
                </a:solidFill>
                <a:latin typeface="Roboto Medium" charset="0"/>
                <a:ea typeface="Roboto Medium" charset="0"/>
                <a:cs typeface="Roboto Medium" charset="0"/>
              </a:rPr>
              <a:t>Mobile</a:t>
            </a:r>
          </a:p>
        </p:txBody>
      </p:sp>
      <p:sp>
        <p:nvSpPr>
          <p:cNvPr id="13" name="TextBox 12"/>
          <p:cNvSpPr txBox="1"/>
          <p:nvPr userDrawn="1"/>
        </p:nvSpPr>
        <p:spPr>
          <a:xfrm>
            <a:off x="10848093" y="910094"/>
            <a:ext cx="702436" cy="415498"/>
          </a:xfrm>
          <a:prstGeom prst="rect">
            <a:avLst/>
          </a:prstGeom>
          <a:noFill/>
        </p:spPr>
        <p:txBody>
          <a:bodyPr wrap="none" rtlCol="0">
            <a:spAutoFit/>
          </a:bodyPr>
          <a:lstStyle/>
          <a:p>
            <a:r>
              <a:rPr lang="en-US" sz="1050" b="0" i="0">
                <a:solidFill>
                  <a:schemeClr val="bg2"/>
                </a:solidFill>
                <a:latin typeface="Roboto Medium" charset="0"/>
                <a:ea typeface="Roboto Medium" charset="0"/>
                <a:cs typeface="Roboto Medium" charset="0"/>
              </a:rPr>
              <a:t>Data,</a:t>
            </a:r>
            <a:br>
              <a:rPr lang="en-US" sz="1050" b="0" i="0">
                <a:solidFill>
                  <a:schemeClr val="bg2"/>
                </a:solidFill>
                <a:latin typeface="Roboto Medium" charset="0"/>
                <a:ea typeface="Roboto Medium" charset="0"/>
                <a:cs typeface="Roboto Medium" charset="0"/>
              </a:rPr>
            </a:br>
            <a:r>
              <a:rPr lang="en-US" sz="1050" b="0" i="0">
                <a:solidFill>
                  <a:schemeClr val="bg2"/>
                </a:solidFill>
                <a:latin typeface="Roboto Medium" charset="0"/>
                <a:ea typeface="Roboto Medium" charset="0"/>
                <a:cs typeface="Roboto Medium" charset="0"/>
              </a:rPr>
              <a:t>Increase</a:t>
            </a:r>
          </a:p>
        </p:txBody>
      </p:sp>
      <p:sp>
        <p:nvSpPr>
          <p:cNvPr id="14" name="TextBox 13"/>
          <p:cNvSpPr txBox="1"/>
          <p:nvPr userDrawn="1"/>
        </p:nvSpPr>
        <p:spPr>
          <a:xfrm>
            <a:off x="3383982" y="910094"/>
            <a:ext cx="800219" cy="415498"/>
          </a:xfrm>
          <a:prstGeom prst="rect">
            <a:avLst/>
          </a:prstGeom>
          <a:noFill/>
        </p:spPr>
        <p:txBody>
          <a:bodyPr wrap="none" rtlCol="0">
            <a:spAutoFit/>
          </a:bodyPr>
          <a:lstStyle/>
          <a:p>
            <a:r>
              <a:rPr lang="en-US" sz="1050" b="0" i="0">
                <a:solidFill>
                  <a:schemeClr val="bg2"/>
                </a:solidFill>
                <a:latin typeface="Roboto Medium" charset="0"/>
                <a:ea typeface="Roboto Medium" charset="0"/>
                <a:cs typeface="Roboto Medium" charset="0"/>
              </a:rPr>
              <a:t>Hierarchy,</a:t>
            </a:r>
            <a:br>
              <a:rPr lang="en-US" sz="1050" b="0" i="0">
                <a:solidFill>
                  <a:schemeClr val="bg2"/>
                </a:solidFill>
                <a:latin typeface="Roboto Medium" charset="0"/>
                <a:ea typeface="Roboto Medium" charset="0"/>
                <a:cs typeface="Roboto Medium" charset="0"/>
              </a:rPr>
            </a:br>
            <a:r>
              <a:rPr lang="en-US" sz="1050" b="0" i="0">
                <a:solidFill>
                  <a:schemeClr val="bg2"/>
                </a:solidFill>
                <a:latin typeface="Roboto Medium" charset="0"/>
                <a:ea typeface="Roboto Medium" charset="0"/>
                <a:cs typeface="Roboto Medium" charset="0"/>
              </a:rPr>
              <a:t>Group</a:t>
            </a:r>
          </a:p>
        </p:txBody>
      </p:sp>
      <p:sp>
        <p:nvSpPr>
          <p:cNvPr id="15" name="TextBox 14"/>
          <p:cNvSpPr txBox="1"/>
          <p:nvPr userDrawn="1"/>
        </p:nvSpPr>
        <p:spPr>
          <a:xfrm>
            <a:off x="5322283" y="1987121"/>
            <a:ext cx="896399" cy="415498"/>
          </a:xfrm>
          <a:prstGeom prst="rect">
            <a:avLst/>
          </a:prstGeom>
          <a:noFill/>
        </p:spPr>
        <p:txBody>
          <a:bodyPr wrap="none" rtlCol="0">
            <a:spAutoFit/>
          </a:bodyPr>
          <a:lstStyle/>
          <a:p>
            <a:r>
              <a:rPr lang="en-US" sz="1050" b="0" i="0">
                <a:solidFill>
                  <a:schemeClr val="bg2"/>
                </a:solidFill>
                <a:latin typeface="Roboto Medium" charset="0"/>
                <a:ea typeface="Roboto Medium" charset="0"/>
                <a:cs typeface="Roboto Medium" charset="0"/>
              </a:rPr>
              <a:t>Checkmark,</a:t>
            </a:r>
            <a:br>
              <a:rPr lang="en-US" sz="1050" b="0" i="0">
                <a:solidFill>
                  <a:schemeClr val="bg2"/>
                </a:solidFill>
                <a:latin typeface="Roboto Medium" charset="0"/>
                <a:ea typeface="Roboto Medium" charset="0"/>
                <a:cs typeface="Roboto Medium" charset="0"/>
              </a:rPr>
            </a:br>
            <a:r>
              <a:rPr lang="en-US" sz="1050" b="0" i="0">
                <a:solidFill>
                  <a:schemeClr val="bg2"/>
                </a:solidFill>
                <a:latin typeface="Roboto Medium" charset="0"/>
                <a:ea typeface="Roboto Medium" charset="0"/>
                <a:cs typeface="Roboto Medium" charset="0"/>
              </a:rPr>
              <a:t>Correct</a:t>
            </a:r>
          </a:p>
        </p:txBody>
      </p:sp>
      <p:sp>
        <p:nvSpPr>
          <p:cNvPr id="16" name="TextBox 15"/>
          <p:cNvSpPr txBox="1"/>
          <p:nvPr userDrawn="1"/>
        </p:nvSpPr>
        <p:spPr>
          <a:xfrm>
            <a:off x="7159277" y="1987121"/>
            <a:ext cx="731290" cy="415498"/>
          </a:xfrm>
          <a:prstGeom prst="rect">
            <a:avLst/>
          </a:prstGeom>
          <a:noFill/>
        </p:spPr>
        <p:txBody>
          <a:bodyPr wrap="none" rtlCol="0">
            <a:spAutoFit/>
          </a:bodyPr>
          <a:lstStyle/>
          <a:p>
            <a:r>
              <a:rPr lang="en-US" sz="1050" b="0" i="0">
                <a:solidFill>
                  <a:schemeClr val="bg2"/>
                </a:solidFill>
                <a:latin typeface="Roboto Medium" charset="0"/>
                <a:ea typeface="Roboto Medium" charset="0"/>
                <a:cs typeface="Roboto Medium" charset="0"/>
              </a:rPr>
              <a:t>Future,</a:t>
            </a:r>
            <a:br>
              <a:rPr lang="en-US" sz="1050" b="0" i="0">
                <a:solidFill>
                  <a:schemeClr val="bg2"/>
                </a:solidFill>
                <a:latin typeface="Roboto Medium" charset="0"/>
                <a:ea typeface="Roboto Medium" charset="0"/>
                <a:cs typeface="Roboto Medium" charset="0"/>
              </a:rPr>
            </a:br>
            <a:r>
              <a:rPr lang="en-US" sz="1050" b="0" i="0">
                <a:solidFill>
                  <a:schemeClr val="bg2"/>
                </a:solidFill>
                <a:latin typeface="Roboto Medium" charset="0"/>
                <a:ea typeface="Roboto Medium" charset="0"/>
                <a:cs typeface="Roboto Medium" charset="0"/>
              </a:rPr>
              <a:t>Direction</a:t>
            </a:r>
          </a:p>
        </p:txBody>
      </p:sp>
      <p:sp>
        <p:nvSpPr>
          <p:cNvPr id="17" name="TextBox 16"/>
          <p:cNvSpPr txBox="1"/>
          <p:nvPr userDrawn="1"/>
        </p:nvSpPr>
        <p:spPr>
          <a:xfrm>
            <a:off x="8963647" y="1987121"/>
            <a:ext cx="688009" cy="415498"/>
          </a:xfrm>
          <a:prstGeom prst="rect">
            <a:avLst/>
          </a:prstGeom>
          <a:noFill/>
        </p:spPr>
        <p:txBody>
          <a:bodyPr wrap="none" rtlCol="0">
            <a:spAutoFit/>
          </a:bodyPr>
          <a:lstStyle/>
          <a:p>
            <a:r>
              <a:rPr lang="en-US" sz="1050" b="0" i="0">
                <a:solidFill>
                  <a:schemeClr val="bg2"/>
                </a:solidFill>
                <a:latin typeface="Roboto Medium" charset="0"/>
                <a:ea typeface="Roboto Medium" charset="0"/>
                <a:cs typeface="Roboto Medium" charset="0"/>
              </a:rPr>
              <a:t>Internet,</a:t>
            </a:r>
            <a:br>
              <a:rPr lang="en-US" sz="1050" b="0" i="0">
                <a:solidFill>
                  <a:schemeClr val="bg2"/>
                </a:solidFill>
                <a:latin typeface="Roboto Medium" charset="0"/>
                <a:ea typeface="Roboto Medium" charset="0"/>
                <a:cs typeface="Roboto Medium" charset="0"/>
              </a:rPr>
            </a:br>
            <a:r>
              <a:rPr lang="en-US" sz="1050" b="0" i="0">
                <a:solidFill>
                  <a:schemeClr val="bg2"/>
                </a:solidFill>
                <a:latin typeface="Roboto Medium" charset="0"/>
                <a:ea typeface="Roboto Medium" charset="0"/>
                <a:cs typeface="Roboto Medium" charset="0"/>
              </a:rPr>
              <a:t>Network</a:t>
            </a:r>
          </a:p>
        </p:txBody>
      </p:sp>
      <p:sp>
        <p:nvSpPr>
          <p:cNvPr id="18" name="TextBox 17"/>
          <p:cNvSpPr txBox="1"/>
          <p:nvPr userDrawn="1"/>
        </p:nvSpPr>
        <p:spPr>
          <a:xfrm>
            <a:off x="10848093" y="1987121"/>
            <a:ext cx="699230" cy="415498"/>
          </a:xfrm>
          <a:prstGeom prst="rect">
            <a:avLst/>
          </a:prstGeom>
          <a:noFill/>
        </p:spPr>
        <p:txBody>
          <a:bodyPr wrap="none" rtlCol="0">
            <a:spAutoFit/>
          </a:bodyPr>
          <a:lstStyle/>
          <a:p>
            <a:r>
              <a:rPr lang="en-US" sz="1050" b="0" i="0">
                <a:solidFill>
                  <a:schemeClr val="bg2"/>
                </a:solidFill>
                <a:latin typeface="Roboto Medium" charset="0"/>
                <a:ea typeface="Roboto Medium" charset="0"/>
                <a:cs typeface="Roboto Medium" charset="0"/>
              </a:rPr>
              <a:t>Plan,</a:t>
            </a:r>
            <a:br>
              <a:rPr lang="en-US" sz="1050" b="0" i="0">
                <a:solidFill>
                  <a:schemeClr val="bg2"/>
                </a:solidFill>
                <a:latin typeface="Roboto Medium" charset="0"/>
                <a:ea typeface="Roboto Medium" charset="0"/>
                <a:cs typeface="Roboto Medium" charset="0"/>
              </a:rPr>
            </a:br>
            <a:r>
              <a:rPr lang="en-US" sz="1050" b="0" i="0">
                <a:solidFill>
                  <a:schemeClr val="bg2"/>
                </a:solidFill>
                <a:latin typeface="Roboto Medium" charset="0"/>
                <a:ea typeface="Roboto Medium" charset="0"/>
                <a:cs typeface="Roboto Medium" charset="0"/>
              </a:rPr>
              <a:t>Strategy</a:t>
            </a:r>
          </a:p>
        </p:txBody>
      </p:sp>
      <p:sp>
        <p:nvSpPr>
          <p:cNvPr id="19" name="TextBox 18"/>
          <p:cNvSpPr txBox="1"/>
          <p:nvPr userDrawn="1"/>
        </p:nvSpPr>
        <p:spPr>
          <a:xfrm>
            <a:off x="3383982" y="1987121"/>
            <a:ext cx="867545" cy="415498"/>
          </a:xfrm>
          <a:prstGeom prst="rect">
            <a:avLst/>
          </a:prstGeom>
          <a:noFill/>
        </p:spPr>
        <p:txBody>
          <a:bodyPr wrap="none" rtlCol="0">
            <a:spAutoFit/>
          </a:bodyPr>
          <a:lstStyle/>
          <a:p>
            <a:r>
              <a:rPr lang="en-US" sz="1050" b="0" i="0">
                <a:solidFill>
                  <a:schemeClr val="bg2"/>
                </a:solidFill>
                <a:latin typeface="Roboto Medium" charset="0"/>
                <a:ea typeface="Roboto Medium" charset="0"/>
                <a:cs typeface="Roboto Medium" charset="0"/>
              </a:rPr>
              <a:t>Growth,</a:t>
            </a:r>
            <a:br>
              <a:rPr lang="en-US" sz="1050" b="0" i="0">
                <a:solidFill>
                  <a:schemeClr val="bg2"/>
                </a:solidFill>
                <a:latin typeface="Roboto Medium" charset="0"/>
                <a:ea typeface="Roboto Medium" charset="0"/>
                <a:cs typeface="Roboto Medium" charset="0"/>
              </a:rPr>
            </a:br>
            <a:r>
              <a:rPr lang="en-US" sz="1050" b="0" i="0">
                <a:solidFill>
                  <a:schemeClr val="bg2"/>
                </a:solidFill>
                <a:latin typeface="Roboto Medium" charset="0"/>
                <a:ea typeface="Roboto Medium" charset="0"/>
                <a:cs typeface="Roboto Medium" charset="0"/>
              </a:rPr>
              <a:t>Investment</a:t>
            </a:r>
          </a:p>
        </p:txBody>
      </p:sp>
      <p:sp>
        <p:nvSpPr>
          <p:cNvPr id="20" name="TextBox 19"/>
          <p:cNvSpPr txBox="1"/>
          <p:nvPr userDrawn="1"/>
        </p:nvSpPr>
        <p:spPr>
          <a:xfrm>
            <a:off x="5322283" y="3137368"/>
            <a:ext cx="622286" cy="415498"/>
          </a:xfrm>
          <a:prstGeom prst="rect">
            <a:avLst/>
          </a:prstGeom>
          <a:noFill/>
        </p:spPr>
        <p:txBody>
          <a:bodyPr wrap="none" rtlCol="0">
            <a:spAutoFit/>
          </a:bodyPr>
          <a:lstStyle/>
          <a:p>
            <a:r>
              <a:rPr lang="en-US" sz="1050" b="0" i="0">
                <a:solidFill>
                  <a:schemeClr val="bg2"/>
                </a:solidFill>
                <a:latin typeface="Roboto Medium" charset="0"/>
                <a:ea typeface="Roboto Medium" charset="0"/>
                <a:cs typeface="Roboto Medium" charset="0"/>
              </a:rPr>
              <a:t>Report,</a:t>
            </a:r>
          </a:p>
          <a:p>
            <a:r>
              <a:rPr lang="en-US" sz="1050" b="0" i="0">
                <a:solidFill>
                  <a:schemeClr val="bg2"/>
                </a:solidFill>
                <a:latin typeface="Roboto Medium" charset="0"/>
                <a:ea typeface="Roboto Medium" charset="0"/>
                <a:cs typeface="Roboto Medium" charset="0"/>
              </a:rPr>
              <a:t>Data</a:t>
            </a:r>
          </a:p>
        </p:txBody>
      </p:sp>
      <p:sp>
        <p:nvSpPr>
          <p:cNvPr id="21" name="TextBox 20"/>
          <p:cNvSpPr txBox="1"/>
          <p:nvPr userDrawn="1"/>
        </p:nvSpPr>
        <p:spPr>
          <a:xfrm>
            <a:off x="7159277" y="3137368"/>
            <a:ext cx="885179" cy="415498"/>
          </a:xfrm>
          <a:prstGeom prst="rect">
            <a:avLst/>
          </a:prstGeom>
          <a:noFill/>
        </p:spPr>
        <p:txBody>
          <a:bodyPr wrap="none" rtlCol="0">
            <a:spAutoFit/>
          </a:bodyPr>
          <a:lstStyle/>
          <a:p>
            <a:r>
              <a:rPr lang="en-US" sz="1050" b="0" i="0">
                <a:solidFill>
                  <a:schemeClr val="bg2"/>
                </a:solidFill>
                <a:latin typeface="Roboto Medium" charset="0"/>
                <a:ea typeface="Roboto Medium" charset="0"/>
                <a:cs typeface="Roboto Medium" charset="0"/>
              </a:rPr>
              <a:t>Leadership,</a:t>
            </a:r>
          </a:p>
          <a:p>
            <a:r>
              <a:rPr lang="en-US" sz="1050" b="0" i="0">
                <a:solidFill>
                  <a:schemeClr val="bg2"/>
                </a:solidFill>
                <a:latin typeface="Roboto Medium" charset="0"/>
                <a:ea typeface="Roboto Medium" charset="0"/>
                <a:cs typeface="Roboto Medium" charset="0"/>
              </a:rPr>
              <a:t>Initiative</a:t>
            </a:r>
          </a:p>
        </p:txBody>
      </p:sp>
      <p:sp>
        <p:nvSpPr>
          <p:cNvPr id="22" name="TextBox 21"/>
          <p:cNvSpPr txBox="1"/>
          <p:nvPr userDrawn="1"/>
        </p:nvSpPr>
        <p:spPr>
          <a:xfrm>
            <a:off x="8963647" y="3137368"/>
            <a:ext cx="708848" cy="415498"/>
          </a:xfrm>
          <a:prstGeom prst="rect">
            <a:avLst/>
          </a:prstGeom>
          <a:noFill/>
        </p:spPr>
        <p:txBody>
          <a:bodyPr wrap="none" rtlCol="0">
            <a:spAutoFit/>
          </a:bodyPr>
          <a:lstStyle/>
          <a:p>
            <a:r>
              <a:rPr lang="en-US" sz="1050" b="0" i="0">
                <a:solidFill>
                  <a:schemeClr val="bg2"/>
                </a:solidFill>
                <a:latin typeface="Roboto Medium" charset="0"/>
                <a:ea typeface="Roboto Medium" charset="0"/>
                <a:cs typeface="Roboto Medium" charset="0"/>
              </a:rPr>
              <a:t>Speaker,</a:t>
            </a:r>
          </a:p>
          <a:p>
            <a:r>
              <a:rPr lang="en-US" sz="1050" b="0" i="0">
                <a:solidFill>
                  <a:schemeClr val="bg2"/>
                </a:solidFill>
                <a:latin typeface="Roboto Medium" charset="0"/>
                <a:ea typeface="Roboto Medium" charset="0"/>
                <a:cs typeface="Roboto Medium" charset="0"/>
              </a:rPr>
              <a:t>Advisor</a:t>
            </a:r>
          </a:p>
        </p:txBody>
      </p:sp>
      <p:sp>
        <p:nvSpPr>
          <p:cNvPr id="23" name="TextBox 22"/>
          <p:cNvSpPr txBox="1"/>
          <p:nvPr userDrawn="1"/>
        </p:nvSpPr>
        <p:spPr>
          <a:xfrm>
            <a:off x="10848093" y="3137368"/>
            <a:ext cx="688009" cy="415498"/>
          </a:xfrm>
          <a:prstGeom prst="rect">
            <a:avLst/>
          </a:prstGeom>
          <a:noFill/>
        </p:spPr>
        <p:txBody>
          <a:bodyPr wrap="none" rtlCol="0">
            <a:spAutoFit/>
          </a:bodyPr>
          <a:lstStyle/>
          <a:p>
            <a:r>
              <a:rPr lang="en-US" sz="1050" b="0" i="0">
                <a:solidFill>
                  <a:schemeClr val="bg2"/>
                </a:solidFill>
                <a:latin typeface="Roboto Medium" charset="0"/>
                <a:ea typeface="Roboto Medium" charset="0"/>
                <a:cs typeface="Roboto Medium" charset="0"/>
              </a:rPr>
              <a:t>Idea,</a:t>
            </a:r>
          </a:p>
          <a:p>
            <a:r>
              <a:rPr lang="en-US" sz="1050" b="0" i="0">
                <a:solidFill>
                  <a:schemeClr val="bg2"/>
                </a:solidFill>
                <a:latin typeface="Roboto Medium" charset="0"/>
                <a:ea typeface="Roboto Medium" charset="0"/>
                <a:cs typeface="Roboto Medium" charset="0"/>
              </a:rPr>
              <a:t>Concept</a:t>
            </a:r>
          </a:p>
        </p:txBody>
      </p:sp>
      <p:sp>
        <p:nvSpPr>
          <p:cNvPr id="24" name="TextBox 23"/>
          <p:cNvSpPr txBox="1"/>
          <p:nvPr userDrawn="1"/>
        </p:nvSpPr>
        <p:spPr>
          <a:xfrm>
            <a:off x="3383982" y="3137368"/>
            <a:ext cx="912429" cy="415498"/>
          </a:xfrm>
          <a:prstGeom prst="rect">
            <a:avLst/>
          </a:prstGeom>
          <a:noFill/>
        </p:spPr>
        <p:txBody>
          <a:bodyPr wrap="none" rtlCol="0">
            <a:spAutoFit/>
          </a:bodyPr>
          <a:lstStyle/>
          <a:p>
            <a:r>
              <a:rPr lang="en-US" sz="1050" b="0" i="0">
                <a:solidFill>
                  <a:schemeClr val="bg2"/>
                </a:solidFill>
                <a:latin typeface="Roboto Medium" charset="0"/>
                <a:ea typeface="Roboto Medium" charset="0"/>
                <a:cs typeface="Roboto Medium" charset="0"/>
              </a:rPr>
              <a:t>Networking,</a:t>
            </a:r>
          </a:p>
          <a:p>
            <a:r>
              <a:rPr lang="en-US" sz="1050" b="0" i="0">
                <a:solidFill>
                  <a:schemeClr val="bg2"/>
                </a:solidFill>
                <a:latin typeface="Roboto Medium" charset="0"/>
                <a:ea typeface="Roboto Medium" charset="0"/>
                <a:cs typeface="Roboto Medium" charset="0"/>
              </a:rPr>
              <a:t>Members</a:t>
            </a:r>
          </a:p>
        </p:txBody>
      </p:sp>
      <p:sp>
        <p:nvSpPr>
          <p:cNvPr id="25" name="TextBox 24"/>
          <p:cNvSpPr txBox="1"/>
          <p:nvPr userDrawn="1"/>
        </p:nvSpPr>
        <p:spPr>
          <a:xfrm>
            <a:off x="5322283" y="4214395"/>
            <a:ext cx="785793" cy="415498"/>
          </a:xfrm>
          <a:prstGeom prst="rect">
            <a:avLst/>
          </a:prstGeom>
          <a:noFill/>
        </p:spPr>
        <p:txBody>
          <a:bodyPr wrap="none" rtlCol="0">
            <a:spAutoFit/>
          </a:bodyPr>
          <a:lstStyle/>
          <a:p>
            <a:r>
              <a:rPr lang="en-US" sz="1050" b="0" i="0">
                <a:solidFill>
                  <a:schemeClr val="bg2"/>
                </a:solidFill>
                <a:latin typeface="Roboto Medium" charset="0"/>
                <a:ea typeface="Roboto Medium" charset="0"/>
                <a:cs typeface="Roboto Medium" charset="0"/>
              </a:rPr>
              <a:t>Members,</a:t>
            </a:r>
          </a:p>
          <a:p>
            <a:r>
              <a:rPr lang="en-US" sz="1050" b="0" i="0">
                <a:solidFill>
                  <a:schemeClr val="bg2"/>
                </a:solidFill>
                <a:latin typeface="Roboto Medium" charset="0"/>
                <a:ea typeface="Roboto Medium" charset="0"/>
                <a:cs typeface="Roboto Medium" charset="0"/>
              </a:rPr>
              <a:t>Users</a:t>
            </a:r>
          </a:p>
        </p:txBody>
      </p:sp>
      <p:sp>
        <p:nvSpPr>
          <p:cNvPr id="26" name="TextBox 25"/>
          <p:cNvSpPr txBox="1"/>
          <p:nvPr userDrawn="1"/>
        </p:nvSpPr>
        <p:spPr>
          <a:xfrm>
            <a:off x="7159277" y="4214395"/>
            <a:ext cx="1032655" cy="415498"/>
          </a:xfrm>
          <a:prstGeom prst="rect">
            <a:avLst/>
          </a:prstGeom>
          <a:noFill/>
        </p:spPr>
        <p:txBody>
          <a:bodyPr wrap="none" rtlCol="0">
            <a:spAutoFit/>
          </a:bodyPr>
          <a:lstStyle/>
          <a:p>
            <a:r>
              <a:rPr lang="en-US" sz="1050" b="0" i="0">
                <a:solidFill>
                  <a:schemeClr val="bg2"/>
                </a:solidFill>
                <a:latin typeface="Roboto Medium" charset="0"/>
                <a:ea typeface="Roboto Medium" charset="0"/>
                <a:cs typeface="Roboto Medium" charset="0"/>
              </a:rPr>
              <a:t>Key</a:t>
            </a:r>
            <a:r>
              <a:rPr lang="en-US" sz="1050" b="0" i="0" baseline="0">
                <a:solidFill>
                  <a:schemeClr val="bg2"/>
                </a:solidFill>
                <a:latin typeface="Roboto Medium" charset="0"/>
                <a:ea typeface="Roboto Medium" charset="0"/>
                <a:cs typeface="Roboto Medium" charset="0"/>
              </a:rPr>
              <a:t> Points,</a:t>
            </a:r>
          </a:p>
          <a:p>
            <a:r>
              <a:rPr lang="en-US" sz="1050" b="0" i="0" baseline="0">
                <a:solidFill>
                  <a:schemeClr val="bg2"/>
                </a:solidFill>
                <a:latin typeface="Roboto Medium" charset="0"/>
                <a:ea typeface="Roboto Medium" charset="0"/>
                <a:cs typeface="Roboto Medium" charset="0"/>
              </a:rPr>
              <a:t>Requirements</a:t>
            </a:r>
            <a:endParaRPr lang="en-US" sz="1050" b="0" i="0">
              <a:solidFill>
                <a:schemeClr val="bg2"/>
              </a:solidFill>
              <a:latin typeface="Roboto Medium" charset="0"/>
              <a:ea typeface="Roboto Medium" charset="0"/>
              <a:cs typeface="Roboto Medium" charset="0"/>
            </a:endParaRPr>
          </a:p>
        </p:txBody>
      </p:sp>
      <p:sp>
        <p:nvSpPr>
          <p:cNvPr id="27" name="TextBox 26"/>
          <p:cNvSpPr txBox="1"/>
          <p:nvPr userDrawn="1"/>
        </p:nvSpPr>
        <p:spPr>
          <a:xfrm>
            <a:off x="8963647" y="4214395"/>
            <a:ext cx="854721" cy="415498"/>
          </a:xfrm>
          <a:prstGeom prst="rect">
            <a:avLst/>
          </a:prstGeom>
          <a:noFill/>
        </p:spPr>
        <p:txBody>
          <a:bodyPr wrap="none" rtlCol="0">
            <a:spAutoFit/>
          </a:bodyPr>
          <a:lstStyle/>
          <a:p>
            <a:r>
              <a:rPr lang="en-US" sz="1050" b="0" i="0">
                <a:solidFill>
                  <a:schemeClr val="bg2"/>
                </a:solidFill>
                <a:latin typeface="Roboto Medium" charset="0"/>
                <a:ea typeface="Roboto Medium" charset="0"/>
                <a:cs typeface="Roboto Medium" charset="0"/>
              </a:rPr>
              <a:t>Strategy,</a:t>
            </a:r>
          </a:p>
          <a:p>
            <a:r>
              <a:rPr lang="en-US" sz="1050" b="0" i="0">
                <a:solidFill>
                  <a:schemeClr val="bg2"/>
                </a:solidFill>
                <a:latin typeface="Roboto Medium" charset="0"/>
                <a:ea typeface="Roboto Medium" charset="0"/>
                <a:cs typeface="Roboto Medium" charset="0"/>
              </a:rPr>
              <a:t>Leadership</a:t>
            </a:r>
          </a:p>
        </p:txBody>
      </p:sp>
      <p:sp>
        <p:nvSpPr>
          <p:cNvPr id="28" name="TextBox 27"/>
          <p:cNvSpPr txBox="1"/>
          <p:nvPr userDrawn="1"/>
        </p:nvSpPr>
        <p:spPr>
          <a:xfrm>
            <a:off x="10848093" y="4214395"/>
            <a:ext cx="808235" cy="415498"/>
          </a:xfrm>
          <a:prstGeom prst="rect">
            <a:avLst/>
          </a:prstGeom>
          <a:noFill/>
        </p:spPr>
        <p:txBody>
          <a:bodyPr wrap="none" rtlCol="0">
            <a:spAutoFit/>
          </a:bodyPr>
          <a:lstStyle/>
          <a:p>
            <a:r>
              <a:rPr lang="en-US" sz="1050" b="0" i="0">
                <a:solidFill>
                  <a:schemeClr val="bg2"/>
                </a:solidFill>
                <a:latin typeface="Roboto Medium" charset="0"/>
                <a:ea typeface="Roboto Medium" charset="0"/>
                <a:cs typeface="Roboto Medium" charset="0"/>
              </a:rPr>
              <a:t>Exchange,</a:t>
            </a:r>
          </a:p>
          <a:p>
            <a:r>
              <a:rPr lang="en-US" sz="1050" b="0" i="0">
                <a:solidFill>
                  <a:schemeClr val="bg2"/>
                </a:solidFill>
                <a:latin typeface="Roboto Medium" charset="0"/>
                <a:ea typeface="Roboto Medium" charset="0"/>
                <a:cs typeface="Roboto Medium" charset="0"/>
              </a:rPr>
              <a:t>Process</a:t>
            </a:r>
          </a:p>
        </p:txBody>
      </p:sp>
      <p:sp>
        <p:nvSpPr>
          <p:cNvPr id="29" name="TextBox 28"/>
          <p:cNvSpPr txBox="1"/>
          <p:nvPr userDrawn="1"/>
        </p:nvSpPr>
        <p:spPr>
          <a:xfrm>
            <a:off x="3383982" y="4214395"/>
            <a:ext cx="564578" cy="415498"/>
          </a:xfrm>
          <a:prstGeom prst="rect">
            <a:avLst/>
          </a:prstGeom>
          <a:noFill/>
        </p:spPr>
        <p:txBody>
          <a:bodyPr wrap="none" rtlCol="0">
            <a:spAutoFit/>
          </a:bodyPr>
          <a:lstStyle/>
          <a:p>
            <a:r>
              <a:rPr lang="en-US" sz="1050" b="0" i="0">
                <a:solidFill>
                  <a:schemeClr val="bg2"/>
                </a:solidFill>
                <a:latin typeface="Roboto Medium" charset="0"/>
                <a:ea typeface="Roboto Medium" charset="0"/>
                <a:cs typeface="Roboto Medium" charset="0"/>
              </a:rPr>
              <a:t>Detail,</a:t>
            </a:r>
          </a:p>
          <a:p>
            <a:r>
              <a:rPr lang="en-US" sz="1050" b="0" i="0">
                <a:solidFill>
                  <a:schemeClr val="bg2"/>
                </a:solidFill>
                <a:latin typeface="Roboto Medium" charset="0"/>
                <a:ea typeface="Roboto Medium" charset="0"/>
                <a:cs typeface="Roboto Medium" charset="0"/>
              </a:rPr>
              <a:t>Focus</a:t>
            </a:r>
          </a:p>
        </p:txBody>
      </p:sp>
      <p:sp>
        <p:nvSpPr>
          <p:cNvPr id="30" name="TextBox 29"/>
          <p:cNvSpPr txBox="1"/>
          <p:nvPr userDrawn="1"/>
        </p:nvSpPr>
        <p:spPr>
          <a:xfrm>
            <a:off x="5322283" y="5285807"/>
            <a:ext cx="739305" cy="415498"/>
          </a:xfrm>
          <a:prstGeom prst="rect">
            <a:avLst/>
          </a:prstGeom>
          <a:noFill/>
        </p:spPr>
        <p:txBody>
          <a:bodyPr wrap="none" rtlCol="0">
            <a:spAutoFit/>
          </a:bodyPr>
          <a:lstStyle/>
          <a:p>
            <a:r>
              <a:rPr lang="en-US" sz="1050" b="0" i="0">
                <a:solidFill>
                  <a:schemeClr val="bg2"/>
                </a:solidFill>
                <a:latin typeface="Roboto Medium" charset="0"/>
                <a:ea typeface="Roboto Medium" charset="0"/>
                <a:cs typeface="Roboto Medium" charset="0"/>
              </a:rPr>
              <a:t>Program,</a:t>
            </a:r>
          </a:p>
          <a:p>
            <a:r>
              <a:rPr lang="en-US" sz="1050" b="0" i="0">
                <a:solidFill>
                  <a:schemeClr val="bg2"/>
                </a:solidFill>
                <a:latin typeface="Roboto Medium" charset="0"/>
                <a:ea typeface="Roboto Medium" charset="0"/>
                <a:cs typeface="Roboto Medium" charset="0"/>
              </a:rPr>
              <a:t>Portal</a:t>
            </a:r>
          </a:p>
        </p:txBody>
      </p:sp>
      <p:sp>
        <p:nvSpPr>
          <p:cNvPr id="31" name="TextBox 30"/>
          <p:cNvSpPr txBox="1"/>
          <p:nvPr userDrawn="1"/>
        </p:nvSpPr>
        <p:spPr>
          <a:xfrm>
            <a:off x="7159277" y="5285807"/>
            <a:ext cx="830677" cy="415498"/>
          </a:xfrm>
          <a:prstGeom prst="rect">
            <a:avLst/>
          </a:prstGeom>
          <a:noFill/>
        </p:spPr>
        <p:txBody>
          <a:bodyPr wrap="none" rtlCol="0">
            <a:spAutoFit/>
          </a:bodyPr>
          <a:lstStyle/>
          <a:p>
            <a:r>
              <a:rPr lang="en-US" sz="1050" b="0" i="0">
                <a:solidFill>
                  <a:schemeClr val="bg2"/>
                </a:solidFill>
                <a:latin typeface="Roboto Medium" charset="0"/>
                <a:ea typeface="Roboto Medium" charset="0"/>
                <a:cs typeface="Roboto Medium" charset="0"/>
              </a:rPr>
              <a:t>Marketing,</a:t>
            </a:r>
          </a:p>
          <a:p>
            <a:r>
              <a:rPr lang="en-US" sz="1050" b="0" i="0">
                <a:solidFill>
                  <a:schemeClr val="bg2"/>
                </a:solidFill>
                <a:latin typeface="Roboto Medium" charset="0"/>
                <a:ea typeface="Roboto Medium" charset="0"/>
                <a:cs typeface="Roboto Medium" charset="0"/>
              </a:rPr>
              <a:t>Important</a:t>
            </a:r>
          </a:p>
        </p:txBody>
      </p:sp>
      <p:sp>
        <p:nvSpPr>
          <p:cNvPr id="32" name="TextBox 31"/>
          <p:cNvSpPr txBox="1"/>
          <p:nvPr userDrawn="1"/>
        </p:nvSpPr>
        <p:spPr>
          <a:xfrm>
            <a:off x="8963647" y="5285807"/>
            <a:ext cx="989373" cy="415498"/>
          </a:xfrm>
          <a:prstGeom prst="rect">
            <a:avLst/>
          </a:prstGeom>
          <a:noFill/>
        </p:spPr>
        <p:txBody>
          <a:bodyPr wrap="none" rtlCol="0">
            <a:spAutoFit/>
          </a:bodyPr>
          <a:lstStyle/>
          <a:p>
            <a:r>
              <a:rPr lang="en-US" sz="1050" b="0" i="0">
                <a:solidFill>
                  <a:schemeClr val="bg2"/>
                </a:solidFill>
                <a:latin typeface="Roboto Medium" charset="0"/>
                <a:ea typeface="Roboto Medium" charset="0"/>
                <a:cs typeface="Roboto Medium" charset="0"/>
              </a:rPr>
              <a:t>Volunteering,</a:t>
            </a:r>
          </a:p>
          <a:p>
            <a:r>
              <a:rPr lang="en-US" sz="1050" b="0" i="0">
                <a:solidFill>
                  <a:schemeClr val="bg2"/>
                </a:solidFill>
                <a:latin typeface="Roboto Medium" charset="0"/>
                <a:ea typeface="Roboto Medium" charset="0"/>
                <a:cs typeface="Roboto Medium" charset="0"/>
              </a:rPr>
              <a:t>Philanthropy</a:t>
            </a:r>
          </a:p>
        </p:txBody>
      </p:sp>
      <p:sp>
        <p:nvSpPr>
          <p:cNvPr id="33" name="TextBox 32"/>
          <p:cNvSpPr txBox="1"/>
          <p:nvPr userDrawn="1"/>
        </p:nvSpPr>
        <p:spPr>
          <a:xfrm>
            <a:off x="10848093" y="5285807"/>
            <a:ext cx="766557" cy="415498"/>
          </a:xfrm>
          <a:prstGeom prst="rect">
            <a:avLst/>
          </a:prstGeom>
          <a:noFill/>
        </p:spPr>
        <p:txBody>
          <a:bodyPr wrap="none" rtlCol="0">
            <a:spAutoFit/>
          </a:bodyPr>
          <a:lstStyle/>
          <a:p>
            <a:r>
              <a:rPr lang="en-US" sz="1050" b="0" i="0">
                <a:solidFill>
                  <a:schemeClr val="bg2"/>
                </a:solidFill>
                <a:latin typeface="Roboto Medium" charset="0"/>
                <a:ea typeface="Roboto Medium" charset="0"/>
                <a:cs typeface="Roboto Medium" charset="0"/>
              </a:rPr>
              <a:t>Message,</a:t>
            </a:r>
          </a:p>
          <a:p>
            <a:r>
              <a:rPr lang="en-US" sz="1050" b="0" i="0">
                <a:solidFill>
                  <a:schemeClr val="bg2"/>
                </a:solidFill>
                <a:latin typeface="Roboto Medium" charset="0"/>
                <a:ea typeface="Roboto Medium" charset="0"/>
                <a:cs typeface="Roboto Medium" charset="0"/>
              </a:rPr>
              <a:t>Q&amp;A</a:t>
            </a:r>
          </a:p>
        </p:txBody>
      </p:sp>
      <p:sp>
        <p:nvSpPr>
          <p:cNvPr id="34" name="TextBox 33"/>
          <p:cNvSpPr txBox="1"/>
          <p:nvPr userDrawn="1"/>
        </p:nvSpPr>
        <p:spPr>
          <a:xfrm>
            <a:off x="3383982" y="5285807"/>
            <a:ext cx="1015021" cy="415498"/>
          </a:xfrm>
          <a:prstGeom prst="rect">
            <a:avLst/>
          </a:prstGeom>
          <a:noFill/>
        </p:spPr>
        <p:txBody>
          <a:bodyPr wrap="none" rtlCol="0">
            <a:spAutoFit/>
          </a:bodyPr>
          <a:lstStyle/>
          <a:p>
            <a:r>
              <a:rPr lang="en-US" sz="1050" b="0" i="0">
                <a:solidFill>
                  <a:schemeClr val="bg2"/>
                </a:solidFill>
                <a:latin typeface="Roboto Medium" charset="0"/>
                <a:ea typeface="Roboto Medium" charset="0"/>
                <a:cs typeface="Roboto Medium" charset="0"/>
              </a:rPr>
              <a:t>Overlap,</a:t>
            </a:r>
          </a:p>
          <a:p>
            <a:r>
              <a:rPr lang="en-US" sz="1050" b="0" i="0">
                <a:solidFill>
                  <a:schemeClr val="bg2"/>
                </a:solidFill>
                <a:latin typeface="Roboto Medium" charset="0"/>
                <a:ea typeface="Roboto Medium" charset="0"/>
                <a:cs typeface="Roboto Medium" charset="0"/>
              </a:rPr>
              <a:t>Transparency</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B6E93A8-FE64-9044-AC94-BAC1817EA472}" type="slidenum">
              <a:rPr lang="en-US" smtClean="0"/>
              <a:t>‹#›</a:t>
            </a:fld>
            <a:endParaRPr lang="en-US"/>
          </a:p>
        </p:txBody>
      </p:sp>
      <p:sp>
        <p:nvSpPr>
          <p:cNvPr id="6" name="Text Placeholder 2"/>
          <p:cNvSpPr>
            <a:spLocks noGrp="1"/>
          </p:cNvSpPr>
          <p:nvPr>
            <p:ph idx="1"/>
          </p:nvPr>
        </p:nvSpPr>
        <p:spPr>
          <a:xfrm>
            <a:off x="574766" y="1700213"/>
            <a:ext cx="11042468" cy="439261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1"/>
          <p:cNvSpPr>
            <a:spLocks noGrp="1"/>
          </p:cNvSpPr>
          <p:nvPr>
            <p:ph type="title"/>
          </p:nvPr>
        </p:nvSpPr>
        <p:spPr>
          <a:xfrm>
            <a:off x="574766" y="365126"/>
            <a:ext cx="11042468" cy="749572"/>
          </a:xfrm>
        </p:spPr>
        <p:txBody>
          <a:bodyPr/>
          <a:lstStyle/>
          <a:p>
            <a:r>
              <a:rPr lang="en-US"/>
              <a:t>Click to edit Master title style</a:t>
            </a:r>
          </a:p>
        </p:txBody>
      </p:sp>
      <p:sp>
        <p:nvSpPr>
          <p:cNvPr id="9" name="Text Placeholder 8"/>
          <p:cNvSpPr>
            <a:spLocks noGrp="1"/>
          </p:cNvSpPr>
          <p:nvPr>
            <p:ph type="body" sz="quarter" idx="13" hasCustomPrompt="1"/>
          </p:nvPr>
        </p:nvSpPr>
        <p:spPr>
          <a:xfrm>
            <a:off x="574675" y="1114424"/>
            <a:ext cx="11042650" cy="585787"/>
          </a:xfrm>
        </p:spPr>
        <p:txBody>
          <a:bodyPr/>
          <a:lstStyle>
            <a:lvl1pPr marL="0" indent="0">
              <a:buNone/>
              <a:defRPr b="0" i="0">
                <a:solidFill>
                  <a:schemeClr val="bg2"/>
                </a:solidFill>
                <a:latin typeface="Roboto" charset="0"/>
                <a:ea typeface="Roboto" charset="0"/>
                <a:cs typeface="Roboto" charset="0"/>
              </a:defRPr>
            </a:lvl1pPr>
          </a:lstStyle>
          <a:p>
            <a:pPr lvl="0"/>
            <a:r>
              <a:rPr lang="en-US"/>
              <a:t>Click to edit subtitle</a:t>
            </a:r>
          </a:p>
        </p:txBody>
      </p:sp>
      <p:sp>
        <p:nvSpPr>
          <p:cNvPr id="8" name="Oval 7"/>
          <p:cNvSpPr/>
          <p:nvPr userDrawn="1"/>
        </p:nvSpPr>
        <p:spPr>
          <a:xfrm>
            <a:off x="8013074" y="-2070504"/>
            <a:ext cx="3013808" cy="3013808"/>
          </a:xfrm>
          <a:prstGeom prst="ellipse">
            <a:avLst/>
          </a:prstGeom>
          <a:noFill/>
          <a:ln w="28575">
            <a:solidFill>
              <a:schemeClr val="tx2">
                <a:lumMod val="40000"/>
                <a:lumOff val="6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latin typeface="Roboto Regular" charset="0"/>
            </a:endParaRPr>
          </a:p>
        </p:txBody>
      </p:sp>
      <p:sp>
        <p:nvSpPr>
          <p:cNvPr id="10" name="Oval 9"/>
          <p:cNvSpPr/>
          <p:nvPr userDrawn="1"/>
        </p:nvSpPr>
        <p:spPr>
          <a:xfrm>
            <a:off x="9887953" y="-2425701"/>
            <a:ext cx="4849029" cy="4849029"/>
          </a:xfrm>
          <a:prstGeom prst="ellipse">
            <a:avLst/>
          </a:prstGeom>
          <a:noFill/>
          <a:ln w="28575">
            <a:solidFill>
              <a:schemeClr val="tx2">
                <a:lumMod val="40000"/>
                <a:lumOff val="6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latin typeface="Roboto Regular" charset="0"/>
            </a:endParaRPr>
          </a:p>
        </p:txBody>
      </p:sp>
    </p:spTree>
    <p:extLst>
      <p:ext uri="{BB962C8B-B14F-4D97-AF65-F5344CB8AC3E}">
        <p14:creationId xmlns:p14="http://schemas.microsoft.com/office/powerpoint/2010/main" val="135048042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a:p>
        </p:txBody>
      </p:sp>
      <p:sp>
        <p:nvSpPr>
          <p:cNvPr id="4" name="Slide Number Placeholder 3"/>
          <p:cNvSpPr>
            <a:spLocks noGrp="1"/>
          </p:cNvSpPr>
          <p:nvPr>
            <p:ph type="sldNum" sz="quarter" idx="11"/>
          </p:nvPr>
        </p:nvSpPr>
        <p:spPr/>
        <p:txBody>
          <a:bodyPr/>
          <a:lstStyle/>
          <a:p>
            <a:fld id="{4B6E93A8-FE64-9044-AC94-BAC1817EA472}" type="slidenum">
              <a:rPr lang="en-US" smtClean="0"/>
              <a:pPr/>
              <a:t>‹#›</a:t>
            </a:fld>
            <a:endParaRPr lang="en-US"/>
          </a:p>
        </p:txBody>
      </p:sp>
      <p:sp>
        <p:nvSpPr>
          <p:cNvPr id="8" name="Rectangle 7"/>
          <p:cNvSpPr/>
          <p:nvPr userDrawn="1"/>
        </p:nvSpPr>
        <p:spPr>
          <a:xfrm>
            <a:off x="574675" y="540763"/>
            <a:ext cx="1175322" cy="584775"/>
          </a:xfrm>
          <a:prstGeom prst="rect">
            <a:avLst/>
          </a:prstGeom>
        </p:spPr>
        <p:txBody>
          <a:bodyPr wrap="none">
            <a:spAutoFit/>
          </a:bodyPr>
          <a:lstStyle/>
          <a:p>
            <a:r>
              <a:rPr kumimoji="0" lang="en-US" sz="3200" b="0" i="0" u="none" strike="noStrike" kern="1200" cap="none" spc="0" normalizeH="0" baseline="0" noProof="0">
                <a:ln>
                  <a:noFill/>
                </a:ln>
                <a:solidFill>
                  <a:srgbClr val="77A02D"/>
                </a:solidFill>
                <a:effectLst/>
                <a:uLnTx/>
                <a:uFillTx/>
                <a:latin typeface="Roboto Light" charset="0"/>
                <a:ea typeface="Roboto Light" charset="0"/>
                <a:cs typeface="Roboto Light" charset="0"/>
              </a:rPr>
              <a:t>Icons</a:t>
            </a:r>
            <a:endParaRPr lang="en-US"/>
          </a:p>
        </p:txBody>
      </p:sp>
      <p:sp>
        <p:nvSpPr>
          <p:cNvPr id="9" name="TextBox 8"/>
          <p:cNvSpPr txBox="1"/>
          <p:nvPr userDrawn="1"/>
        </p:nvSpPr>
        <p:spPr>
          <a:xfrm>
            <a:off x="574675" y="1149350"/>
            <a:ext cx="1793771" cy="1339017"/>
          </a:xfrm>
          <a:prstGeom prst="rect">
            <a:avLst/>
          </a:prstGeom>
        </p:spPr>
        <p:txBody>
          <a:bodyPr vert="horz" lIns="91440" tIns="45720" rIns="91440" bIns="45720" rtlCol="0">
            <a:normAutofit/>
          </a:bodyPr>
          <a:lstStyle>
            <a:lvl1pPr lvl="0" indent="0">
              <a:lnSpc>
                <a:spcPct val="90000"/>
              </a:lnSpc>
              <a:spcBef>
                <a:spcPts val="1000"/>
              </a:spcBef>
              <a:buClr>
                <a:schemeClr val="accent1"/>
              </a:buClr>
              <a:buFont typeface="Wingdings" charset="2"/>
              <a:buNone/>
              <a:defRPr sz="2000" b="0" i="0">
                <a:solidFill>
                  <a:schemeClr val="bg2"/>
                </a:solidFill>
                <a:latin typeface="Roboto" charset="0"/>
                <a:ea typeface="Roboto" charset="0"/>
                <a:cs typeface="Roboto" charset="0"/>
              </a:defRPr>
            </a:lvl1pPr>
            <a:lvl2pPr marL="685800" indent="-228600">
              <a:lnSpc>
                <a:spcPct val="90000"/>
              </a:lnSpc>
              <a:spcBef>
                <a:spcPts val="500"/>
              </a:spcBef>
              <a:buClr>
                <a:schemeClr val="accent1"/>
              </a:buClr>
              <a:buFont typeface="Wingdings" charset="2"/>
              <a:buChar char="§"/>
              <a:defRPr b="0" i="0">
                <a:solidFill>
                  <a:schemeClr val="tx1">
                    <a:lumMod val="75000"/>
                    <a:lumOff val="25000"/>
                  </a:schemeClr>
                </a:solidFill>
                <a:latin typeface="Roboto Light" charset="0"/>
                <a:ea typeface="Roboto Light" charset="0"/>
                <a:cs typeface="Roboto Light" charset="0"/>
              </a:defRPr>
            </a:lvl2pPr>
            <a:lvl3pPr marL="1143000" indent="-228600">
              <a:lnSpc>
                <a:spcPct val="90000"/>
              </a:lnSpc>
              <a:spcBef>
                <a:spcPts val="500"/>
              </a:spcBef>
              <a:buClr>
                <a:schemeClr val="accent1"/>
              </a:buClr>
              <a:buFont typeface="Wingdings" charset="2"/>
              <a:buChar char="§"/>
              <a:defRPr sz="1600" b="0" i="0">
                <a:solidFill>
                  <a:schemeClr val="tx1">
                    <a:lumMod val="75000"/>
                    <a:lumOff val="25000"/>
                  </a:schemeClr>
                </a:solidFill>
                <a:latin typeface="Roboto Light" charset="0"/>
                <a:ea typeface="Roboto Light" charset="0"/>
                <a:cs typeface="Roboto Light" charset="0"/>
              </a:defRPr>
            </a:lvl3pPr>
            <a:lvl4pPr marL="1600200" indent="-228600">
              <a:lnSpc>
                <a:spcPct val="90000"/>
              </a:lnSpc>
              <a:spcBef>
                <a:spcPts val="500"/>
              </a:spcBef>
              <a:buClr>
                <a:schemeClr val="accent1"/>
              </a:buClr>
              <a:buFont typeface="Wingdings" charset="2"/>
              <a:buChar char="§"/>
              <a:defRPr sz="1400" b="0" i="0">
                <a:solidFill>
                  <a:schemeClr val="tx1">
                    <a:lumMod val="75000"/>
                    <a:lumOff val="25000"/>
                  </a:schemeClr>
                </a:solidFill>
                <a:latin typeface="Roboto Light" charset="0"/>
                <a:ea typeface="Roboto Light" charset="0"/>
                <a:cs typeface="Roboto Light" charset="0"/>
              </a:defRPr>
            </a:lvl4pPr>
            <a:lvl5pPr marL="2057400" indent="-228600">
              <a:lnSpc>
                <a:spcPct val="90000"/>
              </a:lnSpc>
              <a:spcBef>
                <a:spcPts val="500"/>
              </a:spcBef>
              <a:buClr>
                <a:schemeClr val="accent1"/>
              </a:buClr>
              <a:buFont typeface="Wingdings" charset="2"/>
              <a:buChar char="§"/>
              <a:defRPr sz="1400" b="0" i="0">
                <a:solidFill>
                  <a:schemeClr val="tx1">
                    <a:lumMod val="75000"/>
                    <a:lumOff val="25000"/>
                  </a:schemeClr>
                </a:solidFill>
                <a:latin typeface="Roboto Light" charset="0"/>
                <a:ea typeface="Roboto Light" charset="0"/>
                <a:cs typeface="Roboto Light" charset="0"/>
              </a:defRPr>
            </a:lvl5pPr>
            <a:lvl6pPr marL="2514600" indent="-228600">
              <a:lnSpc>
                <a:spcPct val="90000"/>
              </a:lnSpc>
              <a:spcBef>
                <a:spcPts val="500"/>
              </a:spcBef>
              <a:buFont typeface="Arial"/>
              <a:buChar char="•"/>
            </a:lvl6pPr>
            <a:lvl7pPr marL="2971800" indent="-228600">
              <a:lnSpc>
                <a:spcPct val="90000"/>
              </a:lnSpc>
              <a:spcBef>
                <a:spcPts val="500"/>
              </a:spcBef>
              <a:buFont typeface="Arial"/>
              <a:buChar char="•"/>
            </a:lvl7pPr>
            <a:lvl8pPr marL="3429000" indent="-228600">
              <a:lnSpc>
                <a:spcPct val="90000"/>
              </a:lnSpc>
              <a:spcBef>
                <a:spcPts val="500"/>
              </a:spcBef>
              <a:buFont typeface="Arial"/>
              <a:buChar char="•"/>
            </a:lvl8pPr>
            <a:lvl9pPr marL="3886200" indent="-228600">
              <a:lnSpc>
                <a:spcPct val="90000"/>
              </a:lnSpc>
              <a:spcBef>
                <a:spcPts val="500"/>
              </a:spcBef>
              <a:buFont typeface="Arial"/>
              <a:buChar char="•"/>
            </a:lvl9pPr>
          </a:lstStyle>
          <a:p>
            <a:pPr lvl="0"/>
            <a:r>
              <a:rPr lang="en-US"/>
              <a:t>Complex,</a:t>
            </a:r>
          </a:p>
          <a:p>
            <a:pPr lvl="0"/>
            <a:r>
              <a:rPr lang="en-US"/>
              <a:t>Light</a:t>
            </a:r>
            <a:br>
              <a:rPr lang="en-US"/>
            </a:br>
            <a:r>
              <a:rPr lang="en-US"/>
              <a:t>Background</a:t>
            </a:r>
          </a:p>
        </p:txBody>
      </p:sp>
      <p:sp>
        <p:nvSpPr>
          <p:cNvPr id="10" name="TextBox 9"/>
          <p:cNvSpPr txBox="1"/>
          <p:nvPr userDrawn="1"/>
        </p:nvSpPr>
        <p:spPr>
          <a:xfrm>
            <a:off x="5322283" y="910094"/>
            <a:ext cx="811441" cy="430887"/>
          </a:xfrm>
          <a:prstGeom prst="rect">
            <a:avLst/>
          </a:prstGeom>
          <a:noFill/>
        </p:spPr>
        <p:txBody>
          <a:bodyPr wrap="none" rtlCol="0">
            <a:spAutoFit/>
          </a:bodyPr>
          <a:lstStyle/>
          <a:p>
            <a:r>
              <a:rPr lang="en-US" sz="1050" b="0" i="0">
                <a:solidFill>
                  <a:schemeClr val="bg2"/>
                </a:solidFill>
                <a:latin typeface="Roboto Medium" charset="0"/>
                <a:ea typeface="Roboto Medium" charset="0"/>
                <a:cs typeface="Roboto Medium" charset="0"/>
              </a:rPr>
              <a:t>Digital,</a:t>
            </a:r>
          </a:p>
          <a:p>
            <a:r>
              <a:rPr lang="en-US" sz="1050" b="0" i="0">
                <a:solidFill>
                  <a:schemeClr val="bg2"/>
                </a:solidFill>
                <a:latin typeface="Roboto Medium" charset="0"/>
                <a:ea typeface="Roboto Medium" charset="0"/>
                <a:cs typeface="Roboto Medium" charset="0"/>
              </a:rPr>
              <a:t>Computer</a:t>
            </a:r>
          </a:p>
        </p:txBody>
      </p:sp>
      <p:sp>
        <p:nvSpPr>
          <p:cNvPr id="11" name="TextBox 10"/>
          <p:cNvSpPr txBox="1"/>
          <p:nvPr userDrawn="1"/>
        </p:nvSpPr>
        <p:spPr>
          <a:xfrm>
            <a:off x="7159277" y="910094"/>
            <a:ext cx="662361" cy="415498"/>
          </a:xfrm>
          <a:prstGeom prst="rect">
            <a:avLst/>
          </a:prstGeom>
          <a:noFill/>
        </p:spPr>
        <p:txBody>
          <a:bodyPr wrap="none" rtlCol="0">
            <a:spAutoFit/>
          </a:bodyPr>
          <a:lstStyle/>
          <a:p>
            <a:r>
              <a:rPr lang="en-US" sz="1050" b="0" i="0">
                <a:solidFill>
                  <a:schemeClr val="bg2"/>
                </a:solidFill>
                <a:latin typeface="Roboto Medium" charset="0"/>
                <a:ea typeface="Roboto Medium" charset="0"/>
                <a:cs typeface="Roboto Medium" charset="0"/>
              </a:rPr>
              <a:t>Service,</a:t>
            </a:r>
            <a:br>
              <a:rPr lang="en-US" sz="1050" b="0" i="0">
                <a:solidFill>
                  <a:schemeClr val="bg2"/>
                </a:solidFill>
                <a:latin typeface="Roboto Medium" charset="0"/>
                <a:ea typeface="Roboto Medium" charset="0"/>
                <a:cs typeface="Roboto Medium" charset="0"/>
              </a:rPr>
            </a:br>
            <a:r>
              <a:rPr lang="en-US" sz="1050" b="0" i="0">
                <a:solidFill>
                  <a:schemeClr val="bg2"/>
                </a:solidFill>
                <a:latin typeface="Roboto Medium" charset="0"/>
                <a:ea typeface="Roboto Medium" charset="0"/>
                <a:cs typeface="Roboto Medium" charset="0"/>
              </a:rPr>
              <a:t>Options</a:t>
            </a:r>
          </a:p>
        </p:txBody>
      </p:sp>
      <p:sp>
        <p:nvSpPr>
          <p:cNvPr id="12" name="TextBox 11"/>
          <p:cNvSpPr txBox="1"/>
          <p:nvPr userDrawn="1"/>
        </p:nvSpPr>
        <p:spPr>
          <a:xfrm>
            <a:off x="8963647" y="910094"/>
            <a:ext cx="606256" cy="415498"/>
          </a:xfrm>
          <a:prstGeom prst="rect">
            <a:avLst/>
          </a:prstGeom>
          <a:noFill/>
        </p:spPr>
        <p:txBody>
          <a:bodyPr wrap="none" rtlCol="0">
            <a:spAutoFit/>
          </a:bodyPr>
          <a:lstStyle/>
          <a:p>
            <a:r>
              <a:rPr lang="en-US" sz="1050" b="0" i="0">
                <a:solidFill>
                  <a:schemeClr val="bg2"/>
                </a:solidFill>
                <a:latin typeface="Roboto Medium" charset="0"/>
                <a:ea typeface="Roboto Medium" charset="0"/>
                <a:cs typeface="Roboto Medium" charset="0"/>
              </a:rPr>
              <a:t>Digital,</a:t>
            </a:r>
            <a:br>
              <a:rPr lang="en-US" sz="1050" b="0" i="0">
                <a:solidFill>
                  <a:schemeClr val="bg2"/>
                </a:solidFill>
                <a:latin typeface="Roboto Medium" charset="0"/>
                <a:ea typeface="Roboto Medium" charset="0"/>
                <a:cs typeface="Roboto Medium" charset="0"/>
              </a:rPr>
            </a:br>
            <a:r>
              <a:rPr lang="en-US" sz="1050" b="0" i="0">
                <a:solidFill>
                  <a:schemeClr val="bg2"/>
                </a:solidFill>
                <a:latin typeface="Roboto Medium" charset="0"/>
                <a:ea typeface="Roboto Medium" charset="0"/>
                <a:cs typeface="Roboto Medium" charset="0"/>
              </a:rPr>
              <a:t>Mobile</a:t>
            </a:r>
          </a:p>
        </p:txBody>
      </p:sp>
      <p:sp>
        <p:nvSpPr>
          <p:cNvPr id="13" name="TextBox 12"/>
          <p:cNvSpPr txBox="1"/>
          <p:nvPr userDrawn="1"/>
        </p:nvSpPr>
        <p:spPr>
          <a:xfrm>
            <a:off x="10848093" y="910094"/>
            <a:ext cx="702436" cy="415498"/>
          </a:xfrm>
          <a:prstGeom prst="rect">
            <a:avLst/>
          </a:prstGeom>
          <a:noFill/>
        </p:spPr>
        <p:txBody>
          <a:bodyPr wrap="none" rtlCol="0">
            <a:spAutoFit/>
          </a:bodyPr>
          <a:lstStyle/>
          <a:p>
            <a:r>
              <a:rPr lang="en-US" sz="1050" b="0" i="0">
                <a:solidFill>
                  <a:schemeClr val="bg2"/>
                </a:solidFill>
                <a:latin typeface="Roboto Medium" charset="0"/>
                <a:ea typeface="Roboto Medium" charset="0"/>
                <a:cs typeface="Roboto Medium" charset="0"/>
              </a:rPr>
              <a:t>Data,</a:t>
            </a:r>
            <a:br>
              <a:rPr lang="en-US" sz="1050" b="0" i="0">
                <a:solidFill>
                  <a:schemeClr val="bg2"/>
                </a:solidFill>
                <a:latin typeface="Roboto Medium" charset="0"/>
                <a:ea typeface="Roboto Medium" charset="0"/>
                <a:cs typeface="Roboto Medium" charset="0"/>
              </a:rPr>
            </a:br>
            <a:r>
              <a:rPr lang="en-US" sz="1050" b="0" i="0">
                <a:solidFill>
                  <a:schemeClr val="bg2"/>
                </a:solidFill>
                <a:latin typeface="Roboto Medium" charset="0"/>
                <a:ea typeface="Roboto Medium" charset="0"/>
                <a:cs typeface="Roboto Medium" charset="0"/>
              </a:rPr>
              <a:t>Increase</a:t>
            </a:r>
          </a:p>
        </p:txBody>
      </p:sp>
      <p:sp>
        <p:nvSpPr>
          <p:cNvPr id="14" name="TextBox 13"/>
          <p:cNvSpPr txBox="1"/>
          <p:nvPr userDrawn="1"/>
        </p:nvSpPr>
        <p:spPr>
          <a:xfrm>
            <a:off x="3383982" y="910094"/>
            <a:ext cx="800219" cy="415498"/>
          </a:xfrm>
          <a:prstGeom prst="rect">
            <a:avLst/>
          </a:prstGeom>
          <a:noFill/>
        </p:spPr>
        <p:txBody>
          <a:bodyPr wrap="none" rtlCol="0">
            <a:spAutoFit/>
          </a:bodyPr>
          <a:lstStyle/>
          <a:p>
            <a:r>
              <a:rPr lang="en-US" sz="1050" b="0" i="0">
                <a:solidFill>
                  <a:schemeClr val="bg2"/>
                </a:solidFill>
                <a:latin typeface="Roboto Medium" charset="0"/>
                <a:ea typeface="Roboto Medium" charset="0"/>
                <a:cs typeface="Roboto Medium" charset="0"/>
              </a:rPr>
              <a:t>Hierarchy,</a:t>
            </a:r>
            <a:br>
              <a:rPr lang="en-US" sz="1050" b="0" i="0">
                <a:solidFill>
                  <a:schemeClr val="bg2"/>
                </a:solidFill>
                <a:latin typeface="Roboto Medium" charset="0"/>
                <a:ea typeface="Roboto Medium" charset="0"/>
                <a:cs typeface="Roboto Medium" charset="0"/>
              </a:rPr>
            </a:br>
            <a:r>
              <a:rPr lang="en-US" sz="1050" b="0" i="0">
                <a:solidFill>
                  <a:schemeClr val="bg2"/>
                </a:solidFill>
                <a:latin typeface="Roboto Medium" charset="0"/>
                <a:ea typeface="Roboto Medium" charset="0"/>
                <a:cs typeface="Roboto Medium" charset="0"/>
              </a:rPr>
              <a:t>Group</a:t>
            </a:r>
          </a:p>
        </p:txBody>
      </p:sp>
      <p:sp>
        <p:nvSpPr>
          <p:cNvPr id="15" name="TextBox 14"/>
          <p:cNvSpPr txBox="1"/>
          <p:nvPr userDrawn="1"/>
        </p:nvSpPr>
        <p:spPr>
          <a:xfrm>
            <a:off x="5322283" y="1987121"/>
            <a:ext cx="896399" cy="415498"/>
          </a:xfrm>
          <a:prstGeom prst="rect">
            <a:avLst/>
          </a:prstGeom>
          <a:noFill/>
        </p:spPr>
        <p:txBody>
          <a:bodyPr wrap="none" rtlCol="0">
            <a:spAutoFit/>
          </a:bodyPr>
          <a:lstStyle/>
          <a:p>
            <a:r>
              <a:rPr lang="en-US" sz="1050" b="0" i="0">
                <a:solidFill>
                  <a:schemeClr val="bg2"/>
                </a:solidFill>
                <a:latin typeface="Roboto Medium" charset="0"/>
                <a:ea typeface="Roboto Medium" charset="0"/>
                <a:cs typeface="Roboto Medium" charset="0"/>
              </a:rPr>
              <a:t>Checkmark,</a:t>
            </a:r>
            <a:br>
              <a:rPr lang="en-US" sz="1050" b="0" i="0">
                <a:solidFill>
                  <a:schemeClr val="bg2"/>
                </a:solidFill>
                <a:latin typeface="Roboto Medium" charset="0"/>
                <a:ea typeface="Roboto Medium" charset="0"/>
                <a:cs typeface="Roboto Medium" charset="0"/>
              </a:rPr>
            </a:br>
            <a:r>
              <a:rPr lang="en-US" sz="1050" b="0" i="0">
                <a:solidFill>
                  <a:schemeClr val="bg2"/>
                </a:solidFill>
                <a:latin typeface="Roboto Medium" charset="0"/>
                <a:ea typeface="Roboto Medium" charset="0"/>
                <a:cs typeface="Roboto Medium" charset="0"/>
              </a:rPr>
              <a:t>Correct</a:t>
            </a:r>
          </a:p>
        </p:txBody>
      </p:sp>
      <p:sp>
        <p:nvSpPr>
          <p:cNvPr id="16" name="TextBox 15"/>
          <p:cNvSpPr txBox="1"/>
          <p:nvPr userDrawn="1"/>
        </p:nvSpPr>
        <p:spPr>
          <a:xfrm>
            <a:off x="7159277" y="1987121"/>
            <a:ext cx="731290" cy="415498"/>
          </a:xfrm>
          <a:prstGeom prst="rect">
            <a:avLst/>
          </a:prstGeom>
          <a:noFill/>
        </p:spPr>
        <p:txBody>
          <a:bodyPr wrap="none" rtlCol="0">
            <a:spAutoFit/>
          </a:bodyPr>
          <a:lstStyle/>
          <a:p>
            <a:r>
              <a:rPr lang="en-US" sz="1050" b="0" i="0">
                <a:solidFill>
                  <a:schemeClr val="bg2"/>
                </a:solidFill>
                <a:latin typeface="Roboto Medium" charset="0"/>
                <a:ea typeface="Roboto Medium" charset="0"/>
                <a:cs typeface="Roboto Medium" charset="0"/>
              </a:rPr>
              <a:t>Future,</a:t>
            </a:r>
            <a:br>
              <a:rPr lang="en-US" sz="1050" b="0" i="0">
                <a:solidFill>
                  <a:schemeClr val="bg2"/>
                </a:solidFill>
                <a:latin typeface="Roboto Medium" charset="0"/>
                <a:ea typeface="Roboto Medium" charset="0"/>
                <a:cs typeface="Roboto Medium" charset="0"/>
              </a:rPr>
            </a:br>
            <a:r>
              <a:rPr lang="en-US" sz="1050" b="0" i="0">
                <a:solidFill>
                  <a:schemeClr val="bg2"/>
                </a:solidFill>
                <a:latin typeface="Roboto Medium" charset="0"/>
                <a:ea typeface="Roboto Medium" charset="0"/>
                <a:cs typeface="Roboto Medium" charset="0"/>
              </a:rPr>
              <a:t>Direction</a:t>
            </a:r>
          </a:p>
        </p:txBody>
      </p:sp>
      <p:sp>
        <p:nvSpPr>
          <p:cNvPr id="17" name="TextBox 16"/>
          <p:cNvSpPr txBox="1"/>
          <p:nvPr userDrawn="1"/>
        </p:nvSpPr>
        <p:spPr>
          <a:xfrm>
            <a:off x="8963647" y="1987121"/>
            <a:ext cx="688009" cy="415498"/>
          </a:xfrm>
          <a:prstGeom prst="rect">
            <a:avLst/>
          </a:prstGeom>
          <a:noFill/>
        </p:spPr>
        <p:txBody>
          <a:bodyPr wrap="none" rtlCol="0">
            <a:spAutoFit/>
          </a:bodyPr>
          <a:lstStyle/>
          <a:p>
            <a:r>
              <a:rPr lang="en-US" sz="1050" b="0" i="0">
                <a:solidFill>
                  <a:schemeClr val="bg2"/>
                </a:solidFill>
                <a:latin typeface="Roboto Medium" charset="0"/>
                <a:ea typeface="Roboto Medium" charset="0"/>
                <a:cs typeface="Roboto Medium" charset="0"/>
              </a:rPr>
              <a:t>Internet,</a:t>
            </a:r>
            <a:br>
              <a:rPr lang="en-US" sz="1050" b="0" i="0">
                <a:solidFill>
                  <a:schemeClr val="bg2"/>
                </a:solidFill>
                <a:latin typeface="Roboto Medium" charset="0"/>
                <a:ea typeface="Roboto Medium" charset="0"/>
                <a:cs typeface="Roboto Medium" charset="0"/>
              </a:rPr>
            </a:br>
            <a:r>
              <a:rPr lang="en-US" sz="1050" b="0" i="0">
                <a:solidFill>
                  <a:schemeClr val="bg2"/>
                </a:solidFill>
                <a:latin typeface="Roboto Medium" charset="0"/>
                <a:ea typeface="Roboto Medium" charset="0"/>
                <a:cs typeface="Roboto Medium" charset="0"/>
              </a:rPr>
              <a:t>Network</a:t>
            </a:r>
          </a:p>
        </p:txBody>
      </p:sp>
      <p:sp>
        <p:nvSpPr>
          <p:cNvPr id="18" name="TextBox 17"/>
          <p:cNvSpPr txBox="1"/>
          <p:nvPr userDrawn="1"/>
        </p:nvSpPr>
        <p:spPr>
          <a:xfrm>
            <a:off x="10848093" y="1987121"/>
            <a:ext cx="699230" cy="415498"/>
          </a:xfrm>
          <a:prstGeom prst="rect">
            <a:avLst/>
          </a:prstGeom>
          <a:noFill/>
        </p:spPr>
        <p:txBody>
          <a:bodyPr wrap="none" rtlCol="0">
            <a:spAutoFit/>
          </a:bodyPr>
          <a:lstStyle/>
          <a:p>
            <a:r>
              <a:rPr lang="en-US" sz="1050" b="0" i="0">
                <a:solidFill>
                  <a:schemeClr val="bg2"/>
                </a:solidFill>
                <a:latin typeface="Roboto Medium" charset="0"/>
                <a:ea typeface="Roboto Medium" charset="0"/>
                <a:cs typeface="Roboto Medium" charset="0"/>
              </a:rPr>
              <a:t>Plan,</a:t>
            </a:r>
            <a:br>
              <a:rPr lang="en-US" sz="1050" b="0" i="0">
                <a:solidFill>
                  <a:schemeClr val="bg2"/>
                </a:solidFill>
                <a:latin typeface="Roboto Medium" charset="0"/>
                <a:ea typeface="Roboto Medium" charset="0"/>
                <a:cs typeface="Roboto Medium" charset="0"/>
              </a:rPr>
            </a:br>
            <a:r>
              <a:rPr lang="en-US" sz="1050" b="0" i="0">
                <a:solidFill>
                  <a:schemeClr val="bg2"/>
                </a:solidFill>
                <a:latin typeface="Roboto Medium" charset="0"/>
                <a:ea typeface="Roboto Medium" charset="0"/>
                <a:cs typeface="Roboto Medium" charset="0"/>
              </a:rPr>
              <a:t>Strategy</a:t>
            </a:r>
          </a:p>
        </p:txBody>
      </p:sp>
      <p:sp>
        <p:nvSpPr>
          <p:cNvPr id="19" name="TextBox 18"/>
          <p:cNvSpPr txBox="1"/>
          <p:nvPr userDrawn="1"/>
        </p:nvSpPr>
        <p:spPr>
          <a:xfrm>
            <a:off x="3383982" y="1987121"/>
            <a:ext cx="867545" cy="415498"/>
          </a:xfrm>
          <a:prstGeom prst="rect">
            <a:avLst/>
          </a:prstGeom>
          <a:noFill/>
        </p:spPr>
        <p:txBody>
          <a:bodyPr wrap="none" rtlCol="0">
            <a:spAutoFit/>
          </a:bodyPr>
          <a:lstStyle/>
          <a:p>
            <a:r>
              <a:rPr lang="en-US" sz="1050" b="0" i="0">
                <a:solidFill>
                  <a:schemeClr val="bg2"/>
                </a:solidFill>
                <a:latin typeface="Roboto Medium" charset="0"/>
                <a:ea typeface="Roboto Medium" charset="0"/>
                <a:cs typeface="Roboto Medium" charset="0"/>
              </a:rPr>
              <a:t>Growth,</a:t>
            </a:r>
            <a:br>
              <a:rPr lang="en-US" sz="1050" b="0" i="0">
                <a:solidFill>
                  <a:schemeClr val="bg2"/>
                </a:solidFill>
                <a:latin typeface="Roboto Medium" charset="0"/>
                <a:ea typeface="Roboto Medium" charset="0"/>
                <a:cs typeface="Roboto Medium" charset="0"/>
              </a:rPr>
            </a:br>
            <a:r>
              <a:rPr lang="en-US" sz="1050" b="0" i="0">
                <a:solidFill>
                  <a:schemeClr val="bg2"/>
                </a:solidFill>
                <a:latin typeface="Roboto Medium" charset="0"/>
                <a:ea typeface="Roboto Medium" charset="0"/>
                <a:cs typeface="Roboto Medium" charset="0"/>
              </a:rPr>
              <a:t>Investment</a:t>
            </a:r>
          </a:p>
        </p:txBody>
      </p:sp>
      <p:sp>
        <p:nvSpPr>
          <p:cNvPr id="20" name="TextBox 19"/>
          <p:cNvSpPr txBox="1"/>
          <p:nvPr userDrawn="1"/>
        </p:nvSpPr>
        <p:spPr>
          <a:xfrm>
            <a:off x="5322283" y="3137368"/>
            <a:ext cx="622286" cy="415498"/>
          </a:xfrm>
          <a:prstGeom prst="rect">
            <a:avLst/>
          </a:prstGeom>
          <a:noFill/>
        </p:spPr>
        <p:txBody>
          <a:bodyPr wrap="none" rtlCol="0">
            <a:spAutoFit/>
          </a:bodyPr>
          <a:lstStyle/>
          <a:p>
            <a:r>
              <a:rPr lang="en-US" sz="1050" b="0" i="0">
                <a:solidFill>
                  <a:schemeClr val="bg2"/>
                </a:solidFill>
                <a:latin typeface="Roboto Medium" charset="0"/>
                <a:ea typeface="Roboto Medium" charset="0"/>
                <a:cs typeface="Roboto Medium" charset="0"/>
              </a:rPr>
              <a:t>Report,</a:t>
            </a:r>
          </a:p>
          <a:p>
            <a:r>
              <a:rPr lang="en-US" sz="1050" b="0" i="0">
                <a:solidFill>
                  <a:schemeClr val="bg2"/>
                </a:solidFill>
                <a:latin typeface="Roboto Medium" charset="0"/>
                <a:ea typeface="Roboto Medium" charset="0"/>
                <a:cs typeface="Roboto Medium" charset="0"/>
              </a:rPr>
              <a:t>Data</a:t>
            </a:r>
          </a:p>
        </p:txBody>
      </p:sp>
      <p:sp>
        <p:nvSpPr>
          <p:cNvPr id="21" name="TextBox 20"/>
          <p:cNvSpPr txBox="1"/>
          <p:nvPr userDrawn="1"/>
        </p:nvSpPr>
        <p:spPr>
          <a:xfrm>
            <a:off x="7159277" y="3137368"/>
            <a:ext cx="885179" cy="415498"/>
          </a:xfrm>
          <a:prstGeom prst="rect">
            <a:avLst/>
          </a:prstGeom>
          <a:noFill/>
        </p:spPr>
        <p:txBody>
          <a:bodyPr wrap="none" rtlCol="0">
            <a:spAutoFit/>
          </a:bodyPr>
          <a:lstStyle/>
          <a:p>
            <a:r>
              <a:rPr lang="en-US" sz="1050" b="0" i="0">
                <a:solidFill>
                  <a:schemeClr val="bg2"/>
                </a:solidFill>
                <a:latin typeface="Roboto Medium" charset="0"/>
                <a:ea typeface="Roboto Medium" charset="0"/>
                <a:cs typeface="Roboto Medium" charset="0"/>
              </a:rPr>
              <a:t>Leadership,</a:t>
            </a:r>
          </a:p>
          <a:p>
            <a:r>
              <a:rPr lang="en-US" sz="1050" b="0" i="0">
                <a:solidFill>
                  <a:schemeClr val="bg2"/>
                </a:solidFill>
                <a:latin typeface="Roboto Medium" charset="0"/>
                <a:ea typeface="Roboto Medium" charset="0"/>
                <a:cs typeface="Roboto Medium" charset="0"/>
              </a:rPr>
              <a:t>Initiative</a:t>
            </a:r>
          </a:p>
        </p:txBody>
      </p:sp>
      <p:sp>
        <p:nvSpPr>
          <p:cNvPr id="22" name="TextBox 21"/>
          <p:cNvSpPr txBox="1"/>
          <p:nvPr userDrawn="1"/>
        </p:nvSpPr>
        <p:spPr>
          <a:xfrm>
            <a:off x="8963647" y="3137368"/>
            <a:ext cx="708848" cy="415498"/>
          </a:xfrm>
          <a:prstGeom prst="rect">
            <a:avLst/>
          </a:prstGeom>
          <a:noFill/>
        </p:spPr>
        <p:txBody>
          <a:bodyPr wrap="none" rtlCol="0">
            <a:spAutoFit/>
          </a:bodyPr>
          <a:lstStyle/>
          <a:p>
            <a:r>
              <a:rPr lang="en-US" sz="1050" b="0" i="0">
                <a:solidFill>
                  <a:schemeClr val="bg2"/>
                </a:solidFill>
                <a:latin typeface="Roboto Medium" charset="0"/>
                <a:ea typeface="Roboto Medium" charset="0"/>
                <a:cs typeface="Roboto Medium" charset="0"/>
              </a:rPr>
              <a:t>Speaker,</a:t>
            </a:r>
          </a:p>
          <a:p>
            <a:r>
              <a:rPr lang="en-US" sz="1050" b="0" i="0">
                <a:solidFill>
                  <a:schemeClr val="bg2"/>
                </a:solidFill>
                <a:latin typeface="Roboto Medium" charset="0"/>
                <a:ea typeface="Roboto Medium" charset="0"/>
                <a:cs typeface="Roboto Medium" charset="0"/>
              </a:rPr>
              <a:t>Advisor</a:t>
            </a:r>
          </a:p>
        </p:txBody>
      </p:sp>
      <p:sp>
        <p:nvSpPr>
          <p:cNvPr id="23" name="TextBox 22"/>
          <p:cNvSpPr txBox="1"/>
          <p:nvPr userDrawn="1"/>
        </p:nvSpPr>
        <p:spPr>
          <a:xfrm>
            <a:off x="10848093" y="3137368"/>
            <a:ext cx="688009" cy="415498"/>
          </a:xfrm>
          <a:prstGeom prst="rect">
            <a:avLst/>
          </a:prstGeom>
          <a:noFill/>
        </p:spPr>
        <p:txBody>
          <a:bodyPr wrap="none" rtlCol="0">
            <a:spAutoFit/>
          </a:bodyPr>
          <a:lstStyle/>
          <a:p>
            <a:r>
              <a:rPr lang="en-US" sz="1050" b="0" i="0">
                <a:solidFill>
                  <a:schemeClr val="bg2"/>
                </a:solidFill>
                <a:latin typeface="Roboto Medium" charset="0"/>
                <a:ea typeface="Roboto Medium" charset="0"/>
                <a:cs typeface="Roboto Medium" charset="0"/>
              </a:rPr>
              <a:t>Idea,</a:t>
            </a:r>
          </a:p>
          <a:p>
            <a:r>
              <a:rPr lang="en-US" sz="1050" b="0" i="0">
                <a:solidFill>
                  <a:schemeClr val="bg2"/>
                </a:solidFill>
                <a:latin typeface="Roboto Medium" charset="0"/>
                <a:ea typeface="Roboto Medium" charset="0"/>
                <a:cs typeface="Roboto Medium" charset="0"/>
              </a:rPr>
              <a:t>Concept</a:t>
            </a:r>
          </a:p>
        </p:txBody>
      </p:sp>
      <p:sp>
        <p:nvSpPr>
          <p:cNvPr id="24" name="TextBox 23"/>
          <p:cNvSpPr txBox="1"/>
          <p:nvPr userDrawn="1"/>
        </p:nvSpPr>
        <p:spPr>
          <a:xfrm>
            <a:off x="3383982" y="3137368"/>
            <a:ext cx="912429" cy="415498"/>
          </a:xfrm>
          <a:prstGeom prst="rect">
            <a:avLst/>
          </a:prstGeom>
          <a:noFill/>
        </p:spPr>
        <p:txBody>
          <a:bodyPr wrap="none" rtlCol="0">
            <a:spAutoFit/>
          </a:bodyPr>
          <a:lstStyle/>
          <a:p>
            <a:r>
              <a:rPr lang="en-US" sz="1050" b="0" i="0">
                <a:solidFill>
                  <a:schemeClr val="bg2"/>
                </a:solidFill>
                <a:latin typeface="Roboto Medium" charset="0"/>
                <a:ea typeface="Roboto Medium" charset="0"/>
                <a:cs typeface="Roboto Medium" charset="0"/>
              </a:rPr>
              <a:t>Networking,</a:t>
            </a:r>
          </a:p>
          <a:p>
            <a:r>
              <a:rPr lang="en-US" sz="1050" b="0" i="0">
                <a:solidFill>
                  <a:schemeClr val="bg2"/>
                </a:solidFill>
                <a:latin typeface="Roboto Medium" charset="0"/>
                <a:ea typeface="Roboto Medium" charset="0"/>
                <a:cs typeface="Roboto Medium" charset="0"/>
              </a:rPr>
              <a:t>Members</a:t>
            </a:r>
          </a:p>
        </p:txBody>
      </p:sp>
      <p:sp>
        <p:nvSpPr>
          <p:cNvPr id="25" name="TextBox 24"/>
          <p:cNvSpPr txBox="1"/>
          <p:nvPr userDrawn="1"/>
        </p:nvSpPr>
        <p:spPr>
          <a:xfrm>
            <a:off x="5322283" y="4214395"/>
            <a:ext cx="785793" cy="415498"/>
          </a:xfrm>
          <a:prstGeom prst="rect">
            <a:avLst/>
          </a:prstGeom>
          <a:noFill/>
        </p:spPr>
        <p:txBody>
          <a:bodyPr wrap="none" rtlCol="0">
            <a:spAutoFit/>
          </a:bodyPr>
          <a:lstStyle/>
          <a:p>
            <a:r>
              <a:rPr lang="en-US" sz="1050" b="0" i="0">
                <a:solidFill>
                  <a:schemeClr val="bg2"/>
                </a:solidFill>
                <a:latin typeface="Roboto Medium" charset="0"/>
                <a:ea typeface="Roboto Medium" charset="0"/>
                <a:cs typeface="Roboto Medium" charset="0"/>
              </a:rPr>
              <a:t>Members,</a:t>
            </a:r>
          </a:p>
          <a:p>
            <a:r>
              <a:rPr lang="en-US" sz="1050" b="0" i="0">
                <a:solidFill>
                  <a:schemeClr val="bg2"/>
                </a:solidFill>
                <a:latin typeface="Roboto Medium" charset="0"/>
                <a:ea typeface="Roboto Medium" charset="0"/>
                <a:cs typeface="Roboto Medium" charset="0"/>
              </a:rPr>
              <a:t>Users</a:t>
            </a:r>
          </a:p>
        </p:txBody>
      </p:sp>
      <p:sp>
        <p:nvSpPr>
          <p:cNvPr id="26" name="TextBox 25"/>
          <p:cNvSpPr txBox="1"/>
          <p:nvPr userDrawn="1"/>
        </p:nvSpPr>
        <p:spPr>
          <a:xfrm>
            <a:off x="7159277" y="4214395"/>
            <a:ext cx="1032655" cy="415498"/>
          </a:xfrm>
          <a:prstGeom prst="rect">
            <a:avLst/>
          </a:prstGeom>
          <a:noFill/>
        </p:spPr>
        <p:txBody>
          <a:bodyPr wrap="none" rtlCol="0">
            <a:spAutoFit/>
          </a:bodyPr>
          <a:lstStyle/>
          <a:p>
            <a:r>
              <a:rPr lang="en-US" sz="1050" b="0" i="0">
                <a:solidFill>
                  <a:schemeClr val="bg2"/>
                </a:solidFill>
                <a:latin typeface="Roboto Medium" charset="0"/>
                <a:ea typeface="Roboto Medium" charset="0"/>
                <a:cs typeface="Roboto Medium" charset="0"/>
              </a:rPr>
              <a:t>Key</a:t>
            </a:r>
            <a:r>
              <a:rPr lang="en-US" sz="1050" b="0" i="0" baseline="0">
                <a:solidFill>
                  <a:schemeClr val="bg2"/>
                </a:solidFill>
                <a:latin typeface="Roboto Medium" charset="0"/>
                <a:ea typeface="Roboto Medium" charset="0"/>
                <a:cs typeface="Roboto Medium" charset="0"/>
              </a:rPr>
              <a:t> Points,</a:t>
            </a:r>
          </a:p>
          <a:p>
            <a:r>
              <a:rPr lang="en-US" sz="1050" b="0" i="0" baseline="0">
                <a:solidFill>
                  <a:schemeClr val="bg2"/>
                </a:solidFill>
                <a:latin typeface="Roboto Medium" charset="0"/>
                <a:ea typeface="Roboto Medium" charset="0"/>
                <a:cs typeface="Roboto Medium" charset="0"/>
              </a:rPr>
              <a:t>Requirements</a:t>
            </a:r>
            <a:endParaRPr lang="en-US" sz="1050" b="0" i="0">
              <a:solidFill>
                <a:schemeClr val="bg2"/>
              </a:solidFill>
              <a:latin typeface="Roboto Medium" charset="0"/>
              <a:ea typeface="Roboto Medium" charset="0"/>
              <a:cs typeface="Roboto Medium" charset="0"/>
            </a:endParaRPr>
          </a:p>
        </p:txBody>
      </p:sp>
      <p:sp>
        <p:nvSpPr>
          <p:cNvPr id="27" name="TextBox 26"/>
          <p:cNvSpPr txBox="1"/>
          <p:nvPr userDrawn="1"/>
        </p:nvSpPr>
        <p:spPr>
          <a:xfrm>
            <a:off x="8963647" y="4214395"/>
            <a:ext cx="854721" cy="415498"/>
          </a:xfrm>
          <a:prstGeom prst="rect">
            <a:avLst/>
          </a:prstGeom>
          <a:noFill/>
        </p:spPr>
        <p:txBody>
          <a:bodyPr wrap="none" rtlCol="0">
            <a:spAutoFit/>
          </a:bodyPr>
          <a:lstStyle/>
          <a:p>
            <a:r>
              <a:rPr lang="en-US" sz="1050" b="0" i="0">
                <a:solidFill>
                  <a:schemeClr val="bg2"/>
                </a:solidFill>
                <a:latin typeface="Roboto Medium" charset="0"/>
                <a:ea typeface="Roboto Medium" charset="0"/>
                <a:cs typeface="Roboto Medium" charset="0"/>
              </a:rPr>
              <a:t>Strategy,</a:t>
            </a:r>
          </a:p>
          <a:p>
            <a:r>
              <a:rPr lang="en-US" sz="1050" b="0" i="0">
                <a:solidFill>
                  <a:schemeClr val="bg2"/>
                </a:solidFill>
                <a:latin typeface="Roboto Medium" charset="0"/>
                <a:ea typeface="Roboto Medium" charset="0"/>
                <a:cs typeface="Roboto Medium" charset="0"/>
              </a:rPr>
              <a:t>Leadership</a:t>
            </a:r>
          </a:p>
        </p:txBody>
      </p:sp>
      <p:sp>
        <p:nvSpPr>
          <p:cNvPr id="28" name="TextBox 27"/>
          <p:cNvSpPr txBox="1"/>
          <p:nvPr userDrawn="1"/>
        </p:nvSpPr>
        <p:spPr>
          <a:xfrm>
            <a:off x="10848093" y="4214395"/>
            <a:ext cx="808235" cy="415498"/>
          </a:xfrm>
          <a:prstGeom prst="rect">
            <a:avLst/>
          </a:prstGeom>
          <a:noFill/>
        </p:spPr>
        <p:txBody>
          <a:bodyPr wrap="none" rtlCol="0">
            <a:spAutoFit/>
          </a:bodyPr>
          <a:lstStyle/>
          <a:p>
            <a:r>
              <a:rPr lang="en-US" sz="1050" b="0" i="0">
                <a:solidFill>
                  <a:schemeClr val="bg2"/>
                </a:solidFill>
                <a:latin typeface="Roboto Medium" charset="0"/>
                <a:ea typeface="Roboto Medium" charset="0"/>
                <a:cs typeface="Roboto Medium" charset="0"/>
              </a:rPr>
              <a:t>Exchange,</a:t>
            </a:r>
          </a:p>
          <a:p>
            <a:r>
              <a:rPr lang="en-US" sz="1050" b="0" i="0">
                <a:solidFill>
                  <a:schemeClr val="bg2"/>
                </a:solidFill>
                <a:latin typeface="Roboto Medium" charset="0"/>
                <a:ea typeface="Roboto Medium" charset="0"/>
                <a:cs typeface="Roboto Medium" charset="0"/>
              </a:rPr>
              <a:t>Process</a:t>
            </a:r>
          </a:p>
        </p:txBody>
      </p:sp>
      <p:sp>
        <p:nvSpPr>
          <p:cNvPr id="29" name="TextBox 28"/>
          <p:cNvSpPr txBox="1"/>
          <p:nvPr userDrawn="1"/>
        </p:nvSpPr>
        <p:spPr>
          <a:xfrm>
            <a:off x="3383982" y="4214395"/>
            <a:ext cx="564578" cy="415498"/>
          </a:xfrm>
          <a:prstGeom prst="rect">
            <a:avLst/>
          </a:prstGeom>
          <a:noFill/>
        </p:spPr>
        <p:txBody>
          <a:bodyPr wrap="none" rtlCol="0">
            <a:spAutoFit/>
          </a:bodyPr>
          <a:lstStyle/>
          <a:p>
            <a:r>
              <a:rPr lang="en-US" sz="1050" b="0" i="0">
                <a:solidFill>
                  <a:schemeClr val="bg2"/>
                </a:solidFill>
                <a:latin typeface="Roboto Medium" charset="0"/>
                <a:ea typeface="Roboto Medium" charset="0"/>
                <a:cs typeface="Roboto Medium" charset="0"/>
              </a:rPr>
              <a:t>Detail,</a:t>
            </a:r>
          </a:p>
          <a:p>
            <a:r>
              <a:rPr lang="en-US" sz="1050" b="0" i="0">
                <a:solidFill>
                  <a:schemeClr val="bg2"/>
                </a:solidFill>
                <a:latin typeface="Roboto Medium" charset="0"/>
                <a:ea typeface="Roboto Medium" charset="0"/>
                <a:cs typeface="Roboto Medium" charset="0"/>
              </a:rPr>
              <a:t>Focus</a:t>
            </a:r>
          </a:p>
        </p:txBody>
      </p:sp>
      <p:sp>
        <p:nvSpPr>
          <p:cNvPr id="30" name="TextBox 29"/>
          <p:cNvSpPr txBox="1"/>
          <p:nvPr userDrawn="1"/>
        </p:nvSpPr>
        <p:spPr>
          <a:xfrm>
            <a:off x="5322283" y="5285807"/>
            <a:ext cx="739305" cy="415498"/>
          </a:xfrm>
          <a:prstGeom prst="rect">
            <a:avLst/>
          </a:prstGeom>
          <a:noFill/>
        </p:spPr>
        <p:txBody>
          <a:bodyPr wrap="none" rtlCol="0">
            <a:spAutoFit/>
          </a:bodyPr>
          <a:lstStyle/>
          <a:p>
            <a:r>
              <a:rPr lang="en-US" sz="1050" b="0" i="0">
                <a:solidFill>
                  <a:schemeClr val="bg2"/>
                </a:solidFill>
                <a:latin typeface="Roboto Medium" charset="0"/>
                <a:ea typeface="Roboto Medium" charset="0"/>
                <a:cs typeface="Roboto Medium" charset="0"/>
              </a:rPr>
              <a:t>Program,</a:t>
            </a:r>
          </a:p>
          <a:p>
            <a:r>
              <a:rPr lang="en-US" sz="1050" b="0" i="0">
                <a:solidFill>
                  <a:schemeClr val="bg2"/>
                </a:solidFill>
                <a:latin typeface="Roboto Medium" charset="0"/>
                <a:ea typeface="Roboto Medium" charset="0"/>
                <a:cs typeface="Roboto Medium" charset="0"/>
              </a:rPr>
              <a:t>Portal</a:t>
            </a:r>
          </a:p>
        </p:txBody>
      </p:sp>
      <p:sp>
        <p:nvSpPr>
          <p:cNvPr id="31" name="TextBox 30"/>
          <p:cNvSpPr txBox="1"/>
          <p:nvPr userDrawn="1"/>
        </p:nvSpPr>
        <p:spPr>
          <a:xfrm>
            <a:off x="7159277" y="5285807"/>
            <a:ext cx="830677" cy="415498"/>
          </a:xfrm>
          <a:prstGeom prst="rect">
            <a:avLst/>
          </a:prstGeom>
          <a:noFill/>
        </p:spPr>
        <p:txBody>
          <a:bodyPr wrap="none" rtlCol="0">
            <a:spAutoFit/>
          </a:bodyPr>
          <a:lstStyle/>
          <a:p>
            <a:r>
              <a:rPr lang="en-US" sz="1050" b="0" i="0">
                <a:solidFill>
                  <a:schemeClr val="bg2"/>
                </a:solidFill>
                <a:latin typeface="Roboto Medium" charset="0"/>
                <a:ea typeface="Roboto Medium" charset="0"/>
                <a:cs typeface="Roboto Medium" charset="0"/>
              </a:rPr>
              <a:t>Marketing,</a:t>
            </a:r>
          </a:p>
          <a:p>
            <a:r>
              <a:rPr lang="en-US" sz="1050" b="0" i="0">
                <a:solidFill>
                  <a:schemeClr val="bg2"/>
                </a:solidFill>
                <a:latin typeface="Roboto Medium" charset="0"/>
                <a:ea typeface="Roboto Medium" charset="0"/>
                <a:cs typeface="Roboto Medium" charset="0"/>
              </a:rPr>
              <a:t>Important</a:t>
            </a:r>
          </a:p>
        </p:txBody>
      </p:sp>
      <p:sp>
        <p:nvSpPr>
          <p:cNvPr id="32" name="TextBox 31"/>
          <p:cNvSpPr txBox="1"/>
          <p:nvPr userDrawn="1"/>
        </p:nvSpPr>
        <p:spPr>
          <a:xfrm>
            <a:off x="8963647" y="5285807"/>
            <a:ext cx="989373" cy="415498"/>
          </a:xfrm>
          <a:prstGeom prst="rect">
            <a:avLst/>
          </a:prstGeom>
          <a:noFill/>
        </p:spPr>
        <p:txBody>
          <a:bodyPr wrap="none" rtlCol="0">
            <a:spAutoFit/>
          </a:bodyPr>
          <a:lstStyle/>
          <a:p>
            <a:r>
              <a:rPr lang="en-US" sz="1050" b="0" i="0">
                <a:solidFill>
                  <a:schemeClr val="bg2"/>
                </a:solidFill>
                <a:latin typeface="Roboto Medium" charset="0"/>
                <a:ea typeface="Roboto Medium" charset="0"/>
                <a:cs typeface="Roboto Medium" charset="0"/>
              </a:rPr>
              <a:t>Volunteering,</a:t>
            </a:r>
          </a:p>
          <a:p>
            <a:r>
              <a:rPr lang="en-US" sz="1050" b="0" i="0">
                <a:solidFill>
                  <a:schemeClr val="bg2"/>
                </a:solidFill>
                <a:latin typeface="Roboto Medium" charset="0"/>
                <a:ea typeface="Roboto Medium" charset="0"/>
                <a:cs typeface="Roboto Medium" charset="0"/>
              </a:rPr>
              <a:t>Philanthropy</a:t>
            </a:r>
          </a:p>
        </p:txBody>
      </p:sp>
      <p:sp>
        <p:nvSpPr>
          <p:cNvPr id="33" name="TextBox 32"/>
          <p:cNvSpPr txBox="1"/>
          <p:nvPr userDrawn="1"/>
        </p:nvSpPr>
        <p:spPr>
          <a:xfrm>
            <a:off x="10848093" y="5285807"/>
            <a:ext cx="766557" cy="415498"/>
          </a:xfrm>
          <a:prstGeom prst="rect">
            <a:avLst/>
          </a:prstGeom>
          <a:noFill/>
        </p:spPr>
        <p:txBody>
          <a:bodyPr wrap="none" rtlCol="0">
            <a:spAutoFit/>
          </a:bodyPr>
          <a:lstStyle/>
          <a:p>
            <a:r>
              <a:rPr lang="en-US" sz="1050" b="0" i="0">
                <a:solidFill>
                  <a:schemeClr val="bg2"/>
                </a:solidFill>
                <a:latin typeface="Roboto Medium" charset="0"/>
                <a:ea typeface="Roboto Medium" charset="0"/>
                <a:cs typeface="Roboto Medium" charset="0"/>
              </a:rPr>
              <a:t>Message,</a:t>
            </a:r>
          </a:p>
          <a:p>
            <a:r>
              <a:rPr lang="en-US" sz="1050" b="0" i="0">
                <a:solidFill>
                  <a:schemeClr val="bg2"/>
                </a:solidFill>
                <a:latin typeface="Roboto Medium" charset="0"/>
                <a:ea typeface="Roboto Medium" charset="0"/>
                <a:cs typeface="Roboto Medium" charset="0"/>
              </a:rPr>
              <a:t>Q&amp;A</a:t>
            </a:r>
          </a:p>
        </p:txBody>
      </p:sp>
      <p:sp>
        <p:nvSpPr>
          <p:cNvPr id="34" name="TextBox 33"/>
          <p:cNvSpPr txBox="1"/>
          <p:nvPr userDrawn="1"/>
        </p:nvSpPr>
        <p:spPr>
          <a:xfrm>
            <a:off x="3383982" y="5285807"/>
            <a:ext cx="1015021" cy="415498"/>
          </a:xfrm>
          <a:prstGeom prst="rect">
            <a:avLst/>
          </a:prstGeom>
          <a:noFill/>
        </p:spPr>
        <p:txBody>
          <a:bodyPr wrap="none" rtlCol="0">
            <a:spAutoFit/>
          </a:bodyPr>
          <a:lstStyle/>
          <a:p>
            <a:r>
              <a:rPr lang="en-US" sz="1050" b="0" i="0">
                <a:solidFill>
                  <a:schemeClr val="bg2"/>
                </a:solidFill>
                <a:latin typeface="Roboto Medium" charset="0"/>
                <a:ea typeface="Roboto Medium" charset="0"/>
                <a:cs typeface="Roboto Medium" charset="0"/>
              </a:rPr>
              <a:t>Overlap,</a:t>
            </a:r>
          </a:p>
          <a:p>
            <a:r>
              <a:rPr lang="en-US" sz="1050" b="0" i="0">
                <a:solidFill>
                  <a:schemeClr val="bg2"/>
                </a:solidFill>
                <a:latin typeface="Roboto Medium" charset="0"/>
                <a:ea typeface="Roboto Medium" charset="0"/>
                <a:cs typeface="Roboto Medium" charset="0"/>
              </a:rPr>
              <a:t>Transparency</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ooter Placeholder 2"/>
          <p:cNvSpPr>
            <a:spLocks noGrp="1"/>
          </p:cNvSpPr>
          <p:nvPr>
            <p:ph type="ftr" sz="quarter" idx="10"/>
          </p:nvPr>
        </p:nvSpPr>
        <p:spPr/>
        <p:txBody>
          <a:bodyPr/>
          <a:lstStyle/>
          <a:p>
            <a:endParaRPr lang="en-US"/>
          </a:p>
        </p:txBody>
      </p:sp>
      <p:sp>
        <p:nvSpPr>
          <p:cNvPr id="4" name="Slide Number Placeholder 3"/>
          <p:cNvSpPr>
            <a:spLocks noGrp="1"/>
          </p:cNvSpPr>
          <p:nvPr>
            <p:ph type="sldNum" sz="quarter" idx="11"/>
          </p:nvPr>
        </p:nvSpPr>
        <p:spPr/>
        <p:txBody>
          <a:bodyPr/>
          <a:lstStyle/>
          <a:p>
            <a:fld id="{4B6E93A8-FE64-9044-AC94-BAC1817EA472}" type="slidenum">
              <a:rPr lang="en-US" smtClean="0"/>
              <a:pPr/>
              <a:t>‹#›</a:t>
            </a:fld>
            <a:endParaRPr lang="en-US"/>
          </a:p>
        </p:txBody>
      </p:sp>
      <p:sp>
        <p:nvSpPr>
          <p:cNvPr id="5" name="Content Placeholder 2"/>
          <p:cNvSpPr>
            <a:spLocks noGrp="1"/>
          </p:cNvSpPr>
          <p:nvPr>
            <p:ph idx="1"/>
          </p:nvPr>
        </p:nvSpPr>
        <p:spPr>
          <a:xfrm>
            <a:off x="574766" y="1699759"/>
            <a:ext cx="5419634" cy="43926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2"/>
          <p:cNvSpPr>
            <a:spLocks noGrp="1"/>
          </p:cNvSpPr>
          <p:nvPr>
            <p:ph idx="12"/>
          </p:nvPr>
        </p:nvSpPr>
        <p:spPr>
          <a:xfrm>
            <a:off x="6197691" y="1700213"/>
            <a:ext cx="5419634" cy="43926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8"/>
          <p:cNvSpPr>
            <a:spLocks noGrp="1"/>
          </p:cNvSpPr>
          <p:nvPr>
            <p:ph type="body" sz="quarter" idx="13" hasCustomPrompt="1"/>
          </p:nvPr>
        </p:nvSpPr>
        <p:spPr>
          <a:xfrm>
            <a:off x="574675" y="1114424"/>
            <a:ext cx="11042650" cy="585787"/>
          </a:xfrm>
        </p:spPr>
        <p:txBody>
          <a:bodyPr/>
          <a:lstStyle>
            <a:lvl1pPr marL="0" indent="0">
              <a:buNone/>
              <a:defRPr b="0" i="0">
                <a:solidFill>
                  <a:schemeClr val="bg2"/>
                </a:solidFill>
                <a:latin typeface="Roboto" charset="0"/>
                <a:ea typeface="Roboto" charset="0"/>
                <a:cs typeface="Roboto" charset="0"/>
              </a:defRPr>
            </a:lvl1pPr>
          </a:lstStyle>
          <a:p>
            <a:pPr lvl="0"/>
            <a:r>
              <a:rPr lang="en-US"/>
              <a:t>Click to edit subtitle</a:t>
            </a:r>
          </a:p>
        </p:txBody>
      </p:sp>
      <p:sp>
        <p:nvSpPr>
          <p:cNvPr id="8" name="Oval 7"/>
          <p:cNvSpPr/>
          <p:nvPr userDrawn="1"/>
        </p:nvSpPr>
        <p:spPr>
          <a:xfrm>
            <a:off x="8013074" y="-2070504"/>
            <a:ext cx="3013808" cy="3013808"/>
          </a:xfrm>
          <a:prstGeom prst="ellipse">
            <a:avLst/>
          </a:prstGeom>
          <a:noFill/>
          <a:ln w="28575">
            <a:solidFill>
              <a:schemeClr val="tx2">
                <a:lumMod val="40000"/>
                <a:lumOff val="6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latin typeface="Roboto Regular" charset="0"/>
            </a:endParaRPr>
          </a:p>
        </p:txBody>
      </p:sp>
      <p:sp>
        <p:nvSpPr>
          <p:cNvPr id="9" name="Oval 8"/>
          <p:cNvSpPr/>
          <p:nvPr userDrawn="1"/>
        </p:nvSpPr>
        <p:spPr>
          <a:xfrm>
            <a:off x="9887953" y="-2425701"/>
            <a:ext cx="4849029" cy="4849029"/>
          </a:xfrm>
          <a:prstGeom prst="ellipse">
            <a:avLst/>
          </a:prstGeom>
          <a:noFill/>
          <a:ln w="28575">
            <a:solidFill>
              <a:schemeClr val="tx2">
                <a:lumMod val="40000"/>
                <a:lumOff val="6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latin typeface="Roboto Regular" charset="0"/>
            </a:endParaRPr>
          </a:p>
        </p:txBody>
      </p:sp>
    </p:spTree>
    <p:extLst>
      <p:ext uri="{BB962C8B-B14F-4D97-AF65-F5344CB8AC3E}">
        <p14:creationId xmlns:p14="http://schemas.microsoft.com/office/powerpoint/2010/main" val="8594403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Photo Left">
    <p:spTree>
      <p:nvGrpSpPr>
        <p:cNvPr id="1" name=""/>
        <p:cNvGrpSpPr/>
        <p:nvPr/>
      </p:nvGrpSpPr>
      <p:grpSpPr>
        <a:xfrm>
          <a:off x="0" y="0"/>
          <a:ext cx="0" cy="0"/>
          <a:chOff x="0" y="0"/>
          <a:chExt cx="0" cy="0"/>
        </a:xfrm>
      </p:grpSpPr>
      <p:sp>
        <p:nvSpPr>
          <p:cNvPr id="2" name="Title 1"/>
          <p:cNvSpPr>
            <a:spLocks noGrp="1"/>
          </p:cNvSpPr>
          <p:nvPr>
            <p:ph type="title"/>
          </p:nvPr>
        </p:nvSpPr>
        <p:spPr>
          <a:xfrm>
            <a:off x="5195608" y="365126"/>
            <a:ext cx="6421625" cy="749572"/>
          </a:xfrm>
        </p:spPr>
        <p:txBody>
          <a:bodyPr/>
          <a:lstStyle/>
          <a:p>
            <a:r>
              <a:rPr lang="en-US"/>
              <a:t>Click to edit Master title style</a:t>
            </a:r>
          </a:p>
        </p:txBody>
      </p:sp>
      <p:sp>
        <p:nvSpPr>
          <p:cNvPr id="3" name="Footer Placeholder 2"/>
          <p:cNvSpPr>
            <a:spLocks noGrp="1"/>
          </p:cNvSpPr>
          <p:nvPr>
            <p:ph type="ftr" sz="quarter" idx="10"/>
          </p:nvPr>
        </p:nvSpPr>
        <p:spPr/>
        <p:txBody>
          <a:bodyPr/>
          <a:lstStyle/>
          <a:p>
            <a:endParaRPr lang="en-US"/>
          </a:p>
        </p:txBody>
      </p:sp>
      <p:sp>
        <p:nvSpPr>
          <p:cNvPr id="4" name="Slide Number Placeholder 3"/>
          <p:cNvSpPr>
            <a:spLocks noGrp="1"/>
          </p:cNvSpPr>
          <p:nvPr>
            <p:ph type="sldNum" sz="quarter" idx="11"/>
          </p:nvPr>
        </p:nvSpPr>
        <p:spPr/>
        <p:txBody>
          <a:bodyPr/>
          <a:lstStyle/>
          <a:p>
            <a:fld id="{4B6E93A8-FE64-9044-AC94-BAC1817EA472}" type="slidenum">
              <a:rPr lang="en-US" smtClean="0"/>
              <a:pPr/>
              <a:t>‹#›</a:t>
            </a:fld>
            <a:endParaRPr lang="en-US"/>
          </a:p>
        </p:txBody>
      </p:sp>
      <p:sp>
        <p:nvSpPr>
          <p:cNvPr id="6" name="Content Placeholder 2"/>
          <p:cNvSpPr>
            <a:spLocks noGrp="1"/>
          </p:cNvSpPr>
          <p:nvPr>
            <p:ph idx="12"/>
          </p:nvPr>
        </p:nvSpPr>
        <p:spPr>
          <a:xfrm>
            <a:off x="5195608" y="1700213"/>
            <a:ext cx="6421625" cy="43926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8"/>
          <p:cNvSpPr>
            <a:spLocks noGrp="1"/>
          </p:cNvSpPr>
          <p:nvPr>
            <p:ph type="body" sz="quarter" idx="13" hasCustomPrompt="1"/>
          </p:nvPr>
        </p:nvSpPr>
        <p:spPr>
          <a:xfrm>
            <a:off x="5195611" y="1114424"/>
            <a:ext cx="6421622" cy="585787"/>
          </a:xfrm>
        </p:spPr>
        <p:txBody>
          <a:bodyPr/>
          <a:lstStyle>
            <a:lvl1pPr marL="0" indent="0">
              <a:buNone/>
              <a:defRPr b="0" i="0">
                <a:solidFill>
                  <a:schemeClr val="bg2"/>
                </a:solidFill>
                <a:latin typeface="Roboto" charset="0"/>
                <a:ea typeface="Roboto" charset="0"/>
                <a:cs typeface="Roboto" charset="0"/>
              </a:defRPr>
            </a:lvl1pPr>
          </a:lstStyle>
          <a:p>
            <a:pPr lvl="0"/>
            <a:r>
              <a:rPr lang="en-US"/>
              <a:t>Click to edit subtitle</a:t>
            </a:r>
          </a:p>
        </p:txBody>
      </p:sp>
      <p:sp>
        <p:nvSpPr>
          <p:cNvPr id="9" name="Picture Placeholder 8"/>
          <p:cNvSpPr>
            <a:spLocks noGrp="1"/>
          </p:cNvSpPr>
          <p:nvPr>
            <p:ph type="pic" sz="quarter" idx="14"/>
          </p:nvPr>
        </p:nvSpPr>
        <p:spPr>
          <a:xfrm>
            <a:off x="0" y="-1"/>
            <a:ext cx="4872038" cy="6092825"/>
          </a:xfrm>
        </p:spPr>
        <p:txBody>
          <a:bodyPr/>
          <a:lstStyle/>
          <a:p>
            <a:endParaRPr lang="en-GB"/>
          </a:p>
        </p:txBody>
      </p:sp>
      <p:sp>
        <p:nvSpPr>
          <p:cNvPr id="8" name="Oval 7"/>
          <p:cNvSpPr/>
          <p:nvPr userDrawn="1"/>
        </p:nvSpPr>
        <p:spPr>
          <a:xfrm>
            <a:off x="8013074" y="-2070504"/>
            <a:ext cx="3013808" cy="3013808"/>
          </a:xfrm>
          <a:prstGeom prst="ellipse">
            <a:avLst/>
          </a:prstGeom>
          <a:noFill/>
          <a:ln w="28575">
            <a:solidFill>
              <a:schemeClr val="tx2">
                <a:lumMod val="40000"/>
                <a:lumOff val="6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latin typeface="Roboto Regular" charset="0"/>
            </a:endParaRPr>
          </a:p>
        </p:txBody>
      </p:sp>
      <p:sp>
        <p:nvSpPr>
          <p:cNvPr id="10" name="Oval 9"/>
          <p:cNvSpPr/>
          <p:nvPr userDrawn="1"/>
        </p:nvSpPr>
        <p:spPr>
          <a:xfrm>
            <a:off x="9887953" y="-2425701"/>
            <a:ext cx="4849029" cy="4849029"/>
          </a:xfrm>
          <a:prstGeom prst="ellipse">
            <a:avLst/>
          </a:prstGeom>
          <a:noFill/>
          <a:ln w="28575">
            <a:solidFill>
              <a:schemeClr val="tx2">
                <a:lumMod val="40000"/>
                <a:lumOff val="6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latin typeface="Roboto Regular" charset="0"/>
            </a:endParaRPr>
          </a:p>
        </p:txBody>
      </p:sp>
      <p:sp>
        <p:nvSpPr>
          <p:cNvPr id="11" name="Rectangle 10"/>
          <p:cNvSpPr/>
          <p:nvPr userDrawn="1"/>
        </p:nvSpPr>
        <p:spPr>
          <a:xfrm>
            <a:off x="-2095130" y="234781"/>
            <a:ext cx="2095130" cy="179722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p:cNvSpPr/>
          <p:nvPr userDrawn="1"/>
        </p:nvSpPr>
        <p:spPr>
          <a:xfrm>
            <a:off x="-2095130" y="-218296"/>
            <a:ext cx="2095130" cy="49061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ight Triangle 12"/>
          <p:cNvSpPr/>
          <p:nvPr userDrawn="1"/>
        </p:nvSpPr>
        <p:spPr>
          <a:xfrm>
            <a:off x="0" y="-218296"/>
            <a:ext cx="216371" cy="216371"/>
          </a:xfrm>
          <a:prstGeom prst="rtTriangl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extBox 13"/>
          <p:cNvSpPr txBox="1"/>
          <p:nvPr userDrawn="1"/>
        </p:nvSpPr>
        <p:spPr>
          <a:xfrm>
            <a:off x="-1641987" y="-127867"/>
            <a:ext cx="1096775" cy="307777"/>
          </a:xfrm>
          <a:prstGeom prst="rect">
            <a:avLst/>
          </a:prstGeom>
          <a:noFill/>
        </p:spPr>
        <p:txBody>
          <a:bodyPr wrap="none" rtlCol="0">
            <a:spAutoFit/>
          </a:bodyPr>
          <a:lstStyle/>
          <a:p>
            <a:r>
              <a:rPr lang="en-GB" sz="1400">
                <a:solidFill>
                  <a:schemeClr val="bg1"/>
                </a:solidFill>
                <a:latin typeface="Roboto" charset="0"/>
                <a:ea typeface="Roboto" charset="0"/>
                <a:cs typeface="Roboto" charset="0"/>
              </a:rPr>
              <a:t>SLIDE</a:t>
            </a:r>
            <a:r>
              <a:rPr lang="en-GB" sz="1400" baseline="0">
                <a:solidFill>
                  <a:schemeClr val="bg1"/>
                </a:solidFill>
                <a:latin typeface="Roboto" charset="0"/>
                <a:ea typeface="Roboto" charset="0"/>
                <a:cs typeface="Roboto" charset="0"/>
              </a:rPr>
              <a:t> TIPS</a:t>
            </a:r>
            <a:endParaRPr lang="en-GB" sz="1400">
              <a:solidFill>
                <a:schemeClr val="bg1"/>
              </a:solidFill>
              <a:latin typeface="Roboto" charset="0"/>
              <a:ea typeface="Roboto" charset="0"/>
              <a:cs typeface="Roboto" charset="0"/>
            </a:endParaRPr>
          </a:p>
        </p:txBody>
      </p:sp>
      <p:sp>
        <p:nvSpPr>
          <p:cNvPr id="15" name="TextBox 14"/>
          <p:cNvSpPr txBox="1"/>
          <p:nvPr userDrawn="1"/>
        </p:nvSpPr>
        <p:spPr>
          <a:xfrm>
            <a:off x="-1935333" y="437734"/>
            <a:ext cx="1695636" cy="1474787"/>
          </a:xfrm>
          <a:prstGeom prst="rect">
            <a:avLst/>
          </a:prstGeom>
          <a:noFill/>
        </p:spPr>
        <p:txBody>
          <a:bodyPr wrap="square" rtlCol="0">
            <a:noAutofit/>
          </a:bodyPr>
          <a:lstStyle/>
          <a:p>
            <a:pPr marL="96838" indent="-96838">
              <a:buClr>
                <a:schemeClr val="accent1"/>
              </a:buClr>
              <a:buFont typeface="Wingdings" charset="2"/>
              <a:buChar char="§"/>
            </a:pPr>
            <a:r>
              <a:rPr lang="en-GB" sz="1000">
                <a:solidFill>
                  <a:schemeClr val="tx1">
                    <a:lumMod val="75000"/>
                    <a:lumOff val="25000"/>
                  </a:schemeClr>
                </a:solidFill>
                <a:latin typeface="Roboto" charset="0"/>
                <a:ea typeface="Roboto" charset="0"/>
                <a:cs typeface="Roboto" charset="0"/>
              </a:rPr>
              <a:t>To insert an</a:t>
            </a:r>
            <a:r>
              <a:rPr lang="en-GB" sz="1000" baseline="0">
                <a:solidFill>
                  <a:schemeClr val="tx1">
                    <a:lumMod val="75000"/>
                    <a:lumOff val="25000"/>
                  </a:schemeClr>
                </a:solidFill>
                <a:latin typeface="Roboto" charset="0"/>
                <a:ea typeface="Roboto" charset="0"/>
                <a:cs typeface="Roboto" charset="0"/>
              </a:rPr>
              <a:t> </a:t>
            </a:r>
            <a:r>
              <a:rPr lang="en-GB" sz="1000">
                <a:solidFill>
                  <a:schemeClr val="tx1">
                    <a:lumMod val="75000"/>
                    <a:lumOff val="25000"/>
                  </a:schemeClr>
                </a:solidFill>
                <a:latin typeface="Roboto" charset="0"/>
                <a:ea typeface="Roboto" charset="0"/>
                <a:cs typeface="Roboto" charset="0"/>
              </a:rPr>
              <a:t>image, drag a photo into the placeholder, or use the button within the placeholder to browse for your image.</a:t>
            </a:r>
          </a:p>
          <a:p>
            <a:pPr marL="96838" indent="-96838">
              <a:buClr>
                <a:schemeClr val="accent1"/>
              </a:buClr>
              <a:buFont typeface="Wingdings" charset="2"/>
              <a:buChar char="§"/>
            </a:pPr>
            <a:r>
              <a:rPr lang="en-GB" sz="1000" baseline="0">
                <a:solidFill>
                  <a:schemeClr val="tx1">
                    <a:lumMod val="75000"/>
                    <a:lumOff val="25000"/>
                  </a:schemeClr>
                </a:solidFill>
                <a:latin typeface="Roboto" charset="0"/>
                <a:ea typeface="Roboto" charset="0"/>
                <a:cs typeface="Roboto" charset="0"/>
              </a:rPr>
              <a:t>Use Crop -&gt; Fit in order to fit the image within the box.</a:t>
            </a:r>
            <a:endParaRPr lang="en-GB" sz="1000">
              <a:solidFill>
                <a:schemeClr val="tx1">
                  <a:lumMod val="75000"/>
                  <a:lumOff val="25000"/>
                </a:schemeClr>
              </a:solidFill>
              <a:latin typeface="Roboto" charset="0"/>
              <a:ea typeface="Roboto" charset="0"/>
              <a:cs typeface="Roboto" charset="0"/>
            </a:endParaRPr>
          </a:p>
        </p:txBody>
      </p:sp>
    </p:spTree>
    <p:extLst>
      <p:ext uri="{BB962C8B-B14F-4D97-AF65-F5344CB8AC3E}">
        <p14:creationId xmlns:p14="http://schemas.microsoft.com/office/powerpoint/2010/main" val="7880174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hoto Right">
    <p:spTree>
      <p:nvGrpSpPr>
        <p:cNvPr id="1" name=""/>
        <p:cNvGrpSpPr/>
        <p:nvPr/>
      </p:nvGrpSpPr>
      <p:grpSpPr>
        <a:xfrm>
          <a:off x="0" y="0"/>
          <a:ext cx="0" cy="0"/>
          <a:chOff x="0" y="0"/>
          <a:chExt cx="0" cy="0"/>
        </a:xfrm>
      </p:grpSpPr>
      <p:sp>
        <p:nvSpPr>
          <p:cNvPr id="2" name="Title 1"/>
          <p:cNvSpPr>
            <a:spLocks noGrp="1"/>
          </p:cNvSpPr>
          <p:nvPr>
            <p:ph type="title"/>
          </p:nvPr>
        </p:nvSpPr>
        <p:spPr>
          <a:xfrm>
            <a:off x="574675" y="365126"/>
            <a:ext cx="6421625" cy="749572"/>
          </a:xfrm>
        </p:spPr>
        <p:txBody>
          <a:bodyPr/>
          <a:lstStyle/>
          <a:p>
            <a:r>
              <a:rPr lang="en-US"/>
              <a:t>Click to edit Master title style</a:t>
            </a:r>
          </a:p>
        </p:txBody>
      </p:sp>
      <p:sp>
        <p:nvSpPr>
          <p:cNvPr id="3" name="Footer Placeholder 2"/>
          <p:cNvSpPr>
            <a:spLocks noGrp="1"/>
          </p:cNvSpPr>
          <p:nvPr>
            <p:ph type="ftr" sz="quarter" idx="10"/>
          </p:nvPr>
        </p:nvSpPr>
        <p:spPr/>
        <p:txBody>
          <a:bodyPr/>
          <a:lstStyle/>
          <a:p>
            <a:endParaRPr lang="en-US"/>
          </a:p>
        </p:txBody>
      </p:sp>
      <p:sp>
        <p:nvSpPr>
          <p:cNvPr id="4" name="Slide Number Placeholder 3"/>
          <p:cNvSpPr>
            <a:spLocks noGrp="1"/>
          </p:cNvSpPr>
          <p:nvPr>
            <p:ph type="sldNum" sz="quarter" idx="11"/>
          </p:nvPr>
        </p:nvSpPr>
        <p:spPr/>
        <p:txBody>
          <a:bodyPr/>
          <a:lstStyle/>
          <a:p>
            <a:fld id="{4B6E93A8-FE64-9044-AC94-BAC1817EA472}" type="slidenum">
              <a:rPr lang="en-US" smtClean="0"/>
              <a:pPr/>
              <a:t>‹#›</a:t>
            </a:fld>
            <a:endParaRPr lang="en-US"/>
          </a:p>
        </p:txBody>
      </p:sp>
      <p:sp>
        <p:nvSpPr>
          <p:cNvPr id="6" name="Content Placeholder 2"/>
          <p:cNvSpPr>
            <a:spLocks noGrp="1"/>
          </p:cNvSpPr>
          <p:nvPr>
            <p:ph idx="12"/>
          </p:nvPr>
        </p:nvSpPr>
        <p:spPr>
          <a:xfrm>
            <a:off x="574675" y="1700213"/>
            <a:ext cx="6421625" cy="43926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8"/>
          <p:cNvSpPr>
            <a:spLocks noGrp="1"/>
          </p:cNvSpPr>
          <p:nvPr>
            <p:ph type="body" sz="quarter" idx="13" hasCustomPrompt="1"/>
          </p:nvPr>
        </p:nvSpPr>
        <p:spPr>
          <a:xfrm>
            <a:off x="574678" y="1114424"/>
            <a:ext cx="6421622" cy="585787"/>
          </a:xfrm>
        </p:spPr>
        <p:txBody>
          <a:bodyPr/>
          <a:lstStyle>
            <a:lvl1pPr marL="0" indent="0">
              <a:buNone/>
              <a:defRPr b="0" i="0">
                <a:solidFill>
                  <a:schemeClr val="bg2"/>
                </a:solidFill>
                <a:latin typeface="Roboto" charset="0"/>
                <a:ea typeface="Roboto" charset="0"/>
                <a:cs typeface="Roboto" charset="0"/>
              </a:defRPr>
            </a:lvl1pPr>
          </a:lstStyle>
          <a:p>
            <a:pPr lvl="0"/>
            <a:r>
              <a:rPr lang="en-US"/>
              <a:t>Click to edit subtitle</a:t>
            </a:r>
          </a:p>
        </p:txBody>
      </p:sp>
      <p:sp>
        <p:nvSpPr>
          <p:cNvPr id="9" name="Picture Placeholder 8"/>
          <p:cNvSpPr>
            <a:spLocks noGrp="1"/>
          </p:cNvSpPr>
          <p:nvPr>
            <p:ph type="pic" sz="quarter" idx="14"/>
          </p:nvPr>
        </p:nvSpPr>
        <p:spPr>
          <a:xfrm>
            <a:off x="7319962" y="-1"/>
            <a:ext cx="4872038" cy="6092825"/>
          </a:xfrm>
        </p:spPr>
        <p:txBody>
          <a:bodyPr/>
          <a:lstStyle/>
          <a:p>
            <a:endParaRPr lang="en-GB"/>
          </a:p>
        </p:txBody>
      </p:sp>
      <p:sp>
        <p:nvSpPr>
          <p:cNvPr id="8" name="Rectangle 7"/>
          <p:cNvSpPr/>
          <p:nvPr userDrawn="1"/>
        </p:nvSpPr>
        <p:spPr>
          <a:xfrm>
            <a:off x="-2095130" y="234781"/>
            <a:ext cx="2095130" cy="179722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p:cNvSpPr/>
          <p:nvPr userDrawn="1"/>
        </p:nvSpPr>
        <p:spPr>
          <a:xfrm>
            <a:off x="-2095130" y="-218296"/>
            <a:ext cx="2095130" cy="49061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ight Triangle 10"/>
          <p:cNvSpPr/>
          <p:nvPr userDrawn="1"/>
        </p:nvSpPr>
        <p:spPr>
          <a:xfrm>
            <a:off x="0" y="-218296"/>
            <a:ext cx="216371" cy="216371"/>
          </a:xfrm>
          <a:prstGeom prst="rtTriangl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1"/>
          <p:cNvSpPr txBox="1"/>
          <p:nvPr userDrawn="1"/>
        </p:nvSpPr>
        <p:spPr>
          <a:xfrm>
            <a:off x="-1641987" y="-127867"/>
            <a:ext cx="1096775" cy="307777"/>
          </a:xfrm>
          <a:prstGeom prst="rect">
            <a:avLst/>
          </a:prstGeom>
          <a:noFill/>
        </p:spPr>
        <p:txBody>
          <a:bodyPr wrap="none" rtlCol="0">
            <a:spAutoFit/>
          </a:bodyPr>
          <a:lstStyle/>
          <a:p>
            <a:r>
              <a:rPr lang="en-GB" sz="1400">
                <a:solidFill>
                  <a:schemeClr val="bg1"/>
                </a:solidFill>
                <a:latin typeface="Roboto" charset="0"/>
                <a:ea typeface="Roboto" charset="0"/>
                <a:cs typeface="Roboto" charset="0"/>
              </a:rPr>
              <a:t>SLIDE</a:t>
            </a:r>
            <a:r>
              <a:rPr lang="en-GB" sz="1400" baseline="0">
                <a:solidFill>
                  <a:schemeClr val="bg1"/>
                </a:solidFill>
                <a:latin typeface="Roboto" charset="0"/>
                <a:ea typeface="Roboto" charset="0"/>
                <a:cs typeface="Roboto" charset="0"/>
              </a:rPr>
              <a:t> TIPS</a:t>
            </a:r>
            <a:endParaRPr lang="en-GB" sz="1400">
              <a:solidFill>
                <a:schemeClr val="bg1"/>
              </a:solidFill>
              <a:latin typeface="Roboto" charset="0"/>
              <a:ea typeface="Roboto" charset="0"/>
              <a:cs typeface="Roboto" charset="0"/>
            </a:endParaRPr>
          </a:p>
        </p:txBody>
      </p:sp>
      <p:sp>
        <p:nvSpPr>
          <p:cNvPr id="13" name="TextBox 12"/>
          <p:cNvSpPr txBox="1"/>
          <p:nvPr userDrawn="1"/>
        </p:nvSpPr>
        <p:spPr>
          <a:xfrm>
            <a:off x="-1935333" y="437734"/>
            <a:ext cx="1695636" cy="1474787"/>
          </a:xfrm>
          <a:prstGeom prst="rect">
            <a:avLst/>
          </a:prstGeom>
          <a:noFill/>
        </p:spPr>
        <p:txBody>
          <a:bodyPr wrap="square" rtlCol="0">
            <a:noAutofit/>
          </a:bodyPr>
          <a:lstStyle/>
          <a:p>
            <a:pPr marL="96838" indent="-96838">
              <a:buClr>
                <a:schemeClr val="accent1"/>
              </a:buClr>
              <a:buFont typeface="Wingdings" charset="2"/>
              <a:buChar char="§"/>
            </a:pPr>
            <a:r>
              <a:rPr lang="en-GB" sz="1000">
                <a:solidFill>
                  <a:schemeClr val="tx1">
                    <a:lumMod val="75000"/>
                    <a:lumOff val="25000"/>
                  </a:schemeClr>
                </a:solidFill>
                <a:latin typeface="Roboto" charset="0"/>
                <a:ea typeface="Roboto" charset="0"/>
                <a:cs typeface="Roboto" charset="0"/>
              </a:rPr>
              <a:t>To insert an</a:t>
            </a:r>
            <a:r>
              <a:rPr lang="en-GB" sz="1000" baseline="0">
                <a:solidFill>
                  <a:schemeClr val="tx1">
                    <a:lumMod val="75000"/>
                    <a:lumOff val="25000"/>
                  </a:schemeClr>
                </a:solidFill>
                <a:latin typeface="Roboto" charset="0"/>
                <a:ea typeface="Roboto" charset="0"/>
                <a:cs typeface="Roboto" charset="0"/>
              </a:rPr>
              <a:t> </a:t>
            </a:r>
            <a:r>
              <a:rPr lang="en-GB" sz="1000">
                <a:solidFill>
                  <a:schemeClr val="tx1">
                    <a:lumMod val="75000"/>
                    <a:lumOff val="25000"/>
                  </a:schemeClr>
                </a:solidFill>
                <a:latin typeface="Roboto" charset="0"/>
                <a:ea typeface="Roboto" charset="0"/>
                <a:cs typeface="Roboto" charset="0"/>
              </a:rPr>
              <a:t>image, drag a photo into the placeholder, or use the button within the placeholder to browse for your image.</a:t>
            </a:r>
          </a:p>
          <a:p>
            <a:pPr marL="96838" indent="-96838">
              <a:buClr>
                <a:schemeClr val="accent1"/>
              </a:buClr>
              <a:buFont typeface="Wingdings" charset="2"/>
              <a:buChar char="§"/>
            </a:pPr>
            <a:r>
              <a:rPr lang="en-GB" sz="1000" baseline="0">
                <a:solidFill>
                  <a:schemeClr val="tx1">
                    <a:lumMod val="75000"/>
                    <a:lumOff val="25000"/>
                  </a:schemeClr>
                </a:solidFill>
                <a:latin typeface="Roboto" charset="0"/>
                <a:ea typeface="Roboto" charset="0"/>
                <a:cs typeface="Roboto" charset="0"/>
              </a:rPr>
              <a:t>Use Crop -&gt; Fit in order to fit the image within the box.</a:t>
            </a:r>
            <a:endParaRPr lang="en-GB" sz="1000">
              <a:solidFill>
                <a:schemeClr val="tx1">
                  <a:lumMod val="75000"/>
                  <a:lumOff val="25000"/>
                </a:schemeClr>
              </a:solidFill>
              <a:latin typeface="Roboto" charset="0"/>
              <a:ea typeface="Roboto" charset="0"/>
              <a:cs typeface="Roboto" charset="0"/>
            </a:endParaRPr>
          </a:p>
        </p:txBody>
      </p:sp>
    </p:spTree>
    <p:extLst>
      <p:ext uri="{BB962C8B-B14F-4D97-AF65-F5344CB8AC3E}">
        <p14:creationId xmlns:p14="http://schemas.microsoft.com/office/powerpoint/2010/main" val="10584049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Half Photo">
    <p:spTree>
      <p:nvGrpSpPr>
        <p:cNvPr id="1" name=""/>
        <p:cNvGrpSpPr/>
        <p:nvPr/>
      </p:nvGrpSpPr>
      <p:grpSpPr>
        <a:xfrm>
          <a:off x="0" y="0"/>
          <a:ext cx="0" cy="0"/>
          <a:chOff x="0" y="0"/>
          <a:chExt cx="0" cy="0"/>
        </a:xfrm>
      </p:grpSpPr>
      <p:sp>
        <p:nvSpPr>
          <p:cNvPr id="7" name="Picture Placeholder 6"/>
          <p:cNvSpPr>
            <a:spLocks noGrp="1"/>
          </p:cNvSpPr>
          <p:nvPr>
            <p:ph type="pic" sz="quarter" idx="12" hasCustomPrompt="1"/>
          </p:nvPr>
        </p:nvSpPr>
        <p:spPr>
          <a:xfrm>
            <a:off x="0" y="0"/>
            <a:ext cx="12192000" cy="3043451"/>
          </a:xfrm>
          <a:solidFill>
            <a:schemeClr val="tx1">
              <a:alpha val="62000"/>
            </a:schemeClr>
          </a:solidFill>
        </p:spPr>
        <p:txBody>
          <a:bodyPr/>
          <a:lstStyle>
            <a:lvl1pPr marL="228600" marR="0" indent="-228600" algn="l" defTabSz="914400" rtl="0" eaLnBrk="1" fontAlgn="auto" latinLnBrk="0" hangingPunct="1">
              <a:lnSpc>
                <a:spcPct val="90000"/>
              </a:lnSpc>
              <a:spcBef>
                <a:spcPts val="1000"/>
              </a:spcBef>
              <a:spcAft>
                <a:spcPts val="0"/>
              </a:spcAft>
              <a:buClr>
                <a:schemeClr val="accent1"/>
              </a:buClr>
              <a:buSzTx/>
              <a:buFont typeface="Wingdings" charset="2"/>
              <a:buNone/>
              <a:tabLst/>
              <a:defRPr>
                <a:solidFill>
                  <a:schemeClr val="bg1">
                    <a:lumMod val="75000"/>
                  </a:schemeClr>
                </a:solidFill>
              </a:defRPr>
            </a:lvl1pPr>
          </a:lstStyle>
          <a:p>
            <a:pPr marL="228600" marR="0" lvl="0" indent="-228600" algn="l" defTabSz="914400" rtl="0" eaLnBrk="1" fontAlgn="auto" latinLnBrk="0" hangingPunct="1">
              <a:lnSpc>
                <a:spcPct val="90000"/>
              </a:lnSpc>
              <a:spcBef>
                <a:spcPts val="1000"/>
              </a:spcBef>
              <a:spcAft>
                <a:spcPts val="0"/>
              </a:spcAft>
              <a:buClr>
                <a:schemeClr val="accent1"/>
              </a:buClr>
              <a:buSzTx/>
              <a:tabLst/>
              <a:defRPr/>
            </a:pPr>
            <a:r>
              <a:rPr lang="en-GB"/>
              <a:t>DRAG IMAGE INTO PLACEHOLDER TO PLACE</a:t>
            </a:r>
          </a:p>
        </p:txBody>
      </p:sp>
      <p:sp>
        <p:nvSpPr>
          <p:cNvPr id="3" name="Footer Placeholder 2"/>
          <p:cNvSpPr>
            <a:spLocks noGrp="1"/>
          </p:cNvSpPr>
          <p:nvPr>
            <p:ph type="ftr" sz="quarter" idx="10"/>
          </p:nvPr>
        </p:nvSpPr>
        <p:spPr/>
        <p:txBody>
          <a:bodyPr/>
          <a:lstStyle/>
          <a:p>
            <a:endParaRPr lang="en-US"/>
          </a:p>
        </p:txBody>
      </p:sp>
      <p:sp>
        <p:nvSpPr>
          <p:cNvPr id="4" name="Slide Number Placeholder 3"/>
          <p:cNvSpPr>
            <a:spLocks noGrp="1"/>
          </p:cNvSpPr>
          <p:nvPr>
            <p:ph type="sldNum" sz="quarter" idx="11"/>
          </p:nvPr>
        </p:nvSpPr>
        <p:spPr/>
        <p:txBody>
          <a:bodyPr/>
          <a:lstStyle/>
          <a:p>
            <a:fld id="{4B6E93A8-FE64-9044-AC94-BAC1817EA472}" type="slidenum">
              <a:rPr lang="en-US" smtClean="0"/>
              <a:pPr/>
              <a:t>‹#›</a:t>
            </a:fld>
            <a:endParaRPr lang="en-US"/>
          </a:p>
        </p:txBody>
      </p:sp>
      <p:sp>
        <p:nvSpPr>
          <p:cNvPr id="5" name="Title 1"/>
          <p:cNvSpPr>
            <a:spLocks noGrp="1"/>
          </p:cNvSpPr>
          <p:nvPr>
            <p:ph type="title"/>
          </p:nvPr>
        </p:nvSpPr>
        <p:spPr>
          <a:xfrm>
            <a:off x="574766" y="365126"/>
            <a:ext cx="11042468" cy="749572"/>
          </a:xfrm>
        </p:spPr>
        <p:txBody>
          <a:bodyPr/>
          <a:lstStyle>
            <a:lvl1pPr>
              <a:defRPr>
                <a:solidFill>
                  <a:schemeClr val="bg1"/>
                </a:solidFill>
              </a:defRPr>
            </a:lvl1pPr>
          </a:lstStyle>
          <a:p>
            <a:r>
              <a:rPr lang="en-US"/>
              <a:t>Click to edit Master title style</a:t>
            </a:r>
          </a:p>
        </p:txBody>
      </p:sp>
      <p:sp>
        <p:nvSpPr>
          <p:cNvPr id="6" name="Text Placeholder 8"/>
          <p:cNvSpPr>
            <a:spLocks noGrp="1"/>
          </p:cNvSpPr>
          <p:nvPr>
            <p:ph type="body" sz="quarter" idx="13" hasCustomPrompt="1"/>
          </p:nvPr>
        </p:nvSpPr>
        <p:spPr>
          <a:xfrm>
            <a:off x="574675" y="1114424"/>
            <a:ext cx="11042650" cy="585787"/>
          </a:xfrm>
        </p:spPr>
        <p:txBody>
          <a:bodyPr/>
          <a:lstStyle>
            <a:lvl1pPr marL="0" indent="0">
              <a:buNone/>
              <a:defRPr b="0" i="0">
                <a:solidFill>
                  <a:schemeClr val="bg1"/>
                </a:solidFill>
                <a:latin typeface="Roboto" charset="0"/>
                <a:ea typeface="Roboto" charset="0"/>
                <a:cs typeface="Roboto" charset="0"/>
              </a:defRPr>
            </a:lvl1pPr>
          </a:lstStyle>
          <a:p>
            <a:pPr lvl="0"/>
            <a:r>
              <a:rPr lang="en-US"/>
              <a:t>Click to edit subtitle</a:t>
            </a:r>
          </a:p>
        </p:txBody>
      </p:sp>
      <p:sp>
        <p:nvSpPr>
          <p:cNvPr id="8" name="Rectangle 7"/>
          <p:cNvSpPr/>
          <p:nvPr userDrawn="1"/>
        </p:nvSpPr>
        <p:spPr>
          <a:xfrm>
            <a:off x="-2095130" y="222081"/>
            <a:ext cx="2095130" cy="282137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p:cNvSpPr/>
          <p:nvPr userDrawn="1"/>
        </p:nvSpPr>
        <p:spPr>
          <a:xfrm>
            <a:off x="-2095130" y="-230996"/>
            <a:ext cx="2095130" cy="49061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ight Triangle 9"/>
          <p:cNvSpPr/>
          <p:nvPr userDrawn="1"/>
        </p:nvSpPr>
        <p:spPr>
          <a:xfrm>
            <a:off x="0" y="-230996"/>
            <a:ext cx="216371" cy="216371"/>
          </a:xfrm>
          <a:prstGeom prst="rtTriangl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p:cNvSpPr txBox="1"/>
          <p:nvPr userDrawn="1"/>
        </p:nvSpPr>
        <p:spPr>
          <a:xfrm>
            <a:off x="-1641987" y="-140567"/>
            <a:ext cx="1096775" cy="307777"/>
          </a:xfrm>
          <a:prstGeom prst="rect">
            <a:avLst/>
          </a:prstGeom>
          <a:noFill/>
        </p:spPr>
        <p:txBody>
          <a:bodyPr wrap="none" rtlCol="0">
            <a:spAutoFit/>
          </a:bodyPr>
          <a:lstStyle/>
          <a:p>
            <a:r>
              <a:rPr lang="en-GB" sz="1400">
                <a:solidFill>
                  <a:schemeClr val="bg1"/>
                </a:solidFill>
                <a:latin typeface="Roboto" charset="0"/>
                <a:ea typeface="Roboto" charset="0"/>
                <a:cs typeface="Roboto" charset="0"/>
              </a:rPr>
              <a:t>SLIDE</a:t>
            </a:r>
            <a:r>
              <a:rPr lang="en-GB" sz="1400" baseline="0">
                <a:solidFill>
                  <a:schemeClr val="bg1"/>
                </a:solidFill>
                <a:latin typeface="Roboto" charset="0"/>
                <a:ea typeface="Roboto" charset="0"/>
                <a:cs typeface="Roboto" charset="0"/>
              </a:rPr>
              <a:t> TIPS</a:t>
            </a:r>
            <a:endParaRPr lang="en-GB" sz="1400">
              <a:solidFill>
                <a:schemeClr val="bg1"/>
              </a:solidFill>
              <a:latin typeface="Roboto" charset="0"/>
              <a:ea typeface="Roboto" charset="0"/>
              <a:cs typeface="Roboto" charset="0"/>
            </a:endParaRPr>
          </a:p>
        </p:txBody>
      </p:sp>
      <p:sp>
        <p:nvSpPr>
          <p:cNvPr id="12" name="TextBox 11"/>
          <p:cNvSpPr txBox="1"/>
          <p:nvPr userDrawn="1"/>
        </p:nvSpPr>
        <p:spPr>
          <a:xfrm>
            <a:off x="-1935333" y="425034"/>
            <a:ext cx="1695636" cy="1474787"/>
          </a:xfrm>
          <a:prstGeom prst="rect">
            <a:avLst/>
          </a:prstGeom>
          <a:noFill/>
        </p:spPr>
        <p:txBody>
          <a:bodyPr wrap="square" rtlCol="0">
            <a:noAutofit/>
          </a:bodyPr>
          <a:lstStyle/>
          <a:p>
            <a:pPr marL="96838" indent="-96838">
              <a:buClr>
                <a:schemeClr val="accent1"/>
              </a:buClr>
              <a:buFont typeface="Wingdings" charset="2"/>
              <a:buChar char="§"/>
            </a:pPr>
            <a:r>
              <a:rPr lang="en-GB" sz="1000">
                <a:solidFill>
                  <a:schemeClr val="tx1">
                    <a:lumMod val="75000"/>
                    <a:lumOff val="25000"/>
                  </a:schemeClr>
                </a:solidFill>
                <a:latin typeface="Roboto" charset="0"/>
                <a:ea typeface="Roboto" charset="0"/>
                <a:cs typeface="Roboto" charset="0"/>
              </a:rPr>
              <a:t>To insert a background image, drag a photo into the placeholder, or use the button within the placeholder to browse for your image.</a:t>
            </a:r>
          </a:p>
          <a:p>
            <a:pPr marL="96838" indent="-96838">
              <a:buClr>
                <a:schemeClr val="accent1"/>
              </a:buClr>
              <a:buFont typeface="Wingdings" charset="2"/>
              <a:buChar char="§"/>
            </a:pPr>
            <a:r>
              <a:rPr lang="en-GB" sz="1000">
                <a:solidFill>
                  <a:schemeClr val="tx1">
                    <a:lumMod val="75000"/>
                    <a:lumOff val="25000"/>
                  </a:schemeClr>
                </a:solidFill>
                <a:latin typeface="Roboto" charset="0"/>
                <a:ea typeface="Roboto" charset="0"/>
                <a:cs typeface="Roboto" charset="0"/>
              </a:rPr>
              <a:t>The image should be black and white, but low contrast colour images can work as well.</a:t>
            </a:r>
          </a:p>
          <a:p>
            <a:pPr marL="96838" indent="-96838">
              <a:buClr>
                <a:schemeClr val="accent1"/>
              </a:buClr>
              <a:buFont typeface="Wingdings" charset="2"/>
              <a:buChar char="§"/>
            </a:pPr>
            <a:r>
              <a:rPr lang="en-GB" sz="1000">
                <a:solidFill>
                  <a:schemeClr val="tx1">
                    <a:lumMod val="75000"/>
                    <a:lumOff val="25000"/>
                  </a:schemeClr>
                </a:solidFill>
                <a:latin typeface="Roboto" charset="0"/>
                <a:ea typeface="Roboto" charset="0"/>
                <a:cs typeface="Roboto" charset="0"/>
              </a:rPr>
              <a:t>If the image covers your text, right click the image, and select “Arrange - &gt; Send to back”.</a:t>
            </a:r>
          </a:p>
        </p:txBody>
      </p:sp>
      <p:sp>
        <p:nvSpPr>
          <p:cNvPr id="13" name="Content Placeholder 2"/>
          <p:cNvSpPr>
            <a:spLocks noGrp="1"/>
          </p:cNvSpPr>
          <p:nvPr>
            <p:ph idx="14"/>
          </p:nvPr>
        </p:nvSpPr>
        <p:spPr>
          <a:xfrm>
            <a:off x="574675" y="3408577"/>
            <a:ext cx="11042559" cy="268424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5" name="Rectangle 4"/>
          <p:cNvSpPr/>
          <p:nvPr userDrawn="1"/>
        </p:nvSpPr>
        <p:spPr>
          <a:xfrm>
            <a:off x="0" y="861134"/>
            <a:ext cx="12192000" cy="498037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ooter Placeholder 2"/>
          <p:cNvSpPr>
            <a:spLocks noGrp="1"/>
          </p:cNvSpPr>
          <p:nvPr>
            <p:ph type="ftr" sz="quarter" idx="10"/>
          </p:nvPr>
        </p:nvSpPr>
        <p:spPr/>
        <p:txBody>
          <a:bodyPr/>
          <a:lstStyle/>
          <a:p>
            <a:endParaRPr lang="en-US"/>
          </a:p>
        </p:txBody>
      </p:sp>
      <p:sp>
        <p:nvSpPr>
          <p:cNvPr id="4" name="Slide Number Placeholder 3"/>
          <p:cNvSpPr>
            <a:spLocks noGrp="1"/>
          </p:cNvSpPr>
          <p:nvPr>
            <p:ph type="sldNum" sz="quarter" idx="11"/>
          </p:nvPr>
        </p:nvSpPr>
        <p:spPr/>
        <p:txBody>
          <a:bodyPr/>
          <a:lstStyle/>
          <a:p>
            <a:fld id="{4B6E93A8-FE64-9044-AC94-BAC1817EA472}" type="slidenum">
              <a:rPr lang="en-US" smtClean="0"/>
              <a:pPr/>
              <a:t>‹#›</a:t>
            </a:fld>
            <a:endParaRPr lang="en-US"/>
          </a:p>
        </p:txBody>
      </p:sp>
      <p:sp>
        <p:nvSpPr>
          <p:cNvPr id="9" name="Picture Placeholder 8"/>
          <p:cNvSpPr>
            <a:spLocks noGrp="1"/>
          </p:cNvSpPr>
          <p:nvPr>
            <p:ph type="pic" sz="quarter" idx="14"/>
          </p:nvPr>
        </p:nvSpPr>
        <p:spPr>
          <a:xfrm>
            <a:off x="574675" y="619465"/>
            <a:ext cx="4376691" cy="5473359"/>
          </a:xfrm>
          <a:solidFill>
            <a:schemeClr val="bg1">
              <a:lumMod val="95000"/>
            </a:schemeClr>
          </a:solidFill>
        </p:spPr>
        <p:txBody>
          <a:bodyPr/>
          <a:lstStyle/>
          <a:p>
            <a:endParaRPr lang="en-GB"/>
          </a:p>
        </p:txBody>
      </p:sp>
      <p:sp>
        <p:nvSpPr>
          <p:cNvPr id="10" name="Text Placeholder 9"/>
          <p:cNvSpPr>
            <a:spLocks noGrp="1"/>
          </p:cNvSpPr>
          <p:nvPr>
            <p:ph type="body" sz="quarter" idx="15" hasCustomPrompt="1"/>
          </p:nvPr>
        </p:nvSpPr>
        <p:spPr>
          <a:xfrm>
            <a:off x="5761608" y="1331913"/>
            <a:ext cx="5545584" cy="3363912"/>
          </a:xfrm>
        </p:spPr>
        <p:txBody>
          <a:bodyPr anchor="ctr">
            <a:normAutofit/>
          </a:bodyPr>
          <a:lstStyle>
            <a:lvl1pPr marL="0" indent="0">
              <a:buNone/>
              <a:defRPr sz="3200" baseline="0">
                <a:solidFill>
                  <a:schemeClr val="bg1"/>
                </a:solidFill>
              </a:defRPr>
            </a:lvl1pPr>
            <a:lvl2pPr marL="457200" indent="0">
              <a:buNone/>
              <a:defRPr sz="2800">
                <a:solidFill>
                  <a:schemeClr val="bg1"/>
                </a:solidFill>
              </a:defRPr>
            </a:lvl2pPr>
            <a:lvl3pPr marL="914400" indent="0">
              <a:buNone/>
              <a:defRPr sz="2400">
                <a:solidFill>
                  <a:schemeClr val="bg1"/>
                </a:solidFill>
              </a:defRPr>
            </a:lvl3pPr>
            <a:lvl4pPr marL="1371600" indent="0">
              <a:buNone/>
              <a:defRPr sz="2000">
                <a:solidFill>
                  <a:schemeClr val="bg1"/>
                </a:solidFill>
              </a:defRPr>
            </a:lvl4pPr>
            <a:lvl5pPr marL="1828800" indent="0">
              <a:buNone/>
              <a:defRPr sz="2000">
                <a:solidFill>
                  <a:schemeClr val="bg1"/>
                </a:solidFill>
              </a:defRPr>
            </a:lvl5pPr>
          </a:lstStyle>
          <a:p>
            <a:pPr lvl="0"/>
            <a:r>
              <a:rPr lang="en-US"/>
              <a:t>Insert quote here. Text should resize automatically if too long. Please increase text size if the quote is too short.</a:t>
            </a:r>
          </a:p>
        </p:txBody>
      </p:sp>
      <p:sp>
        <p:nvSpPr>
          <p:cNvPr id="12" name="TextBox 11"/>
          <p:cNvSpPr txBox="1"/>
          <p:nvPr userDrawn="1"/>
        </p:nvSpPr>
        <p:spPr>
          <a:xfrm>
            <a:off x="4916713" y="487869"/>
            <a:ext cx="1069524" cy="2215991"/>
          </a:xfrm>
          <a:prstGeom prst="rect">
            <a:avLst/>
          </a:prstGeom>
          <a:noFill/>
        </p:spPr>
        <p:txBody>
          <a:bodyPr wrap="none" rtlCol="0">
            <a:spAutoFit/>
          </a:bodyPr>
          <a:lstStyle/>
          <a:p>
            <a:r>
              <a:rPr lang="en-US" sz="13800" b="1">
                <a:solidFill>
                  <a:schemeClr val="bg1">
                    <a:alpha val="57000"/>
                  </a:schemeClr>
                </a:solidFill>
                <a:latin typeface="Arial" charset="0"/>
                <a:ea typeface="Arial" charset="0"/>
                <a:cs typeface="Arial" charset="0"/>
              </a:rPr>
              <a:t>“</a:t>
            </a:r>
          </a:p>
        </p:txBody>
      </p:sp>
      <p:sp>
        <p:nvSpPr>
          <p:cNvPr id="13" name="TextBox 12"/>
          <p:cNvSpPr txBox="1"/>
          <p:nvPr userDrawn="1"/>
        </p:nvSpPr>
        <p:spPr>
          <a:xfrm rot="10800000">
            <a:off x="11082472" y="3264104"/>
            <a:ext cx="1069524" cy="2215991"/>
          </a:xfrm>
          <a:prstGeom prst="rect">
            <a:avLst/>
          </a:prstGeom>
          <a:noFill/>
        </p:spPr>
        <p:txBody>
          <a:bodyPr wrap="none" rtlCol="0">
            <a:spAutoFit/>
          </a:bodyPr>
          <a:lstStyle/>
          <a:p>
            <a:r>
              <a:rPr lang="en-US" sz="13800" b="1">
                <a:solidFill>
                  <a:schemeClr val="bg1">
                    <a:alpha val="57000"/>
                  </a:schemeClr>
                </a:solidFill>
                <a:latin typeface="Arial" charset="0"/>
                <a:ea typeface="Arial" charset="0"/>
                <a:cs typeface="Arial" charset="0"/>
              </a:rPr>
              <a:t>“</a:t>
            </a:r>
          </a:p>
        </p:txBody>
      </p:sp>
      <p:sp>
        <p:nvSpPr>
          <p:cNvPr id="14" name="Text Placeholder 9"/>
          <p:cNvSpPr>
            <a:spLocks noGrp="1"/>
          </p:cNvSpPr>
          <p:nvPr>
            <p:ph type="body" sz="quarter" idx="16" hasCustomPrompt="1"/>
          </p:nvPr>
        </p:nvSpPr>
        <p:spPr>
          <a:xfrm>
            <a:off x="7546020" y="4695826"/>
            <a:ext cx="3761172" cy="393608"/>
          </a:xfrm>
        </p:spPr>
        <p:txBody>
          <a:bodyPr anchor="ctr">
            <a:normAutofit/>
          </a:bodyPr>
          <a:lstStyle>
            <a:lvl1pPr marL="0" indent="0" algn="r">
              <a:buNone/>
              <a:defRPr sz="1600" b="0" i="0" baseline="0">
                <a:solidFill>
                  <a:schemeClr val="accent1">
                    <a:lumMod val="50000"/>
                  </a:schemeClr>
                </a:solidFill>
                <a:latin typeface="Roboto Medium" charset="0"/>
                <a:ea typeface="Roboto Medium" charset="0"/>
                <a:cs typeface="Roboto Medium" charset="0"/>
              </a:defRPr>
            </a:lvl1pPr>
            <a:lvl2pPr marL="457200" indent="0">
              <a:buNone/>
              <a:defRPr sz="2800">
                <a:solidFill>
                  <a:schemeClr val="bg1"/>
                </a:solidFill>
              </a:defRPr>
            </a:lvl2pPr>
            <a:lvl3pPr marL="914400" indent="0">
              <a:buNone/>
              <a:defRPr sz="2400">
                <a:solidFill>
                  <a:schemeClr val="bg1"/>
                </a:solidFill>
              </a:defRPr>
            </a:lvl3pPr>
            <a:lvl4pPr marL="1371600" indent="0">
              <a:buNone/>
              <a:defRPr sz="2000">
                <a:solidFill>
                  <a:schemeClr val="bg1"/>
                </a:solidFill>
              </a:defRPr>
            </a:lvl4pPr>
            <a:lvl5pPr marL="1828800" indent="0">
              <a:buNone/>
              <a:defRPr sz="2000">
                <a:solidFill>
                  <a:schemeClr val="bg1"/>
                </a:solidFill>
              </a:defRPr>
            </a:lvl5pPr>
          </a:lstStyle>
          <a:p>
            <a:pPr lvl="0"/>
            <a:r>
              <a:rPr lang="en-US"/>
              <a:t>- Insert source name, title</a:t>
            </a:r>
          </a:p>
        </p:txBody>
      </p:sp>
      <p:sp>
        <p:nvSpPr>
          <p:cNvPr id="11" name="Rectangle 10"/>
          <p:cNvSpPr/>
          <p:nvPr userDrawn="1"/>
        </p:nvSpPr>
        <p:spPr>
          <a:xfrm>
            <a:off x="-2095130" y="234781"/>
            <a:ext cx="2095130" cy="179722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p:cNvSpPr/>
          <p:nvPr userDrawn="1"/>
        </p:nvSpPr>
        <p:spPr>
          <a:xfrm>
            <a:off x="-2095130" y="-218296"/>
            <a:ext cx="2095130" cy="49061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ight Triangle 15"/>
          <p:cNvSpPr/>
          <p:nvPr userDrawn="1"/>
        </p:nvSpPr>
        <p:spPr>
          <a:xfrm>
            <a:off x="0" y="-218296"/>
            <a:ext cx="216371" cy="216371"/>
          </a:xfrm>
          <a:prstGeom prst="rtTriangl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TextBox 16"/>
          <p:cNvSpPr txBox="1"/>
          <p:nvPr userDrawn="1"/>
        </p:nvSpPr>
        <p:spPr>
          <a:xfrm>
            <a:off x="-1641987" y="-127867"/>
            <a:ext cx="1096775" cy="307777"/>
          </a:xfrm>
          <a:prstGeom prst="rect">
            <a:avLst/>
          </a:prstGeom>
          <a:noFill/>
        </p:spPr>
        <p:txBody>
          <a:bodyPr wrap="none" rtlCol="0">
            <a:spAutoFit/>
          </a:bodyPr>
          <a:lstStyle/>
          <a:p>
            <a:r>
              <a:rPr lang="en-GB" sz="1400">
                <a:solidFill>
                  <a:schemeClr val="bg1"/>
                </a:solidFill>
                <a:latin typeface="Roboto" charset="0"/>
                <a:ea typeface="Roboto" charset="0"/>
                <a:cs typeface="Roboto" charset="0"/>
              </a:rPr>
              <a:t>SLIDE</a:t>
            </a:r>
            <a:r>
              <a:rPr lang="en-GB" sz="1400" baseline="0">
                <a:solidFill>
                  <a:schemeClr val="bg1"/>
                </a:solidFill>
                <a:latin typeface="Roboto" charset="0"/>
                <a:ea typeface="Roboto" charset="0"/>
                <a:cs typeface="Roboto" charset="0"/>
              </a:rPr>
              <a:t> TIPS</a:t>
            </a:r>
            <a:endParaRPr lang="en-GB" sz="1400">
              <a:solidFill>
                <a:schemeClr val="bg1"/>
              </a:solidFill>
              <a:latin typeface="Roboto" charset="0"/>
              <a:ea typeface="Roboto" charset="0"/>
              <a:cs typeface="Roboto" charset="0"/>
            </a:endParaRPr>
          </a:p>
        </p:txBody>
      </p:sp>
      <p:sp>
        <p:nvSpPr>
          <p:cNvPr id="18" name="TextBox 17"/>
          <p:cNvSpPr txBox="1"/>
          <p:nvPr userDrawn="1"/>
        </p:nvSpPr>
        <p:spPr>
          <a:xfrm>
            <a:off x="-1935333" y="437734"/>
            <a:ext cx="1695636" cy="1474787"/>
          </a:xfrm>
          <a:prstGeom prst="rect">
            <a:avLst/>
          </a:prstGeom>
          <a:noFill/>
        </p:spPr>
        <p:txBody>
          <a:bodyPr wrap="square" rtlCol="0">
            <a:noAutofit/>
          </a:bodyPr>
          <a:lstStyle/>
          <a:p>
            <a:pPr marL="96838" indent="-96838">
              <a:buClr>
                <a:schemeClr val="accent1"/>
              </a:buClr>
              <a:buFont typeface="Wingdings" charset="2"/>
              <a:buChar char="§"/>
            </a:pPr>
            <a:r>
              <a:rPr lang="en-GB" sz="1000">
                <a:solidFill>
                  <a:schemeClr val="tx1">
                    <a:lumMod val="75000"/>
                    <a:lumOff val="25000"/>
                  </a:schemeClr>
                </a:solidFill>
                <a:latin typeface="Roboto" charset="0"/>
                <a:ea typeface="Roboto" charset="0"/>
                <a:cs typeface="Roboto" charset="0"/>
              </a:rPr>
              <a:t>To insert an</a:t>
            </a:r>
            <a:r>
              <a:rPr lang="en-GB" sz="1000" baseline="0">
                <a:solidFill>
                  <a:schemeClr val="tx1">
                    <a:lumMod val="75000"/>
                    <a:lumOff val="25000"/>
                  </a:schemeClr>
                </a:solidFill>
                <a:latin typeface="Roboto" charset="0"/>
                <a:ea typeface="Roboto" charset="0"/>
                <a:cs typeface="Roboto" charset="0"/>
              </a:rPr>
              <a:t> </a:t>
            </a:r>
            <a:r>
              <a:rPr lang="en-GB" sz="1000">
                <a:solidFill>
                  <a:schemeClr val="tx1">
                    <a:lumMod val="75000"/>
                    <a:lumOff val="25000"/>
                  </a:schemeClr>
                </a:solidFill>
                <a:latin typeface="Roboto" charset="0"/>
                <a:ea typeface="Roboto" charset="0"/>
                <a:cs typeface="Roboto" charset="0"/>
              </a:rPr>
              <a:t>image, drag a photo into the placeholder, or use the button within the placeholder to browse for your image.</a:t>
            </a:r>
          </a:p>
          <a:p>
            <a:pPr marL="96838" indent="-96838">
              <a:buClr>
                <a:schemeClr val="accent1"/>
              </a:buClr>
              <a:buFont typeface="Wingdings" charset="2"/>
              <a:buChar char="§"/>
            </a:pPr>
            <a:r>
              <a:rPr lang="en-GB" sz="1000" baseline="0">
                <a:solidFill>
                  <a:schemeClr val="tx1">
                    <a:lumMod val="75000"/>
                    <a:lumOff val="25000"/>
                  </a:schemeClr>
                </a:solidFill>
                <a:latin typeface="Roboto" charset="0"/>
                <a:ea typeface="Roboto" charset="0"/>
                <a:cs typeface="Roboto" charset="0"/>
              </a:rPr>
              <a:t>Use Crop -&gt; Fit in order to fit the image within the box.</a:t>
            </a:r>
            <a:endParaRPr lang="en-GB" sz="1000">
              <a:solidFill>
                <a:schemeClr val="tx1">
                  <a:lumMod val="75000"/>
                  <a:lumOff val="25000"/>
                </a:schemeClr>
              </a:solidFill>
              <a:latin typeface="Roboto" charset="0"/>
              <a:ea typeface="Roboto" charset="0"/>
              <a:cs typeface="Roboto" charset="0"/>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Mission/Idea Statement">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a:p>
        </p:txBody>
      </p:sp>
      <p:sp>
        <p:nvSpPr>
          <p:cNvPr id="4" name="Slide Number Placeholder 3"/>
          <p:cNvSpPr>
            <a:spLocks noGrp="1"/>
          </p:cNvSpPr>
          <p:nvPr>
            <p:ph type="sldNum" sz="quarter" idx="11"/>
          </p:nvPr>
        </p:nvSpPr>
        <p:spPr/>
        <p:txBody>
          <a:bodyPr/>
          <a:lstStyle/>
          <a:p>
            <a:fld id="{4B6E93A8-FE64-9044-AC94-BAC1817EA472}" type="slidenum">
              <a:rPr lang="en-US" smtClean="0"/>
              <a:pPr/>
              <a:t>‹#›</a:t>
            </a:fld>
            <a:endParaRPr lang="en-US"/>
          </a:p>
        </p:txBody>
      </p:sp>
      <p:sp>
        <p:nvSpPr>
          <p:cNvPr id="5" name="Oval 4"/>
          <p:cNvSpPr/>
          <p:nvPr userDrawn="1"/>
        </p:nvSpPr>
        <p:spPr>
          <a:xfrm>
            <a:off x="486528" y="4751234"/>
            <a:ext cx="1099824" cy="1099824"/>
          </a:xfrm>
          <a:prstGeom prst="ellipse">
            <a:avLst/>
          </a:prstGeom>
          <a:noFill/>
          <a:ln w="28575">
            <a:solidFill>
              <a:schemeClr val="tx2"/>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latin typeface="Roboto Regular" charset="0"/>
            </a:endParaRPr>
          </a:p>
        </p:txBody>
      </p:sp>
      <p:sp>
        <p:nvSpPr>
          <p:cNvPr id="6" name="Oval 5"/>
          <p:cNvSpPr/>
          <p:nvPr userDrawn="1"/>
        </p:nvSpPr>
        <p:spPr>
          <a:xfrm>
            <a:off x="4139574" y="926696"/>
            <a:ext cx="3013808" cy="3013808"/>
          </a:xfrm>
          <a:prstGeom prst="ellipse">
            <a:avLst/>
          </a:prstGeom>
          <a:noFill/>
          <a:ln w="28575">
            <a:solidFill>
              <a:schemeClr val="tx2"/>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latin typeface="Roboto Regular" charset="0"/>
            </a:endParaRPr>
          </a:p>
        </p:txBody>
      </p:sp>
      <p:sp>
        <p:nvSpPr>
          <p:cNvPr id="7" name="Oval 6"/>
          <p:cNvSpPr/>
          <p:nvPr userDrawn="1"/>
        </p:nvSpPr>
        <p:spPr>
          <a:xfrm>
            <a:off x="5442953" y="413011"/>
            <a:ext cx="5642518" cy="5642518"/>
          </a:xfrm>
          <a:prstGeom prst="ellipse">
            <a:avLst/>
          </a:prstGeom>
          <a:noFill/>
          <a:ln w="28575">
            <a:solidFill>
              <a:schemeClr val="tx2"/>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latin typeface="Roboto Regular" charset="0"/>
            </a:endParaRPr>
          </a:p>
        </p:txBody>
      </p:sp>
      <p:sp>
        <p:nvSpPr>
          <p:cNvPr id="8" name="Rectangle 7"/>
          <p:cNvSpPr/>
          <p:nvPr userDrawn="1"/>
        </p:nvSpPr>
        <p:spPr>
          <a:xfrm>
            <a:off x="0" y="1799275"/>
            <a:ext cx="12192000" cy="3236400"/>
          </a:xfrm>
          <a:prstGeom prst="rect">
            <a:avLst/>
          </a:prstGeom>
          <a:solidFill>
            <a:srgbClr val="6D92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latin typeface="Roboto Regular" charset="0"/>
            </a:endParaRPr>
          </a:p>
        </p:txBody>
      </p:sp>
      <p:sp>
        <p:nvSpPr>
          <p:cNvPr id="13" name="Picture Placeholder 12"/>
          <p:cNvSpPr>
            <a:spLocks noGrp="1"/>
          </p:cNvSpPr>
          <p:nvPr>
            <p:ph type="pic" sz="quarter" idx="16" hasCustomPrompt="1"/>
          </p:nvPr>
        </p:nvSpPr>
        <p:spPr>
          <a:xfrm>
            <a:off x="4656000" y="1977475"/>
            <a:ext cx="2880000" cy="2880000"/>
          </a:xfrm>
        </p:spPr>
        <p:txBody>
          <a:bodyPr anchor="b"/>
          <a:lstStyle>
            <a:lvl1pPr marL="0" indent="0" algn="ctr">
              <a:buNone/>
              <a:defRPr baseline="0">
                <a:solidFill>
                  <a:schemeClr val="bg1"/>
                </a:solidFill>
              </a:defRPr>
            </a:lvl1pPr>
          </a:lstStyle>
          <a:p>
            <a:r>
              <a:rPr lang="en-US"/>
              <a:t>Insert semi-transparent line icon here</a:t>
            </a:r>
          </a:p>
        </p:txBody>
      </p:sp>
      <p:sp>
        <p:nvSpPr>
          <p:cNvPr id="14" name="Rectangle 13"/>
          <p:cNvSpPr/>
          <p:nvPr userDrawn="1"/>
        </p:nvSpPr>
        <p:spPr>
          <a:xfrm>
            <a:off x="-2095130" y="230958"/>
            <a:ext cx="2095130" cy="2464115"/>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p:cNvSpPr/>
          <p:nvPr userDrawn="1"/>
        </p:nvSpPr>
        <p:spPr>
          <a:xfrm>
            <a:off x="-2095130" y="-222118"/>
            <a:ext cx="2095130" cy="49061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ight Triangle 15"/>
          <p:cNvSpPr/>
          <p:nvPr userDrawn="1"/>
        </p:nvSpPr>
        <p:spPr>
          <a:xfrm>
            <a:off x="0" y="-222118"/>
            <a:ext cx="216371" cy="216371"/>
          </a:xfrm>
          <a:prstGeom prst="rtTriangl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TextBox 16"/>
          <p:cNvSpPr txBox="1"/>
          <p:nvPr userDrawn="1"/>
        </p:nvSpPr>
        <p:spPr>
          <a:xfrm>
            <a:off x="-1641987" y="-131689"/>
            <a:ext cx="1096775" cy="307777"/>
          </a:xfrm>
          <a:prstGeom prst="rect">
            <a:avLst/>
          </a:prstGeom>
          <a:noFill/>
        </p:spPr>
        <p:txBody>
          <a:bodyPr wrap="none" rtlCol="0">
            <a:spAutoFit/>
          </a:bodyPr>
          <a:lstStyle/>
          <a:p>
            <a:r>
              <a:rPr lang="en-GB" sz="1400">
                <a:solidFill>
                  <a:schemeClr val="bg1"/>
                </a:solidFill>
                <a:latin typeface="Roboto" charset="0"/>
                <a:ea typeface="Roboto" charset="0"/>
                <a:cs typeface="Roboto" charset="0"/>
              </a:rPr>
              <a:t>SLIDE</a:t>
            </a:r>
            <a:r>
              <a:rPr lang="en-GB" sz="1400" baseline="0">
                <a:solidFill>
                  <a:schemeClr val="bg1"/>
                </a:solidFill>
                <a:latin typeface="Roboto" charset="0"/>
                <a:ea typeface="Roboto" charset="0"/>
                <a:cs typeface="Roboto" charset="0"/>
              </a:rPr>
              <a:t> TIPS</a:t>
            </a:r>
            <a:endParaRPr lang="en-GB" sz="1400">
              <a:solidFill>
                <a:schemeClr val="bg1"/>
              </a:solidFill>
              <a:latin typeface="Roboto" charset="0"/>
              <a:ea typeface="Roboto" charset="0"/>
              <a:cs typeface="Roboto" charset="0"/>
            </a:endParaRPr>
          </a:p>
        </p:txBody>
      </p:sp>
      <p:sp>
        <p:nvSpPr>
          <p:cNvPr id="18" name="TextBox 17"/>
          <p:cNvSpPr txBox="1"/>
          <p:nvPr userDrawn="1"/>
        </p:nvSpPr>
        <p:spPr>
          <a:xfrm>
            <a:off x="-1935333" y="433912"/>
            <a:ext cx="1695636" cy="2145659"/>
          </a:xfrm>
          <a:prstGeom prst="rect">
            <a:avLst/>
          </a:prstGeom>
          <a:noFill/>
        </p:spPr>
        <p:txBody>
          <a:bodyPr wrap="square" rtlCol="0">
            <a:noAutofit/>
          </a:bodyPr>
          <a:lstStyle/>
          <a:p>
            <a:pPr marL="96838" indent="-96838">
              <a:spcBef>
                <a:spcPts val="600"/>
              </a:spcBef>
              <a:buClr>
                <a:schemeClr val="accent1"/>
              </a:buClr>
              <a:buFont typeface="Wingdings" charset="2"/>
              <a:buChar char="§"/>
            </a:pPr>
            <a:r>
              <a:rPr lang="en-GB" sz="1000">
                <a:solidFill>
                  <a:schemeClr val="tx1">
                    <a:lumMod val="75000"/>
                    <a:lumOff val="25000"/>
                  </a:schemeClr>
                </a:solidFill>
                <a:latin typeface="Roboto" charset="0"/>
                <a:ea typeface="Roboto" charset="0"/>
                <a:cs typeface="Roboto" charset="0"/>
              </a:rPr>
              <a:t>A white line icon should be added</a:t>
            </a:r>
            <a:r>
              <a:rPr lang="en-GB" sz="1000" baseline="0">
                <a:solidFill>
                  <a:schemeClr val="tx1">
                    <a:lumMod val="75000"/>
                    <a:lumOff val="25000"/>
                  </a:schemeClr>
                </a:solidFill>
                <a:latin typeface="Roboto" charset="0"/>
                <a:ea typeface="Roboto" charset="0"/>
                <a:cs typeface="Roboto" charset="0"/>
              </a:rPr>
              <a:t> to the image placeholder.</a:t>
            </a:r>
          </a:p>
          <a:p>
            <a:pPr marL="96838" indent="-96838">
              <a:spcBef>
                <a:spcPts val="600"/>
              </a:spcBef>
              <a:buClr>
                <a:schemeClr val="accent1"/>
              </a:buClr>
              <a:buFont typeface="Wingdings" charset="2"/>
              <a:buChar char="§"/>
            </a:pPr>
            <a:r>
              <a:rPr lang="en-GB" sz="1000" baseline="0">
                <a:solidFill>
                  <a:schemeClr val="tx1">
                    <a:lumMod val="75000"/>
                    <a:lumOff val="25000"/>
                  </a:schemeClr>
                </a:solidFill>
                <a:latin typeface="Roboto" charset="0"/>
                <a:ea typeface="Roboto" charset="0"/>
                <a:cs typeface="Roboto" charset="0"/>
              </a:rPr>
              <a:t>Some icons have been provided in the template image library.</a:t>
            </a:r>
            <a:endParaRPr lang="en-GB" sz="1000">
              <a:solidFill>
                <a:schemeClr val="tx1">
                  <a:lumMod val="75000"/>
                  <a:lumOff val="25000"/>
                </a:schemeClr>
              </a:solidFill>
              <a:latin typeface="Roboto" charset="0"/>
              <a:ea typeface="Roboto" charset="0"/>
              <a:cs typeface="Roboto" charset="0"/>
            </a:endParaRPr>
          </a:p>
          <a:p>
            <a:pPr marL="96838" indent="-96838">
              <a:spcBef>
                <a:spcPts val="600"/>
              </a:spcBef>
              <a:buClr>
                <a:schemeClr val="accent1"/>
              </a:buClr>
              <a:buFont typeface="Wingdings" charset="2"/>
              <a:buChar char="§"/>
            </a:pPr>
            <a:r>
              <a:rPr lang="en-GB" sz="1000">
                <a:solidFill>
                  <a:schemeClr val="tx1">
                    <a:lumMod val="75000"/>
                    <a:lumOff val="25000"/>
                  </a:schemeClr>
                </a:solidFill>
                <a:latin typeface="Roboto" charset="0"/>
                <a:ea typeface="Roboto" charset="0"/>
                <a:cs typeface="Roboto" charset="0"/>
              </a:rPr>
              <a:t>If the image is cut off, please use crop options and select “Fit”.</a:t>
            </a:r>
          </a:p>
          <a:p>
            <a:pPr marL="96838" indent="-96838">
              <a:spcBef>
                <a:spcPts val="600"/>
              </a:spcBef>
              <a:buClr>
                <a:schemeClr val="accent1"/>
              </a:buClr>
              <a:buFont typeface="Wingdings" charset="2"/>
              <a:buChar char="§"/>
            </a:pPr>
            <a:r>
              <a:rPr lang="en-GB" sz="1000" b="1">
                <a:solidFill>
                  <a:schemeClr val="tx1">
                    <a:lumMod val="75000"/>
                    <a:lumOff val="25000"/>
                  </a:schemeClr>
                </a:solidFill>
                <a:latin typeface="Roboto" charset="0"/>
                <a:ea typeface="Roboto" charset="0"/>
                <a:cs typeface="Roboto" charset="0"/>
              </a:rPr>
              <a:t>Set the image transparency to 85%.</a:t>
            </a:r>
          </a:p>
        </p:txBody>
      </p:sp>
      <p:sp>
        <p:nvSpPr>
          <p:cNvPr id="2" name="Title 1"/>
          <p:cNvSpPr>
            <a:spLocks noGrp="1"/>
          </p:cNvSpPr>
          <p:nvPr>
            <p:ph type="title"/>
          </p:nvPr>
        </p:nvSpPr>
        <p:spPr>
          <a:xfrm>
            <a:off x="574766" y="2162053"/>
            <a:ext cx="11042468" cy="749572"/>
          </a:xfrm>
        </p:spPr>
        <p:txBody>
          <a:bodyPr>
            <a:normAutofit/>
          </a:bodyPr>
          <a:lstStyle>
            <a:lvl1pPr algn="ctr">
              <a:defRPr sz="2400" cap="all" baseline="0">
                <a:solidFill>
                  <a:schemeClr val="bg1"/>
                </a:solidFill>
              </a:defRPr>
            </a:lvl1pPr>
          </a:lstStyle>
          <a:p>
            <a:r>
              <a:rPr lang="en-US"/>
              <a:t>Click to edit Master title style</a:t>
            </a:r>
          </a:p>
        </p:txBody>
      </p:sp>
      <p:sp>
        <p:nvSpPr>
          <p:cNvPr id="9" name="Text Placeholder 9"/>
          <p:cNvSpPr>
            <a:spLocks noGrp="1"/>
          </p:cNvSpPr>
          <p:nvPr>
            <p:ph type="body" sz="quarter" idx="15" hasCustomPrompt="1"/>
          </p:nvPr>
        </p:nvSpPr>
        <p:spPr>
          <a:xfrm>
            <a:off x="574766" y="3003977"/>
            <a:ext cx="11042468" cy="1686010"/>
          </a:xfrm>
        </p:spPr>
        <p:txBody>
          <a:bodyPr anchor="t">
            <a:normAutofit/>
          </a:bodyPr>
          <a:lstStyle>
            <a:lvl1pPr marL="0" indent="0" algn="ctr">
              <a:buNone/>
              <a:defRPr sz="3200" b="0" i="0" baseline="0">
                <a:solidFill>
                  <a:schemeClr val="bg1"/>
                </a:solidFill>
                <a:latin typeface="Roboto" charset="0"/>
                <a:ea typeface="Roboto" charset="0"/>
                <a:cs typeface="Roboto" charset="0"/>
              </a:defRPr>
            </a:lvl1pPr>
            <a:lvl2pPr marL="457200" indent="0">
              <a:buNone/>
              <a:defRPr sz="2800">
                <a:solidFill>
                  <a:schemeClr val="bg1"/>
                </a:solidFill>
              </a:defRPr>
            </a:lvl2pPr>
            <a:lvl3pPr marL="914400" indent="0">
              <a:buNone/>
              <a:defRPr sz="2400">
                <a:solidFill>
                  <a:schemeClr val="bg1"/>
                </a:solidFill>
              </a:defRPr>
            </a:lvl3pPr>
            <a:lvl4pPr marL="1371600" indent="0">
              <a:buNone/>
              <a:defRPr sz="2000">
                <a:solidFill>
                  <a:schemeClr val="bg1"/>
                </a:solidFill>
              </a:defRPr>
            </a:lvl4pPr>
            <a:lvl5pPr marL="1828800" indent="0">
              <a:buNone/>
              <a:defRPr sz="2000">
                <a:solidFill>
                  <a:schemeClr val="bg1"/>
                </a:solidFill>
              </a:defRPr>
            </a:lvl5pPr>
          </a:lstStyle>
          <a:p>
            <a:pPr lvl="0"/>
            <a:r>
              <a:rPr lang="en-US"/>
              <a:t>Insert mission/big statement text here. </a:t>
            </a:r>
          </a:p>
        </p:txBody>
      </p:sp>
    </p:spTree>
    <p:extLst>
      <p:ext uri="{BB962C8B-B14F-4D97-AF65-F5344CB8AC3E}">
        <p14:creationId xmlns:p14="http://schemas.microsoft.com/office/powerpoint/2010/main" val="15474437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mputer Screen">
    <p:spTree>
      <p:nvGrpSpPr>
        <p:cNvPr id="1" name=""/>
        <p:cNvGrpSpPr/>
        <p:nvPr/>
      </p:nvGrpSpPr>
      <p:grpSpPr>
        <a:xfrm>
          <a:off x="0" y="0"/>
          <a:ext cx="0" cy="0"/>
          <a:chOff x="0" y="0"/>
          <a:chExt cx="0" cy="0"/>
        </a:xfrm>
      </p:grpSpPr>
      <p:sp>
        <p:nvSpPr>
          <p:cNvPr id="10" name="Rectangle 9"/>
          <p:cNvSpPr/>
          <p:nvPr userDrawn="1"/>
        </p:nvSpPr>
        <p:spPr>
          <a:xfrm>
            <a:off x="0" y="2349499"/>
            <a:ext cx="12192000" cy="349200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userDrawn="1"/>
        </p:nvSpPr>
        <p:spPr>
          <a:xfrm>
            <a:off x="736600" y="939800"/>
            <a:ext cx="6334034" cy="383873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7645400" y="850900"/>
            <a:ext cx="3971834" cy="1176746"/>
          </a:xfrm>
        </p:spPr>
        <p:txBody>
          <a:bodyPr/>
          <a:lstStyle/>
          <a:p>
            <a:r>
              <a:rPr lang="en-US"/>
              <a:t>Click to edit Master title style</a:t>
            </a:r>
          </a:p>
        </p:txBody>
      </p:sp>
      <p:sp>
        <p:nvSpPr>
          <p:cNvPr id="3" name="Footer Placeholder 2"/>
          <p:cNvSpPr>
            <a:spLocks noGrp="1"/>
          </p:cNvSpPr>
          <p:nvPr>
            <p:ph type="ftr" sz="quarter" idx="10"/>
          </p:nvPr>
        </p:nvSpPr>
        <p:spPr/>
        <p:txBody>
          <a:bodyPr/>
          <a:lstStyle/>
          <a:p>
            <a:endParaRPr lang="en-US"/>
          </a:p>
        </p:txBody>
      </p:sp>
      <p:sp>
        <p:nvSpPr>
          <p:cNvPr id="4" name="Slide Number Placeholder 3"/>
          <p:cNvSpPr>
            <a:spLocks noGrp="1"/>
          </p:cNvSpPr>
          <p:nvPr>
            <p:ph type="sldNum" sz="quarter" idx="11"/>
          </p:nvPr>
        </p:nvSpPr>
        <p:spPr/>
        <p:txBody>
          <a:bodyPr/>
          <a:lstStyle/>
          <a:p>
            <a:fld id="{4B6E93A8-FE64-9044-AC94-BAC1817EA472}" type="slidenum">
              <a:rPr lang="en-US" smtClean="0"/>
              <a:pPr/>
              <a:t>‹#›</a:t>
            </a:fld>
            <a:endParaRPr lang="en-US"/>
          </a:p>
        </p:txBody>
      </p:sp>
      <p:pic>
        <p:nvPicPr>
          <p:cNvPr id="5" name="Picture 4"/>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3724" y="-62753"/>
            <a:ext cx="8051510" cy="6995783"/>
          </a:xfrm>
          <a:prstGeom prst="rect">
            <a:avLst/>
          </a:prstGeom>
        </p:spPr>
      </p:pic>
      <p:sp>
        <p:nvSpPr>
          <p:cNvPr id="7" name="Picture Placeholder 6"/>
          <p:cNvSpPr>
            <a:spLocks noGrp="1"/>
          </p:cNvSpPr>
          <p:nvPr>
            <p:ph type="pic" sz="quarter" idx="12" hasCustomPrompt="1"/>
          </p:nvPr>
        </p:nvSpPr>
        <p:spPr>
          <a:xfrm>
            <a:off x="847058" y="1052152"/>
            <a:ext cx="6149947" cy="3726382"/>
          </a:xfrm>
          <a:solidFill>
            <a:schemeClr val="bg1"/>
          </a:solidFill>
          <a:ln w="19050">
            <a:solidFill>
              <a:schemeClr val="tx1"/>
            </a:solidFill>
          </a:ln>
        </p:spPr>
        <p:txBody>
          <a:bodyPr anchor="ctr"/>
          <a:lstStyle>
            <a:lvl1pPr marL="0" indent="0" algn="ctr">
              <a:buNone/>
              <a:defRPr/>
            </a:lvl1pPr>
          </a:lstStyle>
          <a:p>
            <a:r>
              <a:rPr lang="en-US"/>
              <a:t>Insert a screenshot here</a:t>
            </a:r>
          </a:p>
        </p:txBody>
      </p:sp>
      <p:sp>
        <p:nvSpPr>
          <p:cNvPr id="11" name="Text Placeholder 9"/>
          <p:cNvSpPr>
            <a:spLocks noGrp="1"/>
          </p:cNvSpPr>
          <p:nvPr>
            <p:ph type="body" sz="quarter" idx="15" hasCustomPrompt="1"/>
          </p:nvPr>
        </p:nvSpPr>
        <p:spPr>
          <a:xfrm>
            <a:off x="7645400" y="2578100"/>
            <a:ext cx="3971834" cy="2768600"/>
          </a:xfrm>
        </p:spPr>
        <p:txBody>
          <a:bodyPr anchor="ctr">
            <a:normAutofit/>
          </a:bodyPr>
          <a:lstStyle>
            <a:lvl1pPr marL="0" indent="0">
              <a:buNone/>
              <a:defRPr sz="2400" baseline="0">
                <a:solidFill>
                  <a:schemeClr val="bg1"/>
                </a:solidFill>
              </a:defRPr>
            </a:lvl1pPr>
            <a:lvl2pPr marL="457200" indent="0">
              <a:buNone/>
              <a:defRPr sz="2800">
                <a:solidFill>
                  <a:schemeClr val="bg1"/>
                </a:solidFill>
              </a:defRPr>
            </a:lvl2pPr>
            <a:lvl3pPr marL="914400" indent="0">
              <a:buNone/>
              <a:defRPr sz="2400">
                <a:solidFill>
                  <a:schemeClr val="bg1"/>
                </a:solidFill>
              </a:defRPr>
            </a:lvl3pPr>
            <a:lvl4pPr marL="1371600" indent="0">
              <a:buNone/>
              <a:defRPr sz="2000">
                <a:solidFill>
                  <a:schemeClr val="bg1"/>
                </a:solidFill>
              </a:defRPr>
            </a:lvl4pPr>
            <a:lvl5pPr marL="1828800" indent="0">
              <a:buNone/>
              <a:defRPr sz="2000">
                <a:solidFill>
                  <a:schemeClr val="bg1"/>
                </a:solidFill>
              </a:defRPr>
            </a:lvl5pPr>
          </a:lstStyle>
          <a:p>
            <a:pPr lvl="0"/>
            <a:r>
              <a:rPr lang="en-US"/>
              <a:t>Insert supporting text here. Text should resize automatically if too long. Please increase text size if the quote is too short.</a:t>
            </a:r>
          </a:p>
        </p:txBody>
      </p:sp>
      <p:sp>
        <p:nvSpPr>
          <p:cNvPr id="9" name="Rectangle 8"/>
          <p:cNvSpPr/>
          <p:nvPr userDrawn="1"/>
        </p:nvSpPr>
        <p:spPr>
          <a:xfrm>
            <a:off x="-2095130" y="234780"/>
            <a:ext cx="2095130" cy="2279819"/>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p:cNvSpPr/>
          <p:nvPr userDrawn="1"/>
        </p:nvSpPr>
        <p:spPr>
          <a:xfrm>
            <a:off x="-2095130" y="-218296"/>
            <a:ext cx="2095130" cy="49061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ight Triangle 12"/>
          <p:cNvSpPr/>
          <p:nvPr userDrawn="1"/>
        </p:nvSpPr>
        <p:spPr>
          <a:xfrm>
            <a:off x="0" y="-218296"/>
            <a:ext cx="216371" cy="216371"/>
          </a:xfrm>
          <a:prstGeom prst="rtTriangl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extBox 13"/>
          <p:cNvSpPr txBox="1"/>
          <p:nvPr userDrawn="1"/>
        </p:nvSpPr>
        <p:spPr>
          <a:xfrm>
            <a:off x="-1641987" y="-127867"/>
            <a:ext cx="1096775" cy="307777"/>
          </a:xfrm>
          <a:prstGeom prst="rect">
            <a:avLst/>
          </a:prstGeom>
          <a:noFill/>
        </p:spPr>
        <p:txBody>
          <a:bodyPr wrap="none" rtlCol="0">
            <a:spAutoFit/>
          </a:bodyPr>
          <a:lstStyle/>
          <a:p>
            <a:r>
              <a:rPr lang="en-GB" sz="1400">
                <a:solidFill>
                  <a:schemeClr val="bg1"/>
                </a:solidFill>
                <a:latin typeface="Roboto" charset="0"/>
                <a:ea typeface="Roboto" charset="0"/>
                <a:cs typeface="Roboto" charset="0"/>
              </a:rPr>
              <a:t>SLIDE</a:t>
            </a:r>
            <a:r>
              <a:rPr lang="en-GB" sz="1400" baseline="0">
                <a:solidFill>
                  <a:schemeClr val="bg1"/>
                </a:solidFill>
                <a:latin typeface="Roboto" charset="0"/>
                <a:ea typeface="Roboto" charset="0"/>
                <a:cs typeface="Roboto" charset="0"/>
              </a:rPr>
              <a:t> TIPS</a:t>
            </a:r>
            <a:endParaRPr lang="en-GB" sz="1400">
              <a:solidFill>
                <a:schemeClr val="bg1"/>
              </a:solidFill>
              <a:latin typeface="Roboto" charset="0"/>
              <a:ea typeface="Roboto" charset="0"/>
              <a:cs typeface="Roboto" charset="0"/>
            </a:endParaRPr>
          </a:p>
        </p:txBody>
      </p:sp>
      <p:sp>
        <p:nvSpPr>
          <p:cNvPr id="15" name="TextBox 14"/>
          <p:cNvSpPr txBox="1"/>
          <p:nvPr userDrawn="1"/>
        </p:nvSpPr>
        <p:spPr>
          <a:xfrm>
            <a:off x="-1935333" y="437734"/>
            <a:ext cx="1695636" cy="1474787"/>
          </a:xfrm>
          <a:prstGeom prst="rect">
            <a:avLst/>
          </a:prstGeom>
          <a:noFill/>
        </p:spPr>
        <p:txBody>
          <a:bodyPr wrap="square" rtlCol="0">
            <a:noAutofit/>
          </a:bodyPr>
          <a:lstStyle/>
          <a:p>
            <a:pPr marL="96838" indent="-96838">
              <a:buClr>
                <a:schemeClr val="accent1"/>
              </a:buClr>
              <a:buFont typeface="Wingdings" charset="2"/>
              <a:buChar char="§"/>
            </a:pPr>
            <a:r>
              <a:rPr lang="en-GB" sz="1000">
                <a:solidFill>
                  <a:schemeClr val="tx1">
                    <a:lumMod val="75000"/>
                    <a:lumOff val="25000"/>
                  </a:schemeClr>
                </a:solidFill>
                <a:latin typeface="Roboto" charset="0"/>
                <a:ea typeface="Roboto" charset="0"/>
                <a:cs typeface="Roboto" charset="0"/>
              </a:rPr>
              <a:t>To insert an</a:t>
            </a:r>
            <a:r>
              <a:rPr lang="en-GB" sz="1000" baseline="0">
                <a:solidFill>
                  <a:schemeClr val="tx1">
                    <a:lumMod val="75000"/>
                    <a:lumOff val="25000"/>
                  </a:schemeClr>
                </a:solidFill>
                <a:latin typeface="Roboto" charset="0"/>
                <a:ea typeface="Roboto" charset="0"/>
                <a:cs typeface="Roboto" charset="0"/>
              </a:rPr>
              <a:t> </a:t>
            </a:r>
            <a:r>
              <a:rPr lang="en-GB" sz="1000">
                <a:solidFill>
                  <a:schemeClr val="tx1">
                    <a:lumMod val="75000"/>
                    <a:lumOff val="25000"/>
                  </a:schemeClr>
                </a:solidFill>
                <a:latin typeface="Roboto" charset="0"/>
                <a:ea typeface="Roboto" charset="0"/>
                <a:cs typeface="Roboto" charset="0"/>
              </a:rPr>
              <a:t>image, drag a photo into the placeholder, or use the button within the placeholder to browse for your image.</a:t>
            </a:r>
          </a:p>
          <a:p>
            <a:pPr marL="96838" indent="-96838">
              <a:buClr>
                <a:schemeClr val="accent1"/>
              </a:buClr>
              <a:buFont typeface="Wingdings" charset="2"/>
              <a:buChar char="§"/>
            </a:pPr>
            <a:r>
              <a:rPr lang="en-GB" sz="1000">
                <a:solidFill>
                  <a:schemeClr val="tx1">
                    <a:lumMod val="75000"/>
                    <a:lumOff val="25000"/>
                  </a:schemeClr>
                </a:solidFill>
                <a:latin typeface="Roboto" charset="0"/>
                <a:ea typeface="Roboto" charset="0"/>
                <a:cs typeface="Roboto" charset="0"/>
              </a:rPr>
              <a:t>The</a:t>
            </a:r>
            <a:r>
              <a:rPr lang="en-GB" sz="1000" baseline="0">
                <a:solidFill>
                  <a:schemeClr val="tx1">
                    <a:lumMod val="75000"/>
                    <a:lumOff val="25000"/>
                  </a:schemeClr>
                </a:solidFill>
                <a:latin typeface="Roboto" charset="0"/>
                <a:ea typeface="Roboto" charset="0"/>
                <a:cs typeface="Roboto" charset="0"/>
              </a:rPr>
              <a:t> image should be a </a:t>
            </a:r>
            <a:r>
              <a:rPr lang="en-GB" sz="1000" baseline="0" err="1">
                <a:solidFill>
                  <a:schemeClr val="tx1">
                    <a:lumMod val="75000"/>
                    <a:lumOff val="25000"/>
                  </a:schemeClr>
                </a:solidFill>
                <a:latin typeface="Roboto" charset="0"/>
                <a:ea typeface="Roboto" charset="0"/>
                <a:cs typeface="Roboto" charset="0"/>
              </a:rPr>
              <a:t>fullscreen</a:t>
            </a:r>
            <a:r>
              <a:rPr lang="en-GB" sz="1000" baseline="0">
                <a:solidFill>
                  <a:schemeClr val="tx1">
                    <a:lumMod val="75000"/>
                    <a:lumOff val="25000"/>
                  </a:schemeClr>
                </a:solidFill>
                <a:latin typeface="Roboto" charset="0"/>
                <a:ea typeface="Roboto" charset="0"/>
                <a:cs typeface="Roboto" charset="0"/>
              </a:rPr>
              <a:t> screenshot if possible.</a:t>
            </a:r>
          </a:p>
          <a:p>
            <a:pPr marL="96838" indent="-96838">
              <a:buClr>
                <a:schemeClr val="accent1"/>
              </a:buClr>
              <a:buFont typeface="Wingdings" charset="2"/>
              <a:buChar char="§"/>
            </a:pPr>
            <a:r>
              <a:rPr lang="en-GB" sz="1000" baseline="0">
                <a:solidFill>
                  <a:schemeClr val="tx1">
                    <a:lumMod val="75000"/>
                    <a:lumOff val="25000"/>
                  </a:schemeClr>
                </a:solidFill>
                <a:latin typeface="Roboto" charset="0"/>
                <a:ea typeface="Roboto" charset="0"/>
                <a:cs typeface="Roboto" charset="0"/>
              </a:rPr>
              <a:t>Use Crop -&gt; Fit in order to fit the image within the screen.</a:t>
            </a:r>
            <a:endParaRPr lang="en-GB" sz="1000">
              <a:solidFill>
                <a:schemeClr val="tx1">
                  <a:lumMod val="75000"/>
                  <a:lumOff val="25000"/>
                </a:schemeClr>
              </a:solidFill>
              <a:latin typeface="Roboto" charset="0"/>
              <a:ea typeface="Roboto" charset="0"/>
              <a:cs typeface="Roboto" charset="0"/>
            </a:endParaRPr>
          </a:p>
        </p:txBody>
      </p:sp>
    </p:spTree>
    <p:extLst>
      <p:ext uri="{BB962C8B-B14F-4D97-AF65-F5344CB8AC3E}">
        <p14:creationId xmlns:p14="http://schemas.microsoft.com/office/powerpoint/2010/main" val="8970888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74766" y="365126"/>
            <a:ext cx="11042468" cy="749572"/>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p:cNvSpPr>
            <a:spLocks noGrp="1"/>
          </p:cNvSpPr>
          <p:nvPr>
            <p:ph type="body" idx="1"/>
          </p:nvPr>
        </p:nvSpPr>
        <p:spPr>
          <a:xfrm>
            <a:off x="574766" y="1700213"/>
            <a:ext cx="11042468" cy="439261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3"/>
          </p:nvPr>
        </p:nvSpPr>
        <p:spPr>
          <a:xfrm>
            <a:off x="1760220" y="6330445"/>
            <a:ext cx="9463514" cy="257645"/>
          </a:xfrm>
          <a:prstGeom prst="rect">
            <a:avLst/>
          </a:prstGeom>
        </p:spPr>
        <p:txBody>
          <a:bodyPr vert="horz" lIns="91440" tIns="45720" rIns="91440" bIns="45720" rtlCol="0" anchor="b"/>
          <a:lstStyle>
            <a:lvl1pPr algn="r">
              <a:defRPr sz="1050">
                <a:solidFill>
                  <a:schemeClr val="tx1">
                    <a:tint val="75000"/>
                  </a:schemeClr>
                </a:solidFill>
                <a:latin typeface="Roboto" charset="0"/>
                <a:ea typeface="Roboto" charset="0"/>
                <a:cs typeface="Roboto" charset="0"/>
              </a:defRPr>
            </a:lvl1pPr>
          </a:lstStyle>
          <a:p>
            <a:endParaRPr lang="en-US"/>
          </a:p>
        </p:txBody>
      </p:sp>
      <p:sp>
        <p:nvSpPr>
          <p:cNvPr id="6" name="Slide Number Placeholder 5"/>
          <p:cNvSpPr>
            <a:spLocks noGrp="1"/>
          </p:cNvSpPr>
          <p:nvPr>
            <p:ph type="sldNum" sz="quarter" idx="4"/>
          </p:nvPr>
        </p:nvSpPr>
        <p:spPr>
          <a:xfrm>
            <a:off x="11223734" y="6330444"/>
            <a:ext cx="393500" cy="257646"/>
          </a:xfrm>
          <a:prstGeom prst="rect">
            <a:avLst/>
          </a:prstGeom>
        </p:spPr>
        <p:txBody>
          <a:bodyPr vert="horz" lIns="91440" tIns="45720" rIns="91440" bIns="45720" rtlCol="0" anchor="b"/>
          <a:lstStyle>
            <a:lvl1pPr algn="r">
              <a:defRPr sz="1050">
                <a:solidFill>
                  <a:schemeClr val="tx1">
                    <a:tint val="75000"/>
                  </a:schemeClr>
                </a:solidFill>
                <a:latin typeface="Roboto" charset="0"/>
                <a:ea typeface="Roboto" charset="0"/>
                <a:cs typeface="Roboto" charset="0"/>
              </a:defRPr>
            </a:lvl1pPr>
          </a:lstStyle>
          <a:p>
            <a:fld id="{4B6E93A8-FE64-9044-AC94-BAC1817EA472}" type="slidenum">
              <a:rPr lang="en-US" smtClean="0"/>
              <a:pPr/>
              <a:t>‹#›</a:t>
            </a:fld>
            <a:endParaRPr lang="en-US"/>
          </a:p>
        </p:txBody>
      </p:sp>
      <p:pic>
        <p:nvPicPr>
          <p:cNvPr id="7" name="Picture 6"/>
          <p:cNvPicPr>
            <a:picLocks noChangeAspect="1"/>
          </p:cNvPicPr>
          <p:nvPr userDrawn="1"/>
        </p:nvPicPr>
        <p:blipFill>
          <a:blip r:embed="rId22" cstate="email">
            <a:extLst>
              <a:ext uri="{28A0092B-C50C-407E-A947-70E740481C1C}">
                <a14:useLocalDpi xmlns:a14="http://schemas.microsoft.com/office/drawing/2010/main"/>
              </a:ext>
            </a:extLst>
          </a:blip>
          <a:srcRect/>
          <a:stretch/>
        </p:blipFill>
        <p:spPr>
          <a:xfrm>
            <a:off x="574766" y="6284505"/>
            <a:ext cx="1153916" cy="324539"/>
          </a:xfrm>
          <a:prstGeom prst="rect">
            <a:avLst/>
          </a:prstGeom>
        </p:spPr>
      </p:pic>
    </p:spTree>
    <p:extLst>
      <p:ext uri="{BB962C8B-B14F-4D97-AF65-F5344CB8AC3E}">
        <p14:creationId xmlns:p14="http://schemas.microsoft.com/office/powerpoint/2010/main" val="659269771"/>
      </p:ext>
    </p:extLst>
  </p:cSld>
  <p:clrMap bg1="lt1" tx1="dk1" bg2="lt2" tx2="dk2" accent1="accent1" accent2="accent2" accent3="accent3" accent4="accent4" accent5="accent5" accent6="accent6" hlink="hlink" folHlink="folHlink"/>
  <p:sldLayoutIdLst>
    <p:sldLayoutId id="2147483657" r:id="rId1"/>
    <p:sldLayoutId id="2147483654" r:id="rId2"/>
    <p:sldLayoutId id="2147483656" r:id="rId3"/>
    <p:sldLayoutId id="2147483659" r:id="rId4"/>
    <p:sldLayoutId id="2147483660" r:id="rId5"/>
    <p:sldLayoutId id="2147483679" r:id="rId6"/>
    <p:sldLayoutId id="2147483670" r:id="rId7"/>
    <p:sldLayoutId id="2147483677" r:id="rId8"/>
    <p:sldLayoutId id="2147483678" r:id="rId9"/>
    <p:sldLayoutId id="2147483669" r:id="rId10"/>
    <p:sldLayoutId id="2147483664" r:id="rId11"/>
    <p:sldLayoutId id="2147483674" r:id="rId12"/>
    <p:sldLayoutId id="2147483675" r:id="rId13"/>
    <p:sldLayoutId id="2147483676" r:id="rId14"/>
    <p:sldLayoutId id="2147483672" r:id="rId15"/>
    <p:sldLayoutId id="2147483655" r:id="rId16"/>
    <p:sldLayoutId id="2147483681" r:id="rId17"/>
    <p:sldLayoutId id="2147483682" r:id="rId18"/>
    <p:sldLayoutId id="2147483683" r:id="rId19"/>
    <p:sldLayoutId id="2147483684" r:id="rId20"/>
  </p:sldLayoutIdLst>
  <p:hf sldNum="0" hdr="0" ftr="0"/>
  <p:txStyles>
    <p:titleStyle>
      <a:lvl1pPr algn="l" defTabSz="914400" rtl="0" eaLnBrk="1" latinLnBrk="0" hangingPunct="1">
        <a:lnSpc>
          <a:spcPct val="90000"/>
        </a:lnSpc>
        <a:spcBef>
          <a:spcPct val="0"/>
        </a:spcBef>
        <a:buNone/>
        <a:defRPr sz="3200" b="0" i="0" kern="1200">
          <a:solidFill>
            <a:schemeClr val="accent1"/>
          </a:solidFill>
          <a:latin typeface="Roboto Light" charset="0"/>
          <a:ea typeface="Roboto Light" charset="0"/>
          <a:cs typeface="Roboto Light" charset="0"/>
        </a:defRPr>
      </a:lvl1pPr>
    </p:titleStyle>
    <p:bodyStyle>
      <a:lvl1pPr marL="228600" indent="-228600" algn="l" defTabSz="914400" rtl="0" eaLnBrk="1" latinLnBrk="0" hangingPunct="1">
        <a:lnSpc>
          <a:spcPct val="90000"/>
        </a:lnSpc>
        <a:spcBef>
          <a:spcPts val="1000"/>
        </a:spcBef>
        <a:buClr>
          <a:schemeClr val="accent1"/>
        </a:buClr>
        <a:buFont typeface="Wingdings" charset="2"/>
        <a:buChar char="§"/>
        <a:defRPr sz="2000" b="0" i="0" kern="1200">
          <a:solidFill>
            <a:schemeClr val="tx1">
              <a:lumMod val="75000"/>
              <a:lumOff val="25000"/>
            </a:schemeClr>
          </a:solidFill>
          <a:latin typeface="Roboto Light" charset="0"/>
          <a:ea typeface="Roboto Light" charset="0"/>
          <a:cs typeface="Roboto Light" charset="0"/>
        </a:defRPr>
      </a:lvl1pPr>
      <a:lvl2pPr marL="685800" indent="-228600" algn="l" defTabSz="914400" rtl="0" eaLnBrk="1" latinLnBrk="0" hangingPunct="1">
        <a:lnSpc>
          <a:spcPct val="90000"/>
        </a:lnSpc>
        <a:spcBef>
          <a:spcPts val="500"/>
        </a:spcBef>
        <a:buClr>
          <a:schemeClr val="accent1"/>
        </a:buClr>
        <a:buFont typeface="Wingdings" charset="2"/>
        <a:buChar char="§"/>
        <a:defRPr sz="1800" b="0" i="0" kern="1200">
          <a:solidFill>
            <a:schemeClr val="tx1">
              <a:lumMod val="75000"/>
              <a:lumOff val="25000"/>
            </a:schemeClr>
          </a:solidFill>
          <a:latin typeface="Roboto Light" charset="0"/>
          <a:ea typeface="Roboto Light" charset="0"/>
          <a:cs typeface="Roboto Light" charset="0"/>
        </a:defRPr>
      </a:lvl2pPr>
      <a:lvl3pPr marL="1143000" indent="-228600" algn="l" defTabSz="914400" rtl="0" eaLnBrk="1" latinLnBrk="0" hangingPunct="1">
        <a:lnSpc>
          <a:spcPct val="90000"/>
        </a:lnSpc>
        <a:spcBef>
          <a:spcPts val="500"/>
        </a:spcBef>
        <a:buClr>
          <a:schemeClr val="accent1"/>
        </a:buClr>
        <a:buFont typeface="Wingdings" charset="2"/>
        <a:buChar char="§"/>
        <a:defRPr sz="1600" b="0" i="0" kern="1200">
          <a:solidFill>
            <a:schemeClr val="tx1">
              <a:lumMod val="75000"/>
              <a:lumOff val="25000"/>
            </a:schemeClr>
          </a:solidFill>
          <a:latin typeface="Roboto Light" charset="0"/>
          <a:ea typeface="Roboto Light" charset="0"/>
          <a:cs typeface="Roboto Light" charset="0"/>
        </a:defRPr>
      </a:lvl3pPr>
      <a:lvl4pPr marL="1600200" indent="-228600" algn="l" defTabSz="914400" rtl="0" eaLnBrk="1" latinLnBrk="0" hangingPunct="1">
        <a:lnSpc>
          <a:spcPct val="90000"/>
        </a:lnSpc>
        <a:spcBef>
          <a:spcPts val="500"/>
        </a:spcBef>
        <a:buClr>
          <a:schemeClr val="accent1"/>
        </a:buClr>
        <a:buFont typeface="Wingdings" charset="2"/>
        <a:buChar char="§"/>
        <a:defRPr sz="1400" b="0" i="0" kern="1200">
          <a:solidFill>
            <a:schemeClr val="tx1">
              <a:lumMod val="75000"/>
              <a:lumOff val="25000"/>
            </a:schemeClr>
          </a:solidFill>
          <a:latin typeface="Roboto Light" charset="0"/>
          <a:ea typeface="Roboto Light" charset="0"/>
          <a:cs typeface="Roboto Light" charset="0"/>
        </a:defRPr>
      </a:lvl4pPr>
      <a:lvl5pPr marL="2057400" indent="-228600" algn="l" defTabSz="914400" rtl="0" eaLnBrk="1" latinLnBrk="0" hangingPunct="1">
        <a:lnSpc>
          <a:spcPct val="90000"/>
        </a:lnSpc>
        <a:spcBef>
          <a:spcPts val="500"/>
        </a:spcBef>
        <a:buClr>
          <a:schemeClr val="accent1"/>
        </a:buClr>
        <a:buFont typeface="Wingdings" charset="2"/>
        <a:buChar char="§"/>
        <a:defRPr sz="1400" b="0" i="0" kern="1200">
          <a:solidFill>
            <a:schemeClr val="tx1">
              <a:lumMod val="75000"/>
              <a:lumOff val="25000"/>
            </a:schemeClr>
          </a:solidFill>
          <a:latin typeface="Roboto Light" charset="0"/>
          <a:ea typeface="Roboto Light" charset="0"/>
          <a:cs typeface="Roboto Light"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071" userDrawn="1">
          <p15:clr>
            <a:srgbClr val="F26B43"/>
          </p15:clr>
        </p15:guide>
        <p15:guide id="2" pos="3840" userDrawn="1">
          <p15:clr>
            <a:srgbClr val="F26B43"/>
          </p15:clr>
        </p15:guide>
        <p15:guide id="3" pos="362" userDrawn="1">
          <p15:clr>
            <a:srgbClr val="F26B43"/>
          </p15:clr>
        </p15:guide>
        <p15:guide id="4" pos="7318" userDrawn="1">
          <p15:clr>
            <a:srgbClr val="F26B43"/>
          </p15:clr>
        </p15:guide>
        <p15:guide id="5" orient="horz" pos="709" userDrawn="1">
          <p15:clr>
            <a:srgbClr val="F26B43"/>
          </p15:clr>
        </p15:guide>
        <p15:guide id="6" orient="horz" pos="3838" userDrawn="1">
          <p15:clr>
            <a:srgbClr val="F26B43"/>
          </p15:clr>
        </p15:guide>
        <p15:guide id="7" orient="horz" pos="226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1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16.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image" Target="../media/image28.png"/><Relationship Id="rId1" Type="http://schemas.openxmlformats.org/officeDocument/2006/relationships/slideLayout" Target="../slideLayouts/slideLayout3.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 Id="rId9" Type="http://schemas.openxmlformats.org/officeDocument/2006/relationships/image" Target="../media/image35.png"/></Relationships>
</file>

<file path=ppt/slides/_rels/slide1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37.jpeg"/></Relationships>
</file>

<file path=ppt/slides/_rels/slide18.xml.rels><?xml version="1.0" encoding="UTF-8" standalone="yes"?>
<Relationships xmlns="http://schemas.openxmlformats.org/package/2006/relationships"><Relationship Id="rId8" Type="http://schemas.openxmlformats.org/officeDocument/2006/relationships/image" Target="../media/image43.jpeg"/><Relationship Id="rId3" Type="http://schemas.openxmlformats.org/officeDocument/2006/relationships/image" Target="../media/image38.jpeg"/><Relationship Id="rId7" Type="http://schemas.openxmlformats.org/officeDocument/2006/relationships/image" Target="../media/image42.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image" Target="../media/image39.jpeg"/></Relationships>
</file>

<file path=ppt/slides/_rels/slide19.xml.rels><?xml version="1.0" encoding="UTF-8" standalone="yes"?>
<Relationships xmlns="http://schemas.openxmlformats.org/package/2006/relationships"><Relationship Id="rId3" Type="http://schemas.openxmlformats.org/officeDocument/2006/relationships/image" Target="../media/image44.jpeg"/><Relationship Id="rId7" Type="http://schemas.openxmlformats.org/officeDocument/2006/relationships/image" Target="../media/image48.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47.jpeg"/><Relationship Id="rId5" Type="http://schemas.openxmlformats.org/officeDocument/2006/relationships/image" Target="../media/image46.png"/><Relationship Id="rId4" Type="http://schemas.openxmlformats.org/officeDocument/2006/relationships/image" Target="../media/image45.png"/></Relationships>
</file>

<file path=ppt/slides/_rels/slide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52.jpeg"/><Relationship Id="rId5" Type="http://schemas.openxmlformats.org/officeDocument/2006/relationships/image" Target="../media/image51.jpeg"/><Relationship Id="rId4" Type="http://schemas.openxmlformats.org/officeDocument/2006/relationships/image" Target="../media/image50.jpeg"/></Relationships>
</file>

<file path=ppt/slides/_rels/slide21.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56.jpeg"/><Relationship Id="rId5" Type="http://schemas.openxmlformats.org/officeDocument/2006/relationships/image" Target="../media/image55.jpeg"/><Relationship Id="rId4" Type="http://schemas.openxmlformats.org/officeDocument/2006/relationships/image" Target="../media/image54.jpeg"/></Relationships>
</file>

<file path=ppt/slides/_rels/slide22.xml.rels><?xml version="1.0" encoding="UTF-8" standalone="yes"?>
<Relationships xmlns="http://schemas.openxmlformats.org/package/2006/relationships"><Relationship Id="rId8" Type="http://schemas.openxmlformats.org/officeDocument/2006/relationships/comments" Target="../comments/comment1.xml"/><Relationship Id="rId3" Type="http://schemas.openxmlformats.org/officeDocument/2006/relationships/image" Target="../media/image57.png"/><Relationship Id="rId7" Type="http://schemas.openxmlformats.org/officeDocument/2006/relationships/image" Target="../media/image61.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23.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8" Type="http://schemas.openxmlformats.org/officeDocument/2006/relationships/image" Target="../media/image77.jpeg"/><Relationship Id="rId3" Type="http://schemas.openxmlformats.org/officeDocument/2006/relationships/image" Target="../media/image72.jpeg"/><Relationship Id="rId7" Type="http://schemas.openxmlformats.org/officeDocument/2006/relationships/image" Target="../media/image76.jpe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75.jpeg"/><Relationship Id="rId5" Type="http://schemas.openxmlformats.org/officeDocument/2006/relationships/image" Target="../media/image74.jpeg"/><Relationship Id="rId4" Type="http://schemas.openxmlformats.org/officeDocument/2006/relationships/image" Target="../media/image73.jpeg"/></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6.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16.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32.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79.png"/></Relationships>
</file>

<file path=ppt/slides/_rels/slide33.xml.rels><?xml version="1.0" encoding="UTF-8" standalone="yes"?>
<Relationships xmlns="http://schemas.openxmlformats.org/package/2006/relationships"><Relationship Id="rId3" Type="http://schemas.openxmlformats.org/officeDocument/2006/relationships/image" Target="../media/image80.tiff"/><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82.jpeg"/><Relationship Id="rId4" Type="http://schemas.openxmlformats.org/officeDocument/2006/relationships/image" Target="../media/image81.jpeg"/></Relationships>
</file>

<file path=ppt/slides/_rels/slide34.xml.rels><?xml version="1.0" encoding="UTF-8" standalone="yes"?>
<Relationships xmlns="http://schemas.openxmlformats.org/package/2006/relationships"><Relationship Id="rId8" Type="http://schemas.openxmlformats.org/officeDocument/2006/relationships/diagramColors" Target="../diagrams/colors5.xml"/><Relationship Id="rId3" Type="http://schemas.openxmlformats.org/officeDocument/2006/relationships/image" Target="../media/image83.png"/><Relationship Id="rId7" Type="http://schemas.openxmlformats.org/officeDocument/2006/relationships/diagramQuickStyle" Target="../diagrams/quickStyle5.xml"/><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diagramLayout" Target="../diagrams/layout5.xml"/><Relationship Id="rId5" Type="http://schemas.openxmlformats.org/officeDocument/2006/relationships/diagramData" Target="../diagrams/data5.xml"/><Relationship Id="rId4" Type="http://schemas.openxmlformats.org/officeDocument/2006/relationships/image" Target="../media/image84.svg"/><Relationship Id="rId9" Type="http://schemas.microsoft.com/office/2007/relationships/diagramDrawing" Target="../diagrams/drawing5.xml"/></Relationships>
</file>

<file path=ppt/slides/_rels/slide35.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87.jpeg"/><Relationship Id="rId4" Type="http://schemas.openxmlformats.org/officeDocument/2006/relationships/image" Target="../media/image86.jpeg"/></Relationships>
</file>

<file path=ppt/slides/_rels/slide36.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16.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37.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16.xml"/></Relationships>
</file>

<file path=ppt/slides/_rels/slide38.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92.png"/><Relationship Id="rId4" Type="http://schemas.openxmlformats.org/officeDocument/2006/relationships/image" Target="../media/image91.png"/></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1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93.png"/><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0.xml"/></Relationships>
</file>

<file path=ppt/slides/_rels/slide42.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96.jpeg"/></Relationships>
</file>

<file path=ppt/slides/_rels/slide43.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16.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6.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16.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map of a building&#10;&#10;Description automatically generated">
            <a:extLst>
              <a:ext uri="{FF2B5EF4-FFF2-40B4-BE49-F238E27FC236}">
                <a16:creationId xmlns:a16="http://schemas.microsoft.com/office/drawing/2014/main" id="{EFC68A34-5D14-944F-8D11-50CD433ADAB0}"/>
              </a:ext>
            </a:extLst>
          </p:cNvPr>
          <p:cNvPicPr>
            <a:picLocks noChangeAspect="1"/>
          </p:cNvPicPr>
          <p:nvPr/>
        </p:nvPicPr>
        <p:blipFill>
          <a:blip r:embed="rId2"/>
          <a:stretch>
            <a:fillRect/>
          </a:stretch>
        </p:blipFill>
        <p:spPr>
          <a:xfrm>
            <a:off x="13274" y="1651225"/>
            <a:ext cx="12192000" cy="6323463"/>
          </a:xfrm>
          <a:prstGeom prst="rect">
            <a:avLst/>
          </a:prstGeom>
        </p:spPr>
      </p:pic>
      <p:sp>
        <p:nvSpPr>
          <p:cNvPr id="13" name="Rectangle 12">
            <a:extLst>
              <a:ext uri="{FF2B5EF4-FFF2-40B4-BE49-F238E27FC236}">
                <a16:creationId xmlns:a16="http://schemas.microsoft.com/office/drawing/2014/main" id="{6BCECF3F-3F93-9F44-9882-BFD9A14A7984}"/>
              </a:ext>
            </a:extLst>
          </p:cNvPr>
          <p:cNvSpPr/>
          <p:nvPr/>
        </p:nvSpPr>
        <p:spPr>
          <a:xfrm>
            <a:off x="574671" y="3855308"/>
            <a:ext cx="10657621" cy="2377501"/>
          </a:xfrm>
          <a:prstGeom prst="rect">
            <a:avLst/>
          </a:prstGeom>
          <a:solidFill>
            <a:srgbClr val="77A02D">
              <a:alpha val="7215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5"/>
          <p:cNvSpPr>
            <a:spLocks noGrp="1"/>
          </p:cNvSpPr>
          <p:nvPr>
            <p:ph type="title"/>
          </p:nvPr>
        </p:nvSpPr>
        <p:spPr/>
        <p:txBody>
          <a:bodyPr/>
          <a:lstStyle/>
          <a:p>
            <a:r>
              <a:rPr lang="en-GB"/>
              <a:t>Westphalia TAP</a:t>
            </a:r>
          </a:p>
        </p:txBody>
      </p:sp>
      <p:sp>
        <p:nvSpPr>
          <p:cNvPr id="9" name="Text Placeholder 8"/>
          <p:cNvSpPr>
            <a:spLocks noGrp="1"/>
          </p:cNvSpPr>
          <p:nvPr>
            <p:ph type="body" sz="quarter" idx="14"/>
          </p:nvPr>
        </p:nvSpPr>
        <p:spPr/>
        <p:txBody>
          <a:bodyPr>
            <a:normAutofit lnSpcReduction="10000"/>
          </a:bodyPr>
          <a:lstStyle/>
          <a:p>
            <a:r>
              <a:rPr lang="en-GB"/>
              <a:t>ULI Washington</a:t>
            </a:r>
          </a:p>
        </p:txBody>
      </p:sp>
      <p:sp>
        <p:nvSpPr>
          <p:cNvPr id="18" name="Text Placeholder 17"/>
          <p:cNvSpPr>
            <a:spLocks noGrp="1"/>
          </p:cNvSpPr>
          <p:nvPr>
            <p:ph type="body" sz="quarter" idx="17"/>
          </p:nvPr>
        </p:nvSpPr>
        <p:spPr/>
        <p:txBody>
          <a:bodyPr/>
          <a:lstStyle/>
          <a:p>
            <a:r>
              <a:rPr lang="en-US"/>
              <a:t>Friday, November 20</a:t>
            </a:r>
            <a:r>
              <a:rPr lang="en-US" baseline="30000"/>
              <a:t>th</a:t>
            </a:r>
            <a:r>
              <a:rPr lang="en-US"/>
              <a:t>, 2020</a:t>
            </a:r>
          </a:p>
        </p:txBody>
      </p:sp>
      <p:grpSp>
        <p:nvGrpSpPr>
          <p:cNvPr id="14" name="Group 13">
            <a:extLst>
              <a:ext uri="{FF2B5EF4-FFF2-40B4-BE49-F238E27FC236}">
                <a16:creationId xmlns:a16="http://schemas.microsoft.com/office/drawing/2014/main" id="{B429659F-4FF0-124E-AD67-4C59C0347A71}"/>
              </a:ext>
            </a:extLst>
          </p:cNvPr>
          <p:cNvGrpSpPr/>
          <p:nvPr/>
        </p:nvGrpSpPr>
        <p:grpSpPr>
          <a:xfrm>
            <a:off x="577819" y="2959910"/>
            <a:ext cx="10965067" cy="3240435"/>
            <a:chOff x="577819" y="2959910"/>
            <a:chExt cx="10965067" cy="3240435"/>
          </a:xfrm>
        </p:grpSpPr>
        <p:cxnSp>
          <p:nvCxnSpPr>
            <p:cNvPr id="15" name="Straight Connector 14">
              <a:extLst>
                <a:ext uri="{FF2B5EF4-FFF2-40B4-BE49-F238E27FC236}">
                  <a16:creationId xmlns:a16="http://schemas.microsoft.com/office/drawing/2014/main" id="{E436A41F-0750-2E40-9C5E-857A94CC646F}"/>
                </a:ext>
              </a:extLst>
            </p:cNvPr>
            <p:cNvCxnSpPr/>
            <p:nvPr/>
          </p:nvCxnSpPr>
          <p:spPr>
            <a:xfrm>
              <a:off x="577819" y="2959910"/>
              <a:ext cx="0" cy="3240435"/>
            </a:xfrm>
            <a:prstGeom prst="line">
              <a:avLst/>
            </a:prstGeom>
            <a:ln w="19050">
              <a:solidFill>
                <a:schemeClr val="bg1">
                  <a:alpha val="46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69BEC48B-F70D-5542-95FB-E3C7F7764033}"/>
                </a:ext>
              </a:extLst>
            </p:cNvPr>
            <p:cNvCxnSpPr/>
            <p:nvPr/>
          </p:nvCxnSpPr>
          <p:spPr>
            <a:xfrm>
              <a:off x="577819" y="2959910"/>
              <a:ext cx="10965067" cy="0"/>
            </a:xfrm>
            <a:prstGeom prst="line">
              <a:avLst/>
            </a:prstGeom>
            <a:ln w="19050">
              <a:solidFill>
                <a:schemeClr val="bg1">
                  <a:alpha val="46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8827846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A50D1F35-85A4-7F41-BD8F-6269B9B18131}"/>
              </a:ext>
            </a:extLst>
          </p:cNvPr>
          <p:cNvSpPr>
            <a:spLocks noGrp="1"/>
          </p:cNvSpPr>
          <p:nvPr>
            <p:ph type="title" hasCustomPrompt="1"/>
          </p:nvPr>
        </p:nvSpPr>
        <p:spPr>
          <a:xfrm>
            <a:off x="574766" y="365126"/>
            <a:ext cx="11042468" cy="749572"/>
          </a:xfrm>
        </p:spPr>
        <p:txBody>
          <a:bodyPr/>
          <a:lstStyle/>
          <a:p>
            <a:r>
              <a:rPr lang="en-US">
                <a:latin typeface="Roboto Light"/>
                <a:ea typeface="Roboto Light"/>
              </a:rPr>
              <a:t>Key Discussion Points</a:t>
            </a:r>
            <a:endParaRPr lang="en-US"/>
          </a:p>
        </p:txBody>
      </p:sp>
      <p:sp>
        <p:nvSpPr>
          <p:cNvPr id="13" name="Content Placeholder 2">
            <a:extLst>
              <a:ext uri="{FF2B5EF4-FFF2-40B4-BE49-F238E27FC236}">
                <a16:creationId xmlns:a16="http://schemas.microsoft.com/office/drawing/2014/main" id="{C3FEA2D1-7091-9842-AB02-59EA5C4C72C5}"/>
              </a:ext>
            </a:extLst>
          </p:cNvPr>
          <p:cNvSpPr>
            <a:spLocks noGrp="1"/>
          </p:cNvSpPr>
          <p:nvPr>
            <p:ph idx="1" hasCustomPrompt="1"/>
          </p:nvPr>
        </p:nvSpPr>
        <p:spPr>
          <a:xfrm>
            <a:off x="574766" y="1699759"/>
            <a:ext cx="5419634" cy="4392612"/>
          </a:xfrm>
        </p:spPr>
        <p:txBody>
          <a:bodyPr vert="horz" lIns="91440" tIns="45720" rIns="91440" bIns="45720" rtlCol="0" anchor="t">
            <a:normAutofit fontScale="92500" lnSpcReduction="10000"/>
          </a:bodyPr>
          <a:lstStyle/>
          <a:p>
            <a:pPr lvl="0"/>
            <a:r>
              <a:rPr lang="en-US" b="1">
                <a:latin typeface="Roboto Light"/>
                <a:ea typeface="Roboto Light"/>
              </a:rPr>
              <a:t>Tweak the Sector Plan</a:t>
            </a:r>
          </a:p>
          <a:p>
            <a:pPr lvl="1"/>
            <a:r>
              <a:rPr lang="en-US">
                <a:latin typeface="Roboto Light"/>
                <a:ea typeface="Roboto Light"/>
              </a:rPr>
              <a:t>Understand what has been done right</a:t>
            </a:r>
          </a:p>
          <a:p>
            <a:pPr lvl="1"/>
            <a:r>
              <a:rPr lang="en-US">
                <a:latin typeface="Roboto Light"/>
                <a:ea typeface="Roboto Light"/>
              </a:rPr>
              <a:t>Identify new market opportunities</a:t>
            </a:r>
          </a:p>
          <a:p>
            <a:pPr lvl="1"/>
            <a:endParaRPr lang="en-US"/>
          </a:p>
          <a:p>
            <a:r>
              <a:rPr lang="en-US" b="1">
                <a:latin typeface="Roboto Light"/>
                <a:ea typeface="Roboto Light"/>
              </a:rPr>
              <a:t>Right-size the Density &amp; associated Transportation Network</a:t>
            </a:r>
          </a:p>
          <a:p>
            <a:pPr lvl="1"/>
            <a:r>
              <a:rPr lang="en-US">
                <a:latin typeface="Roboto Light"/>
                <a:ea typeface="Roboto Light"/>
              </a:rPr>
              <a:t>No longer "Reston", but still can have community feel and be unique</a:t>
            </a:r>
            <a:endParaRPr lang="en-US"/>
          </a:p>
          <a:p>
            <a:pPr lvl="1"/>
            <a:endParaRPr lang="en-US">
              <a:latin typeface="Roboto Light"/>
              <a:ea typeface="Roboto Light"/>
            </a:endParaRPr>
          </a:p>
          <a:p>
            <a:r>
              <a:rPr lang="en-US" b="1">
                <a:latin typeface="Roboto Light"/>
                <a:ea typeface="Roboto Light"/>
              </a:rPr>
              <a:t>Adapt to Trends &amp; Current Market Conditions</a:t>
            </a:r>
            <a:endParaRPr lang="en-US" b="1"/>
          </a:p>
          <a:p>
            <a:pPr lvl="1"/>
            <a:r>
              <a:rPr lang="en-US">
                <a:latin typeface="Roboto Light"/>
                <a:ea typeface="Roboto Light"/>
              </a:rPr>
              <a:t>"Experiential", neighborhood-focused retail, restaurants &amp; offerings</a:t>
            </a:r>
          </a:p>
          <a:p>
            <a:pPr lvl="1"/>
            <a:r>
              <a:rPr lang="en-US">
                <a:latin typeface="Roboto Light"/>
                <a:ea typeface="Roboto Light"/>
              </a:rPr>
              <a:t>Create community / civic draw</a:t>
            </a:r>
            <a:endParaRPr lang="en-US"/>
          </a:p>
          <a:p>
            <a:pPr lvl="1"/>
            <a:r>
              <a:rPr lang="en-US">
                <a:latin typeface="Roboto Light"/>
                <a:ea typeface="Roboto Light"/>
              </a:rPr>
              <a:t>Additional housing products / typologies</a:t>
            </a:r>
          </a:p>
          <a:p>
            <a:pPr lvl="1"/>
            <a:r>
              <a:rPr lang="en-US">
                <a:latin typeface="Roboto Light"/>
                <a:ea typeface="Roboto Light"/>
              </a:rPr>
              <a:t>Explore alternate land uses</a:t>
            </a:r>
            <a:endParaRPr lang="en-US"/>
          </a:p>
          <a:p>
            <a:pPr lvl="1"/>
            <a:endParaRPr lang="en-US"/>
          </a:p>
        </p:txBody>
      </p:sp>
      <p:sp>
        <p:nvSpPr>
          <p:cNvPr id="14" name="Text Placeholder 8">
            <a:extLst>
              <a:ext uri="{FF2B5EF4-FFF2-40B4-BE49-F238E27FC236}">
                <a16:creationId xmlns:a16="http://schemas.microsoft.com/office/drawing/2014/main" id="{4EEE584D-17F7-C140-964F-0A04EF13DA04}"/>
              </a:ext>
            </a:extLst>
          </p:cNvPr>
          <p:cNvSpPr>
            <a:spLocks noGrp="1"/>
          </p:cNvSpPr>
          <p:nvPr>
            <p:ph type="body" sz="quarter" idx="13" hasCustomPrompt="1"/>
          </p:nvPr>
        </p:nvSpPr>
        <p:spPr>
          <a:xfrm>
            <a:off x="574675" y="1114424"/>
            <a:ext cx="11042650" cy="585787"/>
          </a:xfrm>
        </p:spPr>
        <p:txBody>
          <a:bodyPr/>
          <a:lstStyle>
            <a:lvl1pPr marL="0" indent="0">
              <a:buNone/>
              <a:defRPr b="0" i="0">
                <a:solidFill>
                  <a:schemeClr val="bg2"/>
                </a:solidFill>
                <a:latin typeface="Roboto" charset="0"/>
                <a:ea typeface="Roboto" charset="0"/>
                <a:cs typeface="Roboto" charset="0"/>
              </a:defRPr>
            </a:lvl1pPr>
          </a:lstStyle>
          <a:p>
            <a:pPr lvl="0"/>
            <a:r>
              <a:rPr lang="en-US"/>
              <a:t>Land Use</a:t>
            </a:r>
          </a:p>
        </p:txBody>
      </p:sp>
      <p:sp>
        <p:nvSpPr>
          <p:cNvPr id="15" name="Content Placeholder 2">
            <a:extLst>
              <a:ext uri="{FF2B5EF4-FFF2-40B4-BE49-F238E27FC236}">
                <a16:creationId xmlns:a16="http://schemas.microsoft.com/office/drawing/2014/main" id="{7B2B2CFB-AFBA-7C47-930D-901FA6CD1244}"/>
              </a:ext>
            </a:extLst>
          </p:cNvPr>
          <p:cNvSpPr>
            <a:spLocks noGrp="1"/>
          </p:cNvSpPr>
          <p:nvPr>
            <p:ph idx="12" hasCustomPrompt="1"/>
          </p:nvPr>
        </p:nvSpPr>
        <p:spPr>
          <a:xfrm>
            <a:off x="6197691" y="1700213"/>
            <a:ext cx="5419634" cy="4392612"/>
          </a:xfrm>
        </p:spPr>
        <p:txBody>
          <a:bodyPr vert="horz" lIns="91440" tIns="45720" rIns="91440" bIns="45720" rtlCol="0" anchor="t">
            <a:normAutofit/>
          </a:bodyPr>
          <a:lstStyle/>
          <a:p>
            <a:r>
              <a:rPr lang="en-US" b="1">
                <a:latin typeface="Roboto Light"/>
                <a:ea typeface="Roboto Light"/>
              </a:rPr>
              <a:t>Alternative Transit &amp; Streetscape </a:t>
            </a:r>
            <a:endParaRPr lang="en-US" b="1"/>
          </a:p>
          <a:p>
            <a:pPr lvl="1"/>
            <a:r>
              <a:rPr lang="en-US">
                <a:latin typeface="Roboto Light"/>
                <a:ea typeface="Roboto Light"/>
              </a:rPr>
              <a:t>Create Regional Trail Network</a:t>
            </a:r>
            <a:endParaRPr lang="en-US"/>
          </a:p>
          <a:p>
            <a:pPr lvl="1"/>
            <a:r>
              <a:rPr lang="en-US">
                <a:latin typeface="Roboto Light"/>
                <a:ea typeface="Roboto Light"/>
              </a:rPr>
              <a:t>Right-size Street Sections</a:t>
            </a:r>
          </a:p>
          <a:p>
            <a:pPr lvl="1"/>
            <a:r>
              <a:rPr lang="en-US">
                <a:latin typeface="Roboto Light"/>
                <a:ea typeface="Roboto Light"/>
              </a:rPr>
              <a:t>Study BRT &amp; other methods</a:t>
            </a:r>
          </a:p>
          <a:p>
            <a:pPr lvl="1"/>
            <a:r>
              <a:rPr lang="en-US">
                <a:latin typeface="Roboto Light"/>
                <a:ea typeface="Roboto Light"/>
              </a:rPr>
              <a:t>Pedestrian-focused amenities</a:t>
            </a:r>
          </a:p>
          <a:p>
            <a:pPr marL="457200" lvl="1" indent="0">
              <a:buNone/>
            </a:pPr>
            <a:endParaRPr lang="en-US">
              <a:latin typeface="Roboto Light"/>
              <a:ea typeface="Roboto Light"/>
            </a:endParaRPr>
          </a:p>
          <a:p>
            <a:pPr lvl="0"/>
            <a:r>
              <a:rPr lang="en-US" b="1">
                <a:latin typeface="Roboto Light"/>
                <a:ea typeface="Roboto Light"/>
              </a:rPr>
              <a:t>Create Short-Term Activation</a:t>
            </a:r>
          </a:p>
          <a:p>
            <a:pPr lvl="1"/>
            <a:r>
              <a:rPr lang="en-US">
                <a:latin typeface="Roboto Light"/>
                <a:ea typeface="Roboto Light"/>
              </a:rPr>
              <a:t>"Tactical Urbanism" </a:t>
            </a:r>
          </a:p>
          <a:p>
            <a:pPr lvl="1"/>
            <a:r>
              <a:rPr lang="en-US">
                <a:latin typeface="Roboto Light"/>
                <a:ea typeface="Roboto Light"/>
              </a:rPr>
              <a:t>Pop-Up Opportunities / Events</a:t>
            </a:r>
          </a:p>
          <a:p>
            <a:pPr lvl="1"/>
            <a:r>
              <a:rPr lang="en-US">
                <a:latin typeface="Roboto Light"/>
                <a:ea typeface="Roboto Light"/>
              </a:rPr>
              <a:t>Impactful Upcoming Development to engage the Community</a:t>
            </a:r>
            <a:endParaRPr lang="en-US"/>
          </a:p>
        </p:txBody>
      </p:sp>
    </p:spTree>
    <p:extLst>
      <p:ext uri="{BB962C8B-B14F-4D97-AF65-F5344CB8AC3E}">
        <p14:creationId xmlns:p14="http://schemas.microsoft.com/office/powerpoint/2010/main" val="38805062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Trends</a:t>
            </a:r>
          </a:p>
        </p:txBody>
      </p:sp>
      <p:sp>
        <p:nvSpPr>
          <p:cNvPr id="4" name="Content Placeholder 3"/>
          <p:cNvSpPr>
            <a:spLocks noGrp="1"/>
          </p:cNvSpPr>
          <p:nvPr>
            <p:ph idx="1"/>
          </p:nvPr>
        </p:nvSpPr>
        <p:spPr/>
        <p:txBody>
          <a:bodyPr/>
          <a:lstStyle/>
          <a:p>
            <a:pPr marL="342900" indent="-342900" algn="l">
              <a:buFont typeface="Arial" panose="020B0604020202020204" pitchFamily="34" charset="0"/>
              <a:buChar char="•"/>
            </a:pPr>
            <a:r>
              <a:rPr lang="en-US">
                <a:latin typeface="Roboto Light"/>
                <a:ea typeface="Roboto Light"/>
              </a:rPr>
              <a:t>Increasing outdoor amenities for people </a:t>
            </a:r>
            <a:endParaRPr lang="en-US"/>
          </a:p>
          <a:p>
            <a:pPr marL="342900" indent="-342900" algn="l">
              <a:buFont typeface="Arial" panose="020B0604020202020204" pitchFamily="34" charset="0"/>
              <a:buChar char="•"/>
            </a:pPr>
            <a:r>
              <a:rPr lang="en-US">
                <a:latin typeface="Roboto Light"/>
                <a:ea typeface="Roboto Light"/>
              </a:rPr>
              <a:t>Demand of "For sale" and Rental residential housing increasing</a:t>
            </a:r>
          </a:p>
        </p:txBody>
      </p:sp>
      <p:sp>
        <p:nvSpPr>
          <p:cNvPr id="5" name="Text Placeholder 4"/>
          <p:cNvSpPr>
            <a:spLocks noGrp="1"/>
          </p:cNvSpPr>
          <p:nvPr>
            <p:ph type="body" sz="quarter" idx="13"/>
          </p:nvPr>
        </p:nvSpPr>
        <p:spPr/>
        <p:txBody>
          <a:bodyPr/>
          <a:lstStyle/>
          <a:p>
            <a:r>
              <a:rPr lang="en-US"/>
              <a:t>Take advantage of Current Market Trends and Wait for Others to Return</a:t>
            </a:r>
          </a:p>
        </p:txBody>
      </p:sp>
      <p:sp>
        <p:nvSpPr>
          <p:cNvPr id="6" name="Content Placeholder 5"/>
          <p:cNvSpPr>
            <a:spLocks noGrp="1"/>
          </p:cNvSpPr>
          <p:nvPr>
            <p:ph idx="14"/>
          </p:nvPr>
        </p:nvSpPr>
        <p:spPr/>
        <p:txBody>
          <a:bodyPr/>
          <a:lstStyle/>
          <a:p>
            <a:pPr marL="342900" indent="-342900" algn="l">
              <a:buFont typeface="Arial" panose="020B0604020202020204" pitchFamily="34" charset="0"/>
              <a:buChar char="•"/>
            </a:pPr>
            <a:r>
              <a:rPr lang="en-US">
                <a:latin typeface="Roboto Light"/>
                <a:ea typeface="Roboto Light"/>
              </a:rPr>
              <a:t>Warehousing and data centers to accommodate increased demand for e-commerce and remote working</a:t>
            </a:r>
          </a:p>
          <a:p>
            <a:pPr marL="342900" indent="-342900">
              <a:buFontTx/>
              <a:buChar char="-"/>
            </a:pPr>
            <a:endParaRPr lang="en-US"/>
          </a:p>
        </p:txBody>
      </p:sp>
      <p:sp>
        <p:nvSpPr>
          <p:cNvPr id="7" name="Content Placeholder 6"/>
          <p:cNvSpPr>
            <a:spLocks noGrp="1"/>
          </p:cNvSpPr>
          <p:nvPr>
            <p:ph idx="16"/>
          </p:nvPr>
        </p:nvSpPr>
        <p:spPr/>
        <p:txBody>
          <a:bodyPr/>
          <a:lstStyle/>
          <a:p>
            <a:pPr marL="342900" indent="-342900" algn="l">
              <a:buFont typeface="Arial" panose="020B0604020202020204" pitchFamily="34" charset="0"/>
              <a:buChar char="•"/>
            </a:pPr>
            <a:r>
              <a:rPr lang="en-US">
                <a:latin typeface="Roboto Light"/>
                <a:ea typeface="Roboto Light"/>
              </a:rPr>
              <a:t>Focus on local serving retail</a:t>
            </a:r>
          </a:p>
          <a:p>
            <a:pPr marL="342900" indent="-342900" algn="l">
              <a:buFont typeface="Arial" panose="020B0604020202020204" pitchFamily="34" charset="0"/>
              <a:buChar char="•"/>
            </a:pPr>
            <a:r>
              <a:rPr lang="en-US">
                <a:latin typeface="Roboto Light"/>
                <a:ea typeface="Roboto Light"/>
              </a:rPr>
              <a:t>Outdoor dining and entertainment uses evolving with the current situation </a:t>
            </a:r>
          </a:p>
        </p:txBody>
      </p:sp>
      <p:sp>
        <p:nvSpPr>
          <p:cNvPr id="8" name="Content Placeholder 7"/>
          <p:cNvSpPr>
            <a:spLocks noGrp="1"/>
          </p:cNvSpPr>
          <p:nvPr>
            <p:ph idx="17"/>
          </p:nvPr>
        </p:nvSpPr>
        <p:spPr/>
        <p:txBody>
          <a:bodyPr/>
          <a:lstStyle/>
          <a:p>
            <a:pPr marL="342900" indent="-342900" algn="l">
              <a:buFont typeface="Arial" panose="020B0604020202020204" pitchFamily="34" charset="0"/>
              <a:buChar char="•"/>
            </a:pPr>
            <a:r>
              <a:rPr lang="en-US">
                <a:latin typeface="Roboto Light"/>
                <a:ea typeface="Roboto Light"/>
              </a:rPr>
              <a:t>Less large format / big box retail</a:t>
            </a:r>
          </a:p>
          <a:p>
            <a:pPr marL="342900" indent="-342900" algn="l">
              <a:buFont typeface="Arial" panose="020B0604020202020204" pitchFamily="34" charset="0"/>
              <a:buChar char="•"/>
            </a:pPr>
            <a:r>
              <a:rPr lang="en-US">
                <a:latin typeface="Roboto Light"/>
                <a:ea typeface="Roboto Light"/>
              </a:rPr>
              <a:t>Less large, commercial office complexes</a:t>
            </a:r>
          </a:p>
          <a:p>
            <a:pPr marL="342900" indent="-342900" algn="l">
              <a:buFont typeface="Arial" panose="020B0604020202020204" pitchFamily="34" charset="0"/>
              <a:buChar char="•"/>
            </a:pPr>
            <a:r>
              <a:rPr lang="en-US">
                <a:latin typeface="Roboto Light"/>
                <a:ea typeface="Roboto Light"/>
              </a:rPr>
              <a:t>Less high density far from Metro stations</a:t>
            </a:r>
          </a:p>
          <a:p>
            <a:pPr marL="342900" indent="-342900" algn="l">
              <a:buFontTx/>
              <a:buChar char="-"/>
            </a:pPr>
            <a:endParaRPr lang="en-US"/>
          </a:p>
        </p:txBody>
      </p:sp>
      <p:sp>
        <p:nvSpPr>
          <p:cNvPr id="3" name="Rectangle 2">
            <a:extLst>
              <a:ext uri="{FF2B5EF4-FFF2-40B4-BE49-F238E27FC236}">
                <a16:creationId xmlns:a16="http://schemas.microsoft.com/office/drawing/2014/main" id="{344E57BC-D83F-0E43-A80D-C0329DA8543A}"/>
              </a:ext>
            </a:extLst>
          </p:cNvPr>
          <p:cNvSpPr/>
          <p:nvPr/>
        </p:nvSpPr>
        <p:spPr>
          <a:xfrm>
            <a:off x="457200" y="1808618"/>
            <a:ext cx="174625" cy="40778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209B0809-A42A-1F41-8D01-5B72724F8F36}"/>
              </a:ext>
            </a:extLst>
          </p:cNvPr>
          <p:cNvSpPr/>
          <p:nvPr/>
        </p:nvSpPr>
        <p:spPr>
          <a:xfrm>
            <a:off x="568324" y="5720853"/>
            <a:ext cx="11166476" cy="2744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957424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descr="A building with a clock on the side of a road&#10;&#10;Description automatically generated">
            <a:extLst>
              <a:ext uri="{FF2B5EF4-FFF2-40B4-BE49-F238E27FC236}">
                <a16:creationId xmlns:a16="http://schemas.microsoft.com/office/drawing/2014/main" id="{56E73937-68F2-4D29-8304-D06B5F543224}"/>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666583" y="3817583"/>
            <a:ext cx="2423353" cy="2356728"/>
          </a:xfrm>
          <a:prstGeom prst="rect">
            <a:avLst/>
          </a:prstGeom>
        </p:spPr>
      </p:pic>
      <p:sp>
        <p:nvSpPr>
          <p:cNvPr id="3" name="Title 1">
            <a:extLst>
              <a:ext uri="{FF2B5EF4-FFF2-40B4-BE49-F238E27FC236}">
                <a16:creationId xmlns:a16="http://schemas.microsoft.com/office/drawing/2014/main" id="{E30FE5B3-71D0-4221-9B68-362719C5A72C}"/>
              </a:ext>
            </a:extLst>
          </p:cNvPr>
          <p:cNvSpPr>
            <a:spLocks noGrp="1"/>
          </p:cNvSpPr>
          <p:nvPr>
            <p:ph type="title" hasCustomPrompt="1"/>
          </p:nvPr>
        </p:nvSpPr>
        <p:spPr>
          <a:xfrm>
            <a:off x="574675" y="365126"/>
            <a:ext cx="6421625" cy="749572"/>
          </a:xfrm>
        </p:spPr>
        <p:txBody>
          <a:bodyPr/>
          <a:lstStyle/>
          <a:p>
            <a:r>
              <a:rPr lang="en-US">
                <a:latin typeface="Roboto Light"/>
                <a:ea typeface="Roboto Light"/>
              </a:rPr>
              <a:t>Product Example</a:t>
            </a:r>
            <a:endParaRPr lang="en-US"/>
          </a:p>
        </p:txBody>
      </p:sp>
      <p:sp>
        <p:nvSpPr>
          <p:cNvPr id="2" name="Text Placeholder 8">
            <a:extLst>
              <a:ext uri="{FF2B5EF4-FFF2-40B4-BE49-F238E27FC236}">
                <a16:creationId xmlns:a16="http://schemas.microsoft.com/office/drawing/2014/main" id="{B014A8D8-D78C-41E1-83A3-261211A053C2}"/>
              </a:ext>
            </a:extLst>
          </p:cNvPr>
          <p:cNvSpPr>
            <a:spLocks noGrp="1"/>
          </p:cNvSpPr>
          <p:nvPr>
            <p:ph type="body" sz="quarter" idx="13" hasCustomPrompt="1"/>
          </p:nvPr>
        </p:nvSpPr>
        <p:spPr>
          <a:xfrm>
            <a:off x="574675" y="1114424"/>
            <a:ext cx="11042650" cy="585787"/>
          </a:xfrm>
        </p:spPr>
        <p:txBody>
          <a:bodyPr vert="horz" lIns="91440" tIns="45720" rIns="91440" bIns="45720" rtlCol="0" anchor="t">
            <a:normAutofit/>
          </a:bodyPr>
          <a:lstStyle>
            <a:lvl1pPr marL="0" indent="0">
              <a:buNone/>
              <a:defRPr b="0" i="0">
                <a:solidFill>
                  <a:schemeClr val="bg2"/>
                </a:solidFill>
                <a:latin typeface="Roboto" charset="0"/>
                <a:ea typeface="Roboto" charset="0"/>
                <a:cs typeface="Roboto" charset="0"/>
              </a:defRPr>
            </a:lvl1pPr>
          </a:lstStyle>
          <a:p>
            <a:r>
              <a:rPr lang="en-US">
                <a:latin typeface="Roboto"/>
                <a:ea typeface="Roboto"/>
              </a:rPr>
              <a:t>Woodmore Town Centre – Glenarden, Maryland</a:t>
            </a:r>
            <a:endParaRPr lang="en-US"/>
          </a:p>
        </p:txBody>
      </p:sp>
      <p:pic>
        <p:nvPicPr>
          <p:cNvPr id="5" name="Picture 5" descr="Map&#10;&#10;Description automatically generated">
            <a:extLst>
              <a:ext uri="{FF2B5EF4-FFF2-40B4-BE49-F238E27FC236}">
                <a16:creationId xmlns:a16="http://schemas.microsoft.com/office/drawing/2014/main" id="{4B2EB504-8A3D-4280-9460-DDDA7FCA014A}"/>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576695" y="1488545"/>
            <a:ext cx="5981878" cy="4677560"/>
          </a:xfrm>
          <a:prstGeom prst="rect">
            <a:avLst/>
          </a:prstGeom>
        </p:spPr>
      </p:pic>
      <p:pic>
        <p:nvPicPr>
          <p:cNvPr id="8" name="Picture 8" descr="A picture containing outdoor, grass, train, track&#10;&#10;Description automatically generated">
            <a:extLst>
              <a:ext uri="{FF2B5EF4-FFF2-40B4-BE49-F238E27FC236}">
                <a16:creationId xmlns:a16="http://schemas.microsoft.com/office/drawing/2014/main" id="{D5E472D0-FBFB-4F97-9733-997AD66BCC9C}"/>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t="-71"/>
          <a:stretch/>
        </p:blipFill>
        <p:spPr>
          <a:xfrm>
            <a:off x="6665336" y="1486925"/>
            <a:ext cx="2421467" cy="2222702"/>
          </a:xfrm>
          <a:prstGeom prst="rect">
            <a:avLst/>
          </a:prstGeom>
        </p:spPr>
      </p:pic>
      <p:pic>
        <p:nvPicPr>
          <p:cNvPr id="9" name="Picture 9" descr="A picture containing outdoor, building, chair, water&#10;&#10;Description automatically generated">
            <a:extLst>
              <a:ext uri="{FF2B5EF4-FFF2-40B4-BE49-F238E27FC236}">
                <a16:creationId xmlns:a16="http://schemas.microsoft.com/office/drawing/2014/main" id="{63A908BE-B4C2-4E0C-97C0-84F68512F27C}"/>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9197076" y="1484722"/>
            <a:ext cx="2737598" cy="1599287"/>
          </a:xfrm>
          <a:prstGeom prst="rect">
            <a:avLst/>
          </a:prstGeom>
        </p:spPr>
      </p:pic>
      <p:pic>
        <p:nvPicPr>
          <p:cNvPr id="11" name="Picture 11" descr="A group of people in front of a building&#10;&#10;Description automatically generated">
            <a:extLst>
              <a:ext uri="{FF2B5EF4-FFF2-40B4-BE49-F238E27FC236}">
                <a16:creationId xmlns:a16="http://schemas.microsoft.com/office/drawing/2014/main" id="{B364FA05-5657-4C6C-B8C1-41C8315EC8B8}"/>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b="-599"/>
          <a:stretch/>
        </p:blipFill>
        <p:spPr>
          <a:xfrm>
            <a:off x="9197076" y="3249730"/>
            <a:ext cx="2720514" cy="2907015"/>
          </a:xfrm>
          <a:prstGeom prst="rect">
            <a:avLst/>
          </a:prstGeom>
        </p:spPr>
      </p:pic>
    </p:spTree>
    <p:extLst>
      <p:ext uri="{BB962C8B-B14F-4D97-AF65-F5344CB8AC3E}">
        <p14:creationId xmlns:p14="http://schemas.microsoft.com/office/powerpoint/2010/main" val="21274243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E30FE5B3-71D0-4221-9B68-362719C5A72C}"/>
              </a:ext>
            </a:extLst>
          </p:cNvPr>
          <p:cNvSpPr>
            <a:spLocks noGrp="1"/>
          </p:cNvSpPr>
          <p:nvPr>
            <p:ph type="title" hasCustomPrompt="1"/>
          </p:nvPr>
        </p:nvSpPr>
        <p:spPr>
          <a:xfrm>
            <a:off x="574675" y="365126"/>
            <a:ext cx="6421625" cy="749572"/>
          </a:xfrm>
        </p:spPr>
        <p:txBody>
          <a:bodyPr/>
          <a:lstStyle/>
          <a:p>
            <a:r>
              <a:rPr lang="en-US">
                <a:latin typeface="Roboto Light"/>
                <a:ea typeface="Roboto Light"/>
              </a:rPr>
              <a:t>Product Example</a:t>
            </a:r>
            <a:endParaRPr lang="en-US"/>
          </a:p>
        </p:txBody>
      </p:sp>
      <p:sp>
        <p:nvSpPr>
          <p:cNvPr id="5" name="Text Placeholder 8">
            <a:extLst>
              <a:ext uri="{FF2B5EF4-FFF2-40B4-BE49-F238E27FC236}">
                <a16:creationId xmlns:a16="http://schemas.microsoft.com/office/drawing/2014/main" id="{465FB3B2-844E-41D8-A764-93C133DDB042}"/>
              </a:ext>
            </a:extLst>
          </p:cNvPr>
          <p:cNvSpPr>
            <a:spLocks noGrp="1"/>
          </p:cNvSpPr>
          <p:nvPr>
            <p:ph type="body" sz="quarter" idx="13" hasCustomPrompt="1"/>
          </p:nvPr>
        </p:nvSpPr>
        <p:spPr>
          <a:xfrm>
            <a:off x="574675" y="1114424"/>
            <a:ext cx="11042650" cy="585787"/>
          </a:xfrm>
        </p:spPr>
        <p:txBody>
          <a:bodyPr vert="horz" lIns="91440" tIns="45720" rIns="91440" bIns="45720" rtlCol="0" anchor="t">
            <a:normAutofit/>
          </a:bodyPr>
          <a:lstStyle>
            <a:lvl1pPr marL="0" indent="0">
              <a:buNone/>
              <a:defRPr b="0" i="0">
                <a:solidFill>
                  <a:schemeClr val="bg2"/>
                </a:solidFill>
                <a:latin typeface="Roboto" charset="0"/>
                <a:ea typeface="Roboto" charset="0"/>
                <a:cs typeface="Roboto" charset="0"/>
              </a:defRPr>
            </a:lvl1pPr>
          </a:lstStyle>
          <a:p>
            <a:r>
              <a:rPr lang="en-US">
                <a:latin typeface="Roboto"/>
                <a:ea typeface="Roboto"/>
              </a:rPr>
              <a:t>Quarry Lake at Greenspring – Baltimore, Maryland</a:t>
            </a:r>
            <a:endParaRPr lang="en-US"/>
          </a:p>
        </p:txBody>
      </p:sp>
      <p:pic>
        <p:nvPicPr>
          <p:cNvPr id="6" name="Picture 6" descr="Map&#10;&#10;Description automatically generated">
            <a:extLst>
              <a:ext uri="{FF2B5EF4-FFF2-40B4-BE49-F238E27FC236}">
                <a16:creationId xmlns:a16="http://schemas.microsoft.com/office/drawing/2014/main" id="{167EBF03-8770-4692-B358-E5091D6C4897}"/>
              </a:ext>
            </a:extLst>
          </p:cNvPr>
          <p:cNvPicPr>
            <a:picLocks noChangeAspect="1"/>
          </p:cNvPicPr>
          <p:nvPr/>
        </p:nvPicPr>
        <p:blipFill>
          <a:blip r:embed="rId2"/>
          <a:stretch>
            <a:fillRect/>
          </a:stretch>
        </p:blipFill>
        <p:spPr>
          <a:xfrm>
            <a:off x="637309" y="1530488"/>
            <a:ext cx="5921086" cy="4645614"/>
          </a:xfrm>
          <a:prstGeom prst="rect">
            <a:avLst/>
          </a:prstGeom>
        </p:spPr>
      </p:pic>
      <p:pic>
        <p:nvPicPr>
          <p:cNvPr id="9" name="Picture 9" descr="A sign on the side of a road&#10;&#10;Description automatically generated">
            <a:extLst>
              <a:ext uri="{FF2B5EF4-FFF2-40B4-BE49-F238E27FC236}">
                <a16:creationId xmlns:a16="http://schemas.microsoft.com/office/drawing/2014/main" id="{AEDB5E9C-B053-4D7C-9BC5-D1C5B9528CD9}"/>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655377" y="1527007"/>
            <a:ext cx="5314953" cy="2469677"/>
          </a:xfrm>
          <a:prstGeom prst="rect">
            <a:avLst/>
          </a:prstGeom>
        </p:spPr>
      </p:pic>
      <p:pic>
        <p:nvPicPr>
          <p:cNvPr id="10" name="Picture 10" descr="A large pool of water&#10;&#10;Description automatically generated">
            <a:extLst>
              <a:ext uri="{FF2B5EF4-FFF2-40B4-BE49-F238E27FC236}">
                <a16:creationId xmlns:a16="http://schemas.microsoft.com/office/drawing/2014/main" id="{B8F1AB34-4126-43FB-8B8C-85C75D0CB561}"/>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b="-267"/>
          <a:stretch/>
        </p:blipFill>
        <p:spPr>
          <a:xfrm>
            <a:off x="6655377" y="4069896"/>
            <a:ext cx="2737605" cy="2108876"/>
          </a:xfrm>
          <a:prstGeom prst="rect">
            <a:avLst/>
          </a:prstGeom>
        </p:spPr>
      </p:pic>
      <p:pic>
        <p:nvPicPr>
          <p:cNvPr id="11" name="Picture 11" descr="A statue of a house&#10;&#10;Description automatically generated">
            <a:extLst>
              <a:ext uri="{FF2B5EF4-FFF2-40B4-BE49-F238E27FC236}">
                <a16:creationId xmlns:a16="http://schemas.microsoft.com/office/drawing/2014/main" id="{F8A6DCAC-F24B-4DCD-BE98-0743CB92F912}"/>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b="-141"/>
          <a:stretch/>
        </p:blipFill>
        <p:spPr>
          <a:xfrm>
            <a:off x="9493013" y="4071427"/>
            <a:ext cx="2478593" cy="2107897"/>
          </a:xfrm>
          <a:prstGeom prst="rect">
            <a:avLst/>
          </a:prstGeom>
        </p:spPr>
      </p:pic>
    </p:spTree>
    <p:extLst>
      <p:ext uri="{BB962C8B-B14F-4D97-AF65-F5344CB8AC3E}">
        <p14:creationId xmlns:p14="http://schemas.microsoft.com/office/powerpoint/2010/main" val="4275023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9B91F0CA-9223-4744-83DC-15E5A1A32629}"/>
              </a:ext>
            </a:extLst>
          </p:cNvPr>
          <p:cNvSpPr>
            <a:spLocks noGrp="1"/>
          </p:cNvSpPr>
          <p:nvPr>
            <p:ph type="title" hasCustomPrompt="1"/>
          </p:nvPr>
        </p:nvSpPr>
        <p:spPr>
          <a:xfrm>
            <a:off x="574675" y="365126"/>
            <a:ext cx="6421625" cy="749572"/>
          </a:xfrm>
        </p:spPr>
        <p:txBody>
          <a:bodyPr/>
          <a:lstStyle/>
          <a:p>
            <a:r>
              <a:rPr lang="en-US">
                <a:latin typeface="Roboto Light"/>
                <a:ea typeface="Roboto Light"/>
              </a:rPr>
              <a:t>Product Example</a:t>
            </a:r>
            <a:endParaRPr lang="en-US"/>
          </a:p>
        </p:txBody>
      </p:sp>
      <p:sp>
        <p:nvSpPr>
          <p:cNvPr id="11" name="Text Placeholder 8">
            <a:extLst>
              <a:ext uri="{FF2B5EF4-FFF2-40B4-BE49-F238E27FC236}">
                <a16:creationId xmlns:a16="http://schemas.microsoft.com/office/drawing/2014/main" id="{85C2DC8F-01C4-5944-9825-4CBCAB9D4046}"/>
              </a:ext>
            </a:extLst>
          </p:cNvPr>
          <p:cNvSpPr>
            <a:spLocks noGrp="1"/>
          </p:cNvSpPr>
          <p:nvPr>
            <p:ph type="body" sz="quarter" idx="13" hasCustomPrompt="1"/>
          </p:nvPr>
        </p:nvSpPr>
        <p:spPr>
          <a:xfrm>
            <a:off x="574678" y="1114424"/>
            <a:ext cx="6421622" cy="585787"/>
          </a:xfrm>
        </p:spPr>
        <p:txBody>
          <a:bodyPr vert="horz" lIns="91440" tIns="45720" rIns="91440" bIns="45720" rtlCol="0" anchor="t">
            <a:normAutofit/>
          </a:bodyPr>
          <a:lstStyle>
            <a:lvl1pPr marL="0" indent="0">
              <a:buNone/>
              <a:defRPr b="0" i="0">
                <a:solidFill>
                  <a:schemeClr val="bg2"/>
                </a:solidFill>
                <a:latin typeface="Roboto" charset="0"/>
                <a:ea typeface="Roboto" charset="0"/>
                <a:cs typeface="Roboto" charset="0"/>
              </a:defRPr>
            </a:lvl1pPr>
          </a:lstStyle>
          <a:p>
            <a:r>
              <a:rPr lang="en-US">
                <a:latin typeface="Roboto"/>
                <a:ea typeface="Roboto"/>
              </a:rPr>
              <a:t>Community Retail Mixed-Use Centers</a:t>
            </a:r>
          </a:p>
        </p:txBody>
      </p:sp>
      <p:sp>
        <p:nvSpPr>
          <p:cNvPr id="14" name="Content Placeholder 14">
            <a:extLst>
              <a:ext uri="{FF2B5EF4-FFF2-40B4-BE49-F238E27FC236}">
                <a16:creationId xmlns:a16="http://schemas.microsoft.com/office/drawing/2014/main" id="{2F526B5D-E44B-D647-B76A-04B309144614}"/>
              </a:ext>
            </a:extLst>
          </p:cNvPr>
          <p:cNvSpPr>
            <a:spLocks noGrp="1"/>
          </p:cNvSpPr>
          <p:nvPr>
            <p:ph idx="1"/>
          </p:nvPr>
        </p:nvSpPr>
        <p:spPr>
          <a:xfrm>
            <a:off x="574675" y="1700213"/>
            <a:ext cx="6421626" cy="4392612"/>
          </a:xfrm>
        </p:spPr>
        <p:txBody>
          <a:bodyPr/>
          <a:lstStyle/>
          <a:p>
            <a:pPr lvl="0"/>
            <a:r>
              <a:rPr lang="en-US"/>
              <a:t>Wegmans Development, </a:t>
            </a:r>
            <a:r>
              <a:rPr lang="en-US" err="1"/>
              <a:t>etc</a:t>
            </a:r>
            <a:endParaRPr lang="en-US"/>
          </a:p>
          <a:p>
            <a:endParaRPr lang="en-US"/>
          </a:p>
        </p:txBody>
      </p:sp>
      <p:pic>
        <p:nvPicPr>
          <p:cNvPr id="3" name="Picture 2">
            <a:extLst>
              <a:ext uri="{FF2B5EF4-FFF2-40B4-BE49-F238E27FC236}">
                <a16:creationId xmlns:a16="http://schemas.microsoft.com/office/drawing/2014/main" id="{5FCBB63B-5A19-8947-9028-2FBA1759C816}"/>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74675" y="1700213"/>
            <a:ext cx="7434470" cy="4518300"/>
          </a:xfrm>
          <a:prstGeom prst="rect">
            <a:avLst/>
          </a:prstGeom>
        </p:spPr>
      </p:pic>
      <p:pic>
        <p:nvPicPr>
          <p:cNvPr id="7" name="Picture 6">
            <a:extLst>
              <a:ext uri="{FF2B5EF4-FFF2-40B4-BE49-F238E27FC236}">
                <a16:creationId xmlns:a16="http://schemas.microsoft.com/office/drawing/2014/main" id="{5CF9197D-D968-8C41-9993-CDD717F34A9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687513" y="56941"/>
            <a:ext cx="4929809" cy="3286539"/>
          </a:xfrm>
          <a:prstGeom prst="rect">
            <a:avLst/>
          </a:prstGeom>
        </p:spPr>
      </p:pic>
      <p:cxnSp>
        <p:nvCxnSpPr>
          <p:cNvPr id="10" name="Straight Connector 9">
            <a:extLst>
              <a:ext uri="{FF2B5EF4-FFF2-40B4-BE49-F238E27FC236}">
                <a16:creationId xmlns:a16="http://schemas.microsoft.com/office/drawing/2014/main" id="{C0B2CAEA-D0FB-8046-BDCB-6DF69808D0E3}"/>
              </a:ext>
            </a:extLst>
          </p:cNvPr>
          <p:cNvCxnSpPr/>
          <p:nvPr/>
        </p:nvCxnSpPr>
        <p:spPr>
          <a:xfrm flipV="1">
            <a:off x="2955235" y="56943"/>
            <a:ext cx="3723861" cy="2923587"/>
          </a:xfrm>
          <a:prstGeom prst="line">
            <a:avLst/>
          </a:prstGeom>
          <a:ln w="38100">
            <a:solidFill>
              <a:srgbClr val="002060"/>
            </a:solidFill>
            <a:prstDash val="sysDot"/>
          </a:ln>
        </p:spPr>
        <p:style>
          <a:lnRef idx="3">
            <a:schemeClr val="accent4"/>
          </a:lnRef>
          <a:fillRef idx="0">
            <a:schemeClr val="accent4"/>
          </a:fillRef>
          <a:effectRef idx="2">
            <a:schemeClr val="accent4"/>
          </a:effectRef>
          <a:fontRef idx="minor">
            <a:schemeClr val="tx1"/>
          </a:fontRef>
        </p:style>
      </p:cxnSp>
      <p:cxnSp>
        <p:nvCxnSpPr>
          <p:cNvPr id="13" name="Straight Connector 12">
            <a:extLst>
              <a:ext uri="{FF2B5EF4-FFF2-40B4-BE49-F238E27FC236}">
                <a16:creationId xmlns:a16="http://schemas.microsoft.com/office/drawing/2014/main" id="{6D81B379-96EC-474E-A59B-9DB16936AEC1}"/>
              </a:ext>
            </a:extLst>
          </p:cNvPr>
          <p:cNvCxnSpPr/>
          <p:nvPr/>
        </p:nvCxnSpPr>
        <p:spPr>
          <a:xfrm>
            <a:off x="4625009" y="3087757"/>
            <a:ext cx="914400" cy="914400"/>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5AE4E8CB-9611-1E4D-B6FE-D98917488B94}"/>
              </a:ext>
            </a:extLst>
          </p:cNvPr>
          <p:cNvCxnSpPr>
            <a:cxnSpLocks/>
          </p:cNvCxnSpPr>
          <p:nvPr/>
        </p:nvCxnSpPr>
        <p:spPr>
          <a:xfrm>
            <a:off x="4505739" y="3168012"/>
            <a:ext cx="2181774" cy="150578"/>
          </a:xfrm>
          <a:prstGeom prst="line">
            <a:avLst/>
          </a:prstGeom>
          <a:ln w="38100">
            <a:solidFill>
              <a:srgbClr val="002060"/>
            </a:solidFill>
            <a:prstDash val="sysDot"/>
          </a:ln>
        </p:spPr>
        <p:style>
          <a:lnRef idx="3">
            <a:schemeClr val="accent4"/>
          </a:lnRef>
          <a:fillRef idx="0">
            <a:schemeClr val="accent4"/>
          </a:fillRef>
          <a:effectRef idx="2">
            <a:schemeClr val="accent4"/>
          </a:effectRef>
          <a:fontRef idx="minor">
            <a:schemeClr val="tx1"/>
          </a:fontRef>
        </p:style>
      </p:cxnSp>
      <p:sp>
        <p:nvSpPr>
          <p:cNvPr id="19" name="Text Placeholder 3">
            <a:extLst>
              <a:ext uri="{FF2B5EF4-FFF2-40B4-BE49-F238E27FC236}">
                <a16:creationId xmlns:a16="http://schemas.microsoft.com/office/drawing/2014/main" id="{3F6A18D2-546E-B947-8655-33F1E79E58C1}"/>
              </a:ext>
            </a:extLst>
          </p:cNvPr>
          <p:cNvSpPr txBox="1">
            <a:spLocks/>
          </p:cNvSpPr>
          <p:nvPr/>
        </p:nvSpPr>
        <p:spPr>
          <a:xfrm>
            <a:off x="8260931" y="4752381"/>
            <a:ext cx="3356391" cy="1466132"/>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Clr>
                <a:schemeClr val="accent1"/>
              </a:buClr>
              <a:buFont typeface="Wingdings" charset="2"/>
              <a:buNone/>
              <a:defRPr sz="2000" b="0" i="0" kern="1200">
                <a:solidFill>
                  <a:schemeClr val="bg2"/>
                </a:solidFill>
                <a:latin typeface="Roboto" charset="0"/>
                <a:ea typeface="Roboto" charset="0"/>
                <a:cs typeface="Roboto" charset="0"/>
              </a:defRPr>
            </a:lvl1pPr>
            <a:lvl2pPr marL="685800" indent="-228600" algn="l" defTabSz="914400" rtl="0" eaLnBrk="1" latinLnBrk="0" hangingPunct="1">
              <a:lnSpc>
                <a:spcPct val="90000"/>
              </a:lnSpc>
              <a:spcBef>
                <a:spcPts val="500"/>
              </a:spcBef>
              <a:buClr>
                <a:schemeClr val="accent1"/>
              </a:buClr>
              <a:buFont typeface="Wingdings" charset="2"/>
              <a:buChar char="§"/>
              <a:defRPr sz="1800" b="0" i="0" kern="1200">
                <a:solidFill>
                  <a:schemeClr val="tx1">
                    <a:lumMod val="75000"/>
                    <a:lumOff val="25000"/>
                  </a:schemeClr>
                </a:solidFill>
                <a:latin typeface="Roboto Light" charset="0"/>
                <a:ea typeface="Roboto Light" charset="0"/>
                <a:cs typeface="Roboto Light" charset="0"/>
              </a:defRPr>
            </a:lvl2pPr>
            <a:lvl3pPr marL="1143000" indent="-228600" algn="l" defTabSz="914400" rtl="0" eaLnBrk="1" latinLnBrk="0" hangingPunct="1">
              <a:lnSpc>
                <a:spcPct val="90000"/>
              </a:lnSpc>
              <a:spcBef>
                <a:spcPts val="500"/>
              </a:spcBef>
              <a:buClr>
                <a:schemeClr val="accent1"/>
              </a:buClr>
              <a:buFont typeface="Wingdings" charset="2"/>
              <a:buChar char="§"/>
              <a:defRPr sz="1600" b="0" i="0" kern="1200">
                <a:solidFill>
                  <a:schemeClr val="tx1">
                    <a:lumMod val="75000"/>
                    <a:lumOff val="25000"/>
                  </a:schemeClr>
                </a:solidFill>
                <a:latin typeface="Roboto Light" charset="0"/>
                <a:ea typeface="Roboto Light" charset="0"/>
                <a:cs typeface="Roboto Light" charset="0"/>
              </a:defRPr>
            </a:lvl3pPr>
            <a:lvl4pPr marL="1600200" indent="-228600" algn="l" defTabSz="914400" rtl="0" eaLnBrk="1" latinLnBrk="0" hangingPunct="1">
              <a:lnSpc>
                <a:spcPct val="90000"/>
              </a:lnSpc>
              <a:spcBef>
                <a:spcPts val="500"/>
              </a:spcBef>
              <a:buClr>
                <a:schemeClr val="accent1"/>
              </a:buClr>
              <a:buFont typeface="Wingdings" charset="2"/>
              <a:buChar char="§"/>
              <a:defRPr sz="1400" b="0" i="0" kern="1200">
                <a:solidFill>
                  <a:schemeClr val="tx1">
                    <a:lumMod val="75000"/>
                    <a:lumOff val="25000"/>
                  </a:schemeClr>
                </a:solidFill>
                <a:latin typeface="Roboto Light" charset="0"/>
                <a:ea typeface="Roboto Light" charset="0"/>
                <a:cs typeface="Roboto Light" charset="0"/>
              </a:defRPr>
            </a:lvl4pPr>
            <a:lvl5pPr marL="2057400" indent="-228600" algn="l" defTabSz="914400" rtl="0" eaLnBrk="1" latinLnBrk="0" hangingPunct="1">
              <a:lnSpc>
                <a:spcPct val="90000"/>
              </a:lnSpc>
              <a:spcBef>
                <a:spcPts val="500"/>
              </a:spcBef>
              <a:buClr>
                <a:schemeClr val="accent1"/>
              </a:buClr>
              <a:buFont typeface="Wingdings" charset="2"/>
              <a:buChar char="§"/>
              <a:defRPr sz="1400" b="0" i="0" kern="1200">
                <a:solidFill>
                  <a:schemeClr val="tx1">
                    <a:lumMod val="75000"/>
                    <a:lumOff val="25000"/>
                  </a:schemeClr>
                </a:solidFill>
                <a:latin typeface="Roboto Light" charset="0"/>
                <a:ea typeface="Roboto Light" charset="0"/>
                <a:cs typeface="Roboto Light"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b="1">
                <a:latin typeface="Roboto"/>
                <a:ea typeface="Roboto"/>
              </a:rPr>
              <a:t>Grocery Lead Mixed-Use Example 1</a:t>
            </a:r>
          </a:p>
          <a:p>
            <a:r>
              <a:rPr lang="en-US">
                <a:latin typeface="Roboto"/>
                <a:ea typeface="Roboto"/>
              </a:rPr>
              <a:t>Cascades Overlook</a:t>
            </a:r>
            <a:endParaRPr lang="en-US"/>
          </a:p>
          <a:p>
            <a:r>
              <a:rPr lang="en-US">
                <a:latin typeface="Roboto"/>
                <a:ea typeface="Roboto"/>
              </a:rPr>
              <a:t>Sterling, Virginia</a:t>
            </a:r>
            <a:endParaRPr lang="en-US"/>
          </a:p>
        </p:txBody>
      </p:sp>
    </p:spTree>
    <p:extLst>
      <p:ext uri="{BB962C8B-B14F-4D97-AF65-F5344CB8AC3E}">
        <p14:creationId xmlns:p14="http://schemas.microsoft.com/office/powerpoint/2010/main" val="12415990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9B91F0CA-9223-4744-83DC-15E5A1A32629}"/>
              </a:ext>
            </a:extLst>
          </p:cNvPr>
          <p:cNvSpPr>
            <a:spLocks noGrp="1"/>
          </p:cNvSpPr>
          <p:nvPr>
            <p:ph type="title" hasCustomPrompt="1"/>
          </p:nvPr>
        </p:nvSpPr>
        <p:spPr>
          <a:xfrm>
            <a:off x="574675" y="365126"/>
            <a:ext cx="6421625" cy="749572"/>
          </a:xfrm>
        </p:spPr>
        <p:txBody>
          <a:bodyPr/>
          <a:lstStyle/>
          <a:p>
            <a:r>
              <a:rPr lang="en-US">
                <a:latin typeface="Roboto Light"/>
                <a:ea typeface="Roboto Light"/>
              </a:rPr>
              <a:t>Product Example</a:t>
            </a:r>
          </a:p>
        </p:txBody>
      </p:sp>
      <p:sp>
        <p:nvSpPr>
          <p:cNvPr id="11" name="Text Placeholder 8">
            <a:extLst>
              <a:ext uri="{FF2B5EF4-FFF2-40B4-BE49-F238E27FC236}">
                <a16:creationId xmlns:a16="http://schemas.microsoft.com/office/drawing/2014/main" id="{85C2DC8F-01C4-5944-9825-4CBCAB9D4046}"/>
              </a:ext>
            </a:extLst>
          </p:cNvPr>
          <p:cNvSpPr>
            <a:spLocks noGrp="1"/>
          </p:cNvSpPr>
          <p:nvPr>
            <p:ph type="body" sz="quarter" idx="13" hasCustomPrompt="1"/>
          </p:nvPr>
        </p:nvSpPr>
        <p:spPr>
          <a:xfrm>
            <a:off x="574678" y="1114424"/>
            <a:ext cx="6421622" cy="585787"/>
          </a:xfrm>
        </p:spPr>
        <p:txBody>
          <a:bodyPr vert="horz" lIns="91440" tIns="45720" rIns="91440" bIns="45720" rtlCol="0" anchor="t">
            <a:normAutofit/>
          </a:bodyPr>
          <a:lstStyle>
            <a:lvl1pPr marL="0" indent="0">
              <a:buNone/>
              <a:defRPr b="0" i="0">
                <a:solidFill>
                  <a:schemeClr val="bg2"/>
                </a:solidFill>
                <a:latin typeface="Roboto" charset="0"/>
                <a:ea typeface="Roboto" charset="0"/>
                <a:cs typeface="Roboto" charset="0"/>
              </a:defRPr>
            </a:lvl1pPr>
          </a:lstStyle>
          <a:p>
            <a:r>
              <a:rPr lang="en-US">
                <a:latin typeface="Roboto"/>
                <a:ea typeface="Roboto"/>
              </a:rPr>
              <a:t>Community Retail Mixed-Use Centers</a:t>
            </a:r>
          </a:p>
          <a:p>
            <a:pPr lvl="0"/>
            <a:endParaRPr lang="en-US"/>
          </a:p>
        </p:txBody>
      </p:sp>
      <p:sp>
        <p:nvSpPr>
          <p:cNvPr id="14" name="Content Placeholder 14">
            <a:extLst>
              <a:ext uri="{FF2B5EF4-FFF2-40B4-BE49-F238E27FC236}">
                <a16:creationId xmlns:a16="http://schemas.microsoft.com/office/drawing/2014/main" id="{2F526B5D-E44B-D647-B76A-04B309144614}"/>
              </a:ext>
            </a:extLst>
          </p:cNvPr>
          <p:cNvSpPr>
            <a:spLocks noGrp="1"/>
          </p:cNvSpPr>
          <p:nvPr>
            <p:ph idx="1"/>
          </p:nvPr>
        </p:nvSpPr>
        <p:spPr>
          <a:xfrm>
            <a:off x="574675" y="1700213"/>
            <a:ext cx="6421626" cy="4392612"/>
          </a:xfrm>
        </p:spPr>
        <p:txBody>
          <a:bodyPr/>
          <a:lstStyle/>
          <a:p>
            <a:pPr lvl="0"/>
            <a:r>
              <a:rPr lang="en-US"/>
              <a:t>Wegmans Development, </a:t>
            </a:r>
            <a:r>
              <a:rPr lang="en-US" err="1"/>
              <a:t>etc</a:t>
            </a:r>
            <a:endParaRPr lang="en-US"/>
          </a:p>
          <a:p>
            <a:endParaRPr lang="en-US"/>
          </a:p>
        </p:txBody>
      </p:sp>
      <p:pic>
        <p:nvPicPr>
          <p:cNvPr id="3" name="Picture 2">
            <a:extLst>
              <a:ext uri="{FF2B5EF4-FFF2-40B4-BE49-F238E27FC236}">
                <a16:creationId xmlns:a16="http://schemas.microsoft.com/office/drawing/2014/main" id="{5FCBB63B-5A19-8947-9028-2FBA1759C816}"/>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574675" y="1700213"/>
            <a:ext cx="7434470" cy="4518300"/>
          </a:xfrm>
          <a:prstGeom prst="rect">
            <a:avLst/>
          </a:prstGeom>
        </p:spPr>
      </p:pic>
      <p:pic>
        <p:nvPicPr>
          <p:cNvPr id="7" name="Picture 6">
            <a:extLst>
              <a:ext uri="{FF2B5EF4-FFF2-40B4-BE49-F238E27FC236}">
                <a16:creationId xmlns:a16="http://schemas.microsoft.com/office/drawing/2014/main" id="{5CF9197D-D968-8C41-9993-CDD717F34A95}"/>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6705976" y="56941"/>
            <a:ext cx="4786867" cy="3286539"/>
          </a:xfrm>
          <a:prstGeom prst="rect">
            <a:avLst/>
          </a:prstGeom>
        </p:spPr>
      </p:pic>
      <p:cxnSp>
        <p:nvCxnSpPr>
          <p:cNvPr id="10" name="Straight Connector 9">
            <a:extLst>
              <a:ext uri="{FF2B5EF4-FFF2-40B4-BE49-F238E27FC236}">
                <a16:creationId xmlns:a16="http://schemas.microsoft.com/office/drawing/2014/main" id="{C0B2CAEA-D0FB-8046-BDCB-6DF69808D0E3}"/>
              </a:ext>
            </a:extLst>
          </p:cNvPr>
          <p:cNvCxnSpPr>
            <a:cxnSpLocks/>
          </p:cNvCxnSpPr>
          <p:nvPr/>
        </p:nvCxnSpPr>
        <p:spPr>
          <a:xfrm flipV="1">
            <a:off x="2862470" y="56944"/>
            <a:ext cx="3816626" cy="3945213"/>
          </a:xfrm>
          <a:prstGeom prst="line">
            <a:avLst/>
          </a:prstGeom>
          <a:ln w="38100">
            <a:solidFill>
              <a:srgbClr val="002060"/>
            </a:solidFill>
            <a:prstDash val="sysDot"/>
          </a:ln>
        </p:spPr>
        <p:style>
          <a:lnRef idx="3">
            <a:schemeClr val="accent4"/>
          </a:lnRef>
          <a:fillRef idx="0">
            <a:schemeClr val="accent4"/>
          </a:fillRef>
          <a:effectRef idx="2">
            <a:schemeClr val="accent4"/>
          </a:effectRef>
          <a:fontRef idx="minor">
            <a:schemeClr val="tx1"/>
          </a:fontRef>
        </p:style>
      </p:cxnSp>
      <p:cxnSp>
        <p:nvCxnSpPr>
          <p:cNvPr id="13" name="Straight Connector 12">
            <a:extLst>
              <a:ext uri="{FF2B5EF4-FFF2-40B4-BE49-F238E27FC236}">
                <a16:creationId xmlns:a16="http://schemas.microsoft.com/office/drawing/2014/main" id="{6D81B379-96EC-474E-A59B-9DB16936AEC1}"/>
              </a:ext>
            </a:extLst>
          </p:cNvPr>
          <p:cNvCxnSpPr/>
          <p:nvPr/>
        </p:nvCxnSpPr>
        <p:spPr>
          <a:xfrm>
            <a:off x="4625009" y="3087757"/>
            <a:ext cx="914400" cy="914400"/>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5AE4E8CB-9611-1E4D-B6FE-D98917488B94}"/>
              </a:ext>
            </a:extLst>
          </p:cNvPr>
          <p:cNvCxnSpPr>
            <a:cxnSpLocks/>
          </p:cNvCxnSpPr>
          <p:nvPr/>
        </p:nvCxnSpPr>
        <p:spPr>
          <a:xfrm flipV="1">
            <a:off x="3485322" y="3318590"/>
            <a:ext cx="3202191" cy="855845"/>
          </a:xfrm>
          <a:prstGeom prst="line">
            <a:avLst/>
          </a:prstGeom>
          <a:ln w="38100">
            <a:solidFill>
              <a:srgbClr val="002060"/>
            </a:solidFill>
            <a:prstDash val="sysDot"/>
          </a:ln>
        </p:spPr>
        <p:style>
          <a:lnRef idx="3">
            <a:schemeClr val="accent4"/>
          </a:lnRef>
          <a:fillRef idx="0">
            <a:schemeClr val="accent4"/>
          </a:fillRef>
          <a:effectRef idx="2">
            <a:schemeClr val="accent4"/>
          </a:effectRef>
          <a:fontRef idx="minor">
            <a:schemeClr val="tx1"/>
          </a:fontRef>
        </p:style>
      </p:cxnSp>
      <p:sp>
        <p:nvSpPr>
          <p:cNvPr id="12" name="Text Placeholder 3">
            <a:extLst>
              <a:ext uri="{FF2B5EF4-FFF2-40B4-BE49-F238E27FC236}">
                <a16:creationId xmlns:a16="http://schemas.microsoft.com/office/drawing/2014/main" id="{8DF58543-9B0B-A842-9906-D0C4DA6CD219}"/>
              </a:ext>
            </a:extLst>
          </p:cNvPr>
          <p:cNvSpPr txBox="1">
            <a:spLocks/>
          </p:cNvSpPr>
          <p:nvPr/>
        </p:nvSpPr>
        <p:spPr>
          <a:xfrm>
            <a:off x="8260934" y="4306611"/>
            <a:ext cx="3356391" cy="1911902"/>
          </a:xfrm>
          <a:prstGeom prst="rect">
            <a:avLst/>
          </a:prstGeom>
        </p:spPr>
        <p:txBody>
          <a:bodyPr vert="horz" lIns="91440" tIns="45720" rIns="91440" bIns="45720" rtlCol="0" anchor="t">
            <a:normAutofit fontScale="92500"/>
          </a:bodyPr>
          <a:lstStyle>
            <a:lvl1pPr marL="0" indent="0" algn="l" defTabSz="914400" rtl="0" eaLnBrk="1" latinLnBrk="0" hangingPunct="1">
              <a:lnSpc>
                <a:spcPct val="90000"/>
              </a:lnSpc>
              <a:spcBef>
                <a:spcPts val="1000"/>
              </a:spcBef>
              <a:buClr>
                <a:schemeClr val="accent1"/>
              </a:buClr>
              <a:buFont typeface="Wingdings" charset="2"/>
              <a:buNone/>
              <a:defRPr sz="2000" b="0" i="0" kern="1200">
                <a:solidFill>
                  <a:schemeClr val="bg2"/>
                </a:solidFill>
                <a:latin typeface="Roboto" charset="0"/>
                <a:ea typeface="Roboto" charset="0"/>
                <a:cs typeface="Roboto" charset="0"/>
              </a:defRPr>
            </a:lvl1pPr>
            <a:lvl2pPr marL="685800" indent="-228600" algn="l" defTabSz="914400" rtl="0" eaLnBrk="1" latinLnBrk="0" hangingPunct="1">
              <a:lnSpc>
                <a:spcPct val="90000"/>
              </a:lnSpc>
              <a:spcBef>
                <a:spcPts val="500"/>
              </a:spcBef>
              <a:buClr>
                <a:schemeClr val="accent1"/>
              </a:buClr>
              <a:buFont typeface="Wingdings" charset="2"/>
              <a:buChar char="§"/>
              <a:defRPr sz="1800" b="0" i="0" kern="1200">
                <a:solidFill>
                  <a:schemeClr val="tx1">
                    <a:lumMod val="75000"/>
                    <a:lumOff val="25000"/>
                  </a:schemeClr>
                </a:solidFill>
                <a:latin typeface="Roboto Light" charset="0"/>
                <a:ea typeface="Roboto Light" charset="0"/>
                <a:cs typeface="Roboto Light" charset="0"/>
              </a:defRPr>
            </a:lvl2pPr>
            <a:lvl3pPr marL="1143000" indent="-228600" algn="l" defTabSz="914400" rtl="0" eaLnBrk="1" latinLnBrk="0" hangingPunct="1">
              <a:lnSpc>
                <a:spcPct val="90000"/>
              </a:lnSpc>
              <a:spcBef>
                <a:spcPts val="500"/>
              </a:spcBef>
              <a:buClr>
                <a:schemeClr val="accent1"/>
              </a:buClr>
              <a:buFont typeface="Wingdings" charset="2"/>
              <a:buChar char="§"/>
              <a:defRPr sz="1600" b="0" i="0" kern="1200">
                <a:solidFill>
                  <a:schemeClr val="tx1">
                    <a:lumMod val="75000"/>
                    <a:lumOff val="25000"/>
                  </a:schemeClr>
                </a:solidFill>
                <a:latin typeface="Roboto Light" charset="0"/>
                <a:ea typeface="Roboto Light" charset="0"/>
                <a:cs typeface="Roboto Light" charset="0"/>
              </a:defRPr>
            </a:lvl3pPr>
            <a:lvl4pPr marL="1600200" indent="-228600" algn="l" defTabSz="914400" rtl="0" eaLnBrk="1" latinLnBrk="0" hangingPunct="1">
              <a:lnSpc>
                <a:spcPct val="90000"/>
              </a:lnSpc>
              <a:spcBef>
                <a:spcPts val="500"/>
              </a:spcBef>
              <a:buClr>
                <a:schemeClr val="accent1"/>
              </a:buClr>
              <a:buFont typeface="Wingdings" charset="2"/>
              <a:buChar char="§"/>
              <a:defRPr sz="1400" b="0" i="0" kern="1200">
                <a:solidFill>
                  <a:schemeClr val="tx1">
                    <a:lumMod val="75000"/>
                    <a:lumOff val="25000"/>
                  </a:schemeClr>
                </a:solidFill>
                <a:latin typeface="Roboto Light" charset="0"/>
                <a:ea typeface="Roboto Light" charset="0"/>
                <a:cs typeface="Roboto Light" charset="0"/>
              </a:defRPr>
            </a:lvl4pPr>
            <a:lvl5pPr marL="2057400" indent="-228600" algn="l" defTabSz="914400" rtl="0" eaLnBrk="1" latinLnBrk="0" hangingPunct="1">
              <a:lnSpc>
                <a:spcPct val="90000"/>
              </a:lnSpc>
              <a:spcBef>
                <a:spcPts val="500"/>
              </a:spcBef>
              <a:buClr>
                <a:schemeClr val="accent1"/>
              </a:buClr>
              <a:buFont typeface="Wingdings" charset="2"/>
              <a:buChar char="§"/>
              <a:defRPr sz="1400" b="0" i="0" kern="1200">
                <a:solidFill>
                  <a:schemeClr val="tx1">
                    <a:lumMod val="75000"/>
                    <a:lumOff val="25000"/>
                  </a:schemeClr>
                </a:solidFill>
                <a:latin typeface="Roboto Light" charset="0"/>
                <a:ea typeface="Roboto Light" charset="0"/>
                <a:cs typeface="Roboto Light"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b="1">
                <a:latin typeface="Roboto"/>
                <a:ea typeface="Roboto"/>
              </a:rPr>
              <a:t>Grocery Adjacent,</a:t>
            </a:r>
            <a:endParaRPr lang="en-US" b="1"/>
          </a:p>
          <a:p>
            <a:r>
              <a:rPr lang="en-US" b="1">
                <a:latin typeface="Roboto"/>
                <a:ea typeface="Roboto"/>
              </a:rPr>
              <a:t>Horizontal Mixed-Use Example 2</a:t>
            </a:r>
            <a:endParaRPr lang="en-US" b="1"/>
          </a:p>
          <a:p>
            <a:r>
              <a:rPr lang="en-US">
                <a:latin typeface="Roboto"/>
                <a:ea typeface="Roboto"/>
              </a:rPr>
              <a:t>King of Prussia Town Center</a:t>
            </a:r>
            <a:endParaRPr lang="en-US"/>
          </a:p>
          <a:p>
            <a:r>
              <a:rPr lang="en-US">
                <a:latin typeface="Roboto"/>
                <a:ea typeface="Roboto"/>
              </a:rPr>
              <a:t>King of Prussia, PA</a:t>
            </a:r>
            <a:endParaRPr lang="en-US" b="1" i="1"/>
          </a:p>
        </p:txBody>
      </p:sp>
    </p:spTree>
    <p:extLst>
      <p:ext uri="{BB962C8B-B14F-4D97-AF65-F5344CB8AC3E}">
        <p14:creationId xmlns:p14="http://schemas.microsoft.com/office/powerpoint/2010/main" val="233601068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A50D1F35-85A4-7F41-BD8F-6269B9B18131}"/>
              </a:ext>
            </a:extLst>
          </p:cNvPr>
          <p:cNvSpPr>
            <a:spLocks noGrp="1"/>
          </p:cNvSpPr>
          <p:nvPr>
            <p:ph type="title" hasCustomPrompt="1"/>
          </p:nvPr>
        </p:nvSpPr>
        <p:spPr>
          <a:xfrm>
            <a:off x="574766" y="365126"/>
            <a:ext cx="11042468" cy="749572"/>
          </a:xfrm>
        </p:spPr>
        <p:txBody>
          <a:bodyPr/>
          <a:lstStyle/>
          <a:p>
            <a:r>
              <a:rPr lang="en-US">
                <a:latin typeface="Roboto Light"/>
                <a:ea typeface="Roboto Light"/>
              </a:rPr>
              <a:t>Tweaks to the Sector Plan</a:t>
            </a:r>
          </a:p>
        </p:txBody>
      </p:sp>
      <p:sp>
        <p:nvSpPr>
          <p:cNvPr id="13" name="Content Placeholder 2">
            <a:extLst>
              <a:ext uri="{FF2B5EF4-FFF2-40B4-BE49-F238E27FC236}">
                <a16:creationId xmlns:a16="http://schemas.microsoft.com/office/drawing/2014/main" id="{C3FEA2D1-7091-9842-AB02-59EA5C4C72C5}"/>
              </a:ext>
            </a:extLst>
          </p:cNvPr>
          <p:cNvSpPr>
            <a:spLocks noGrp="1"/>
          </p:cNvSpPr>
          <p:nvPr>
            <p:ph idx="1" hasCustomPrompt="1"/>
          </p:nvPr>
        </p:nvSpPr>
        <p:spPr>
          <a:xfrm>
            <a:off x="574766" y="1699759"/>
            <a:ext cx="5419634" cy="4392612"/>
          </a:xfrm>
        </p:spPr>
        <p:txBody>
          <a:bodyPr vert="horz" lIns="91440" tIns="45720" rIns="91440" bIns="45720" rtlCol="0" anchor="t">
            <a:normAutofit/>
          </a:bodyPr>
          <a:lstStyle/>
          <a:p>
            <a:r>
              <a:rPr lang="en-US" b="1">
                <a:latin typeface="Roboto Light"/>
                <a:ea typeface="Roboto Light"/>
              </a:rPr>
              <a:t>Right-size the land uses to what is possible today and in the near future</a:t>
            </a:r>
            <a:endParaRPr lang="en-US" b="1"/>
          </a:p>
          <a:p>
            <a:pPr lvl="1"/>
            <a:r>
              <a:rPr lang="en-US">
                <a:latin typeface="Roboto Light"/>
                <a:ea typeface="Roboto Light"/>
              </a:rPr>
              <a:t>Less office and more housing choices</a:t>
            </a:r>
            <a:endParaRPr lang="en-US"/>
          </a:p>
          <a:p>
            <a:pPr lvl="1"/>
            <a:r>
              <a:rPr lang="en-US">
                <a:latin typeface="Roboto Light"/>
                <a:ea typeface="Roboto Light"/>
              </a:rPr>
              <a:t>Appropriate retail</a:t>
            </a:r>
          </a:p>
          <a:p>
            <a:r>
              <a:rPr lang="en-US" b="1">
                <a:latin typeface="Roboto Light"/>
                <a:ea typeface="Roboto Light"/>
              </a:rPr>
              <a:t>Revisions now will help:</a:t>
            </a:r>
            <a:endParaRPr lang="en-US" b="1"/>
          </a:p>
          <a:p>
            <a:pPr lvl="1"/>
            <a:r>
              <a:rPr lang="en-US">
                <a:latin typeface="Roboto Light"/>
                <a:ea typeface="Roboto Light"/>
              </a:rPr>
              <a:t>Strengthen the Community through build-out</a:t>
            </a:r>
          </a:p>
          <a:p>
            <a:pPr lvl="1"/>
            <a:r>
              <a:rPr lang="en-US">
                <a:latin typeface="Roboto Light"/>
                <a:ea typeface="Roboto Light"/>
              </a:rPr>
              <a:t>Increase absorption</a:t>
            </a:r>
          </a:p>
          <a:p>
            <a:pPr lvl="1"/>
            <a:r>
              <a:rPr lang="en-US">
                <a:latin typeface="Roboto Light"/>
                <a:ea typeface="Roboto Light"/>
              </a:rPr>
              <a:t>Accelerate amenity construction</a:t>
            </a:r>
          </a:p>
          <a:p>
            <a:pPr lvl="1"/>
            <a:r>
              <a:rPr lang="en-US">
                <a:latin typeface="Roboto Light"/>
                <a:ea typeface="Roboto Light"/>
              </a:rPr>
              <a:t>Reduce resident frustrations</a:t>
            </a:r>
          </a:p>
          <a:p>
            <a:r>
              <a:rPr lang="en-US" b="1">
                <a:latin typeface="Roboto Light"/>
                <a:ea typeface="Roboto Light"/>
              </a:rPr>
              <a:t>Match traffic network to these right-sized densities</a:t>
            </a:r>
          </a:p>
          <a:p>
            <a:pPr lvl="1"/>
            <a:r>
              <a:rPr lang="en-US">
                <a:latin typeface="Roboto Light"/>
                <a:ea typeface="Roboto Light"/>
              </a:rPr>
              <a:t>Implement Multi—Modal options and Complete Streets infrastructure</a:t>
            </a:r>
            <a:endParaRPr lang="en-US"/>
          </a:p>
          <a:p>
            <a:pPr lvl="1"/>
            <a:endParaRPr lang="en-US"/>
          </a:p>
        </p:txBody>
      </p:sp>
      <p:sp>
        <p:nvSpPr>
          <p:cNvPr id="14" name="Text Placeholder 8">
            <a:extLst>
              <a:ext uri="{FF2B5EF4-FFF2-40B4-BE49-F238E27FC236}">
                <a16:creationId xmlns:a16="http://schemas.microsoft.com/office/drawing/2014/main" id="{4EEE584D-17F7-C140-964F-0A04EF13DA04}"/>
              </a:ext>
            </a:extLst>
          </p:cNvPr>
          <p:cNvSpPr>
            <a:spLocks noGrp="1"/>
          </p:cNvSpPr>
          <p:nvPr>
            <p:ph type="body" sz="quarter" idx="13" hasCustomPrompt="1"/>
          </p:nvPr>
        </p:nvSpPr>
        <p:spPr>
          <a:xfrm>
            <a:off x="574675" y="1114424"/>
            <a:ext cx="11042650" cy="585787"/>
          </a:xfrm>
        </p:spPr>
        <p:txBody>
          <a:bodyPr vert="horz" lIns="91440" tIns="45720" rIns="91440" bIns="45720" rtlCol="0" anchor="t">
            <a:normAutofit/>
          </a:bodyPr>
          <a:lstStyle>
            <a:lvl1pPr marL="0" indent="0">
              <a:buNone/>
              <a:defRPr b="0" i="0">
                <a:solidFill>
                  <a:schemeClr val="bg2"/>
                </a:solidFill>
                <a:latin typeface="Roboto" charset="0"/>
                <a:ea typeface="Roboto" charset="0"/>
                <a:cs typeface="Roboto" charset="0"/>
              </a:defRPr>
            </a:lvl1pPr>
          </a:lstStyle>
          <a:p>
            <a:r>
              <a:rPr lang="en-US">
                <a:latin typeface="Roboto"/>
                <a:ea typeface="Roboto"/>
              </a:rPr>
              <a:t>Slight changes can update the plan for today’s market conditions</a:t>
            </a:r>
          </a:p>
        </p:txBody>
      </p:sp>
      <p:pic>
        <p:nvPicPr>
          <p:cNvPr id="2" name="Picture 1" descr="Icon&#10;&#10;Description automatically generated">
            <a:extLst>
              <a:ext uri="{FF2B5EF4-FFF2-40B4-BE49-F238E27FC236}">
                <a16:creationId xmlns:a16="http://schemas.microsoft.com/office/drawing/2014/main" id="{CA6F4955-B781-4C36-B5D6-2CB73E20D0C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139469" y="3704107"/>
            <a:ext cx="941100" cy="941100"/>
          </a:xfrm>
          <a:prstGeom prst="rect">
            <a:avLst/>
          </a:prstGeom>
        </p:spPr>
      </p:pic>
      <p:pic>
        <p:nvPicPr>
          <p:cNvPr id="4" name="Picture 3" descr="A picture containing icon&#10;&#10;Description automatically generated">
            <a:extLst>
              <a:ext uri="{FF2B5EF4-FFF2-40B4-BE49-F238E27FC236}">
                <a16:creationId xmlns:a16="http://schemas.microsoft.com/office/drawing/2014/main" id="{CED5CBA5-53C3-4880-940B-CACD60D9093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427053" y="2611222"/>
            <a:ext cx="939925" cy="941100"/>
          </a:xfrm>
          <a:prstGeom prst="rect">
            <a:avLst/>
          </a:prstGeom>
        </p:spPr>
      </p:pic>
      <p:pic>
        <p:nvPicPr>
          <p:cNvPr id="5" name="Picture 4" descr="Icon&#10;&#10;Description automatically generated">
            <a:extLst>
              <a:ext uri="{FF2B5EF4-FFF2-40B4-BE49-F238E27FC236}">
                <a16:creationId xmlns:a16="http://schemas.microsoft.com/office/drawing/2014/main" id="{F38C4491-57BE-4453-BB52-FDC987CE15A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598657" y="3780711"/>
            <a:ext cx="941100" cy="941100"/>
          </a:xfrm>
          <a:prstGeom prst="rect">
            <a:avLst/>
          </a:prstGeom>
        </p:spPr>
      </p:pic>
      <p:pic>
        <p:nvPicPr>
          <p:cNvPr id="7" name="Picture 6" descr="A picture containing icon&#10;&#10;Description automatically generated">
            <a:extLst>
              <a:ext uri="{FF2B5EF4-FFF2-40B4-BE49-F238E27FC236}">
                <a16:creationId xmlns:a16="http://schemas.microsoft.com/office/drawing/2014/main" id="{2B606349-4FDA-44D0-9E6B-481B09393EFA}"/>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342727" y="2673975"/>
            <a:ext cx="941100" cy="941100"/>
          </a:xfrm>
          <a:prstGeom prst="rect">
            <a:avLst/>
          </a:prstGeom>
        </p:spPr>
      </p:pic>
      <p:pic>
        <p:nvPicPr>
          <p:cNvPr id="9" name="Picture 8" descr="Icon&#10;&#10;Description automatically generated">
            <a:extLst>
              <a:ext uri="{FF2B5EF4-FFF2-40B4-BE49-F238E27FC236}">
                <a16:creationId xmlns:a16="http://schemas.microsoft.com/office/drawing/2014/main" id="{1247F335-1ECE-41E7-B5BC-E4A9EC12BC59}"/>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910699" y="2754657"/>
            <a:ext cx="939925" cy="941100"/>
          </a:xfrm>
          <a:prstGeom prst="rect">
            <a:avLst/>
          </a:prstGeom>
        </p:spPr>
      </p:pic>
      <p:pic>
        <p:nvPicPr>
          <p:cNvPr id="19" name="Picture 18" descr="Graphical user interface&#10;&#10;Description automatically generated">
            <a:extLst>
              <a:ext uri="{FF2B5EF4-FFF2-40B4-BE49-F238E27FC236}">
                <a16:creationId xmlns:a16="http://schemas.microsoft.com/office/drawing/2014/main" id="{75125CD5-F71D-447C-B3AD-119684FC188B}"/>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9553833" y="1673197"/>
            <a:ext cx="941100" cy="941100"/>
          </a:xfrm>
          <a:prstGeom prst="rect">
            <a:avLst/>
          </a:prstGeom>
        </p:spPr>
      </p:pic>
      <p:pic>
        <p:nvPicPr>
          <p:cNvPr id="21" name="Picture 20" descr="Icon&#10;&#10;Description automatically generated">
            <a:extLst>
              <a:ext uri="{FF2B5EF4-FFF2-40B4-BE49-F238E27FC236}">
                <a16:creationId xmlns:a16="http://schemas.microsoft.com/office/drawing/2014/main" id="{49D421DE-EBC2-4089-834C-C7DB31E81D74}"/>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8182233" y="1669119"/>
            <a:ext cx="941100" cy="941100"/>
          </a:xfrm>
          <a:prstGeom prst="rect">
            <a:avLst/>
          </a:prstGeom>
        </p:spPr>
      </p:pic>
      <p:pic>
        <p:nvPicPr>
          <p:cNvPr id="23" name="Picture 22" descr="Icon&#10;&#10;Description automatically generated">
            <a:extLst>
              <a:ext uri="{FF2B5EF4-FFF2-40B4-BE49-F238E27FC236}">
                <a16:creationId xmlns:a16="http://schemas.microsoft.com/office/drawing/2014/main" id="{5055C401-6750-402B-88A0-D7935D0EE8A9}"/>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8908374" y="4722815"/>
            <a:ext cx="939925" cy="941100"/>
          </a:xfrm>
          <a:prstGeom prst="rect">
            <a:avLst/>
          </a:prstGeom>
        </p:spPr>
      </p:pic>
    </p:spTree>
    <p:extLst>
      <p:ext uri="{BB962C8B-B14F-4D97-AF65-F5344CB8AC3E}">
        <p14:creationId xmlns:p14="http://schemas.microsoft.com/office/powerpoint/2010/main" val="268076590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9B91F0CA-9223-4744-83DC-15E5A1A32629}"/>
              </a:ext>
            </a:extLst>
          </p:cNvPr>
          <p:cNvSpPr>
            <a:spLocks noGrp="1"/>
          </p:cNvSpPr>
          <p:nvPr>
            <p:ph type="title" hasCustomPrompt="1"/>
          </p:nvPr>
        </p:nvSpPr>
        <p:spPr>
          <a:xfrm>
            <a:off x="574675" y="365126"/>
            <a:ext cx="6421625" cy="749572"/>
          </a:xfrm>
        </p:spPr>
        <p:txBody>
          <a:bodyPr/>
          <a:lstStyle/>
          <a:p>
            <a:r>
              <a:rPr lang="en-US">
                <a:latin typeface="Roboto Light"/>
                <a:ea typeface="Roboto Light"/>
              </a:rPr>
              <a:t>Tweaks to the Sector Plan</a:t>
            </a:r>
          </a:p>
        </p:txBody>
      </p:sp>
      <p:sp>
        <p:nvSpPr>
          <p:cNvPr id="11" name="Text Placeholder 8">
            <a:extLst>
              <a:ext uri="{FF2B5EF4-FFF2-40B4-BE49-F238E27FC236}">
                <a16:creationId xmlns:a16="http://schemas.microsoft.com/office/drawing/2014/main" id="{85C2DC8F-01C4-5944-9825-4CBCAB9D4046}"/>
              </a:ext>
            </a:extLst>
          </p:cNvPr>
          <p:cNvSpPr>
            <a:spLocks noGrp="1"/>
          </p:cNvSpPr>
          <p:nvPr>
            <p:ph type="body" sz="quarter" idx="13" hasCustomPrompt="1"/>
          </p:nvPr>
        </p:nvSpPr>
        <p:spPr>
          <a:xfrm>
            <a:off x="574677" y="1114424"/>
            <a:ext cx="7895555" cy="585787"/>
          </a:xfrm>
        </p:spPr>
        <p:txBody>
          <a:bodyPr>
            <a:normAutofit/>
          </a:bodyPr>
          <a:lstStyle>
            <a:lvl1pPr marL="0" indent="0">
              <a:buNone/>
              <a:defRPr b="0" i="0">
                <a:solidFill>
                  <a:schemeClr val="bg2"/>
                </a:solidFill>
                <a:latin typeface="Roboto" charset="0"/>
                <a:ea typeface="Roboto" charset="0"/>
                <a:cs typeface="Roboto" charset="0"/>
              </a:defRPr>
            </a:lvl1pPr>
          </a:lstStyle>
          <a:p>
            <a:pPr lvl="0"/>
            <a:r>
              <a:rPr lang="en-US"/>
              <a:t>Slight changes can update the plan to today’s market conditions</a:t>
            </a:r>
          </a:p>
        </p:txBody>
      </p:sp>
      <p:sp>
        <p:nvSpPr>
          <p:cNvPr id="14" name="Content Placeholder 14">
            <a:extLst>
              <a:ext uri="{FF2B5EF4-FFF2-40B4-BE49-F238E27FC236}">
                <a16:creationId xmlns:a16="http://schemas.microsoft.com/office/drawing/2014/main" id="{2F526B5D-E44B-D647-B76A-04B309144614}"/>
              </a:ext>
            </a:extLst>
          </p:cNvPr>
          <p:cNvSpPr>
            <a:spLocks noGrp="1"/>
          </p:cNvSpPr>
          <p:nvPr>
            <p:ph idx="1"/>
          </p:nvPr>
        </p:nvSpPr>
        <p:spPr>
          <a:xfrm>
            <a:off x="574675" y="1709177"/>
            <a:ext cx="6733149" cy="4383648"/>
          </a:xfrm>
        </p:spPr>
        <p:txBody>
          <a:bodyPr vert="horz" lIns="91440" tIns="45720" rIns="91440" bIns="45720" rtlCol="0" anchor="t">
            <a:normAutofit fontScale="77500" lnSpcReduction="20000"/>
          </a:bodyPr>
          <a:lstStyle/>
          <a:p>
            <a:pPr lvl="0"/>
            <a:r>
              <a:rPr lang="en-US" b="1">
                <a:latin typeface="Roboto Light"/>
                <a:ea typeface="Roboto Light"/>
              </a:rPr>
              <a:t>Create Civic / Public Draw</a:t>
            </a:r>
            <a:endParaRPr lang="en-US" b="1"/>
          </a:p>
          <a:p>
            <a:pPr lvl="1"/>
            <a:r>
              <a:rPr lang="en-US">
                <a:latin typeface="Roboto Light"/>
                <a:ea typeface="Roboto Light"/>
              </a:rPr>
              <a:t>Heartbeat of a Community</a:t>
            </a:r>
          </a:p>
          <a:p>
            <a:pPr lvl="1"/>
            <a:r>
              <a:rPr lang="en-US">
                <a:latin typeface="Roboto Light"/>
                <a:ea typeface="Roboto Light"/>
              </a:rPr>
              <a:t>Regional Community / Recreation Center</a:t>
            </a:r>
          </a:p>
          <a:p>
            <a:pPr lvl="2"/>
            <a:r>
              <a:rPr lang="en-US" sz="1800">
                <a:latin typeface="Roboto Light"/>
                <a:ea typeface="Roboto Light"/>
              </a:rPr>
              <a:t>Potential for users from JBA</a:t>
            </a:r>
          </a:p>
          <a:p>
            <a:pPr lvl="1"/>
            <a:r>
              <a:rPr lang="en-US">
                <a:latin typeface="Roboto Light"/>
                <a:ea typeface="Roboto Light"/>
              </a:rPr>
              <a:t>Complete large parks and trail system.  Hold events in the new parks.</a:t>
            </a:r>
          </a:p>
          <a:p>
            <a:pPr lvl="1"/>
            <a:r>
              <a:rPr lang="en-US">
                <a:latin typeface="Roboto Light"/>
                <a:ea typeface="Roboto Light"/>
              </a:rPr>
              <a:t>Library</a:t>
            </a:r>
            <a:endParaRPr lang="en-US"/>
          </a:p>
          <a:p>
            <a:pPr lvl="0"/>
            <a:r>
              <a:rPr lang="en-US" b="1">
                <a:latin typeface="Roboto Light"/>
                <a:ea typeface="Roboto Light"/>
              </a:rPr>
              <a:t>Add a wide variety of housing types and price points</a:t>
            </a:r>
          </a:p>
          <a:p>
            <a:pPr lvl="1"/>
            <a:r>
              <a:rPr lang="en-US">
                <a:latin typeface="Roboto Light"/>
                <a:ea typeface="Roboto Light"/>
              </a:rPr>
              <a:t>Multi-Generational Housing</a:t>
            </a:r>
          </a:p>
          <a:p>
            <a:pPr lvl="1"/>
            <a:r>
              <a:rPr lang="en-US">
                <a:latin typeface="Roboto Light"/>
                <a:ea typeface="Roboto Light"/>
              </a:rPr>
              <a:t>Neo-Traditional Single Family</a:t>
            </a:r>
          </a:p>
          <a:p>
            <a:pPr lvl="1"/>
            <a:r>
              <a:rPr lang="en-US">
                <a:latin typeface="Roboto Light"/>
                <a:ea typeface="Roboto Light"/>
              </a:rPr>
              <a:t>Condominium Stacked Flats</a:t>
            </a:r>
          </a:p>
          <a:p>
            <a:pPr lvl="1"/>
            <a:r>
              <a:rPr lang="en-US">
                <a:latin typeface="Roboto Light"/>
                <a:ea typeface="Roboto Light"/>
              </a:rPr>
              <a:t>Rental Apartments</a:t>
            </a:r>
          </a:p>
          <a:p>
            <a:r>
              <a:rPr lang="en-US" b="1">
                <a:latin typeface="Roboto Light"/>
                <a:ea typeface="Roboto Light"/>
              </a:rPr>
              <a:t>Explore Warehousing / Data Center Opportunities</a:t>
            </a:r>
          </a:p>
          <a:p>
            <a:r>
              <a:rPr lang="en-US" b="1">
                <a:latin typeface="Roboto Light"/>
                <a:ea typeface="Roboto Light"/>
              </a:rPr>
              <a:t>Flexibility in Development to adjust to market</a:t>
            </a:r>
          </a:p>
          <a:p>
            <a:pPr lvl="1"/>
            <a:r>
              <a:rPr lang="en-US">
                <a:latin typeface="Roboto Light"/>
                <a:ea typeface="Roboto Light"/>
              </a:rPr>
              <a:t>Considerations for Medical Office, 2-3 story Office with surface parking, with ground-level Retail and Multi-family housing above  </a:t>
            </a:r>
            <a:endParaRPr lang="en-US"/>
          </a:p>
          <a:p>
            <a:pPr lvl="1"/>
            <a:r>
              <a:rPr lang="en-US">
                <a:latin typeface="Roboto Light"/>
                <a:ea typeface="Roboto Light"/>
              </a:rPr>
              <a:t>Future development of surface lots </a:t>
            </a:r>
            <a:endParaRPr lang="en-US"/>
          </a:p>
          <a:p>
            <a:r>
              <a:rPr lang="en-US" b="1">
                <a:latin typeface="Roboto Light"/>
                <a:ea typeface="Roboto Light"/>
              </a:rPr>
              <a:t>Accelerate School Construction Planning</a:t>
            </a:r>
          </a:p>
          <a:p>
            <a:pPr lvl="1"/>
            <a:r>
              <a:rPr lang="en-US">
                <a:latin typeface="Roboto Light"/>
                <a:ea typeface="Roboto Light"/>
              </a:rPr>
              <a:t>Demand will rapidly rise due to accelerated home construction</a:t>
            </a:r>
            <a:endParaRPr lang="en-US"/>
          </a:p>
          <a:p>
            <a:pPr lvl="1"/>
            <a:r>
              <a:rPr lang="en-US">
                <a:latin typeface="Roboto Light"/>
                <a:ea typeface="Roboto Light"/>
              </a:rPr>
              <a:t>Charter School Exploration</a:t>
            </a:r>
            <a:endParaRPr lang="en-US"/>
          </a:p>
          <a:p>
            <a:endParaRPr lang="en-US"/>
          </a:p>
        </p:txBody>
      </p:sp>
      <p:sp>
        <p:nvSpPr>
          <p:cNvPr id="3" name="AutoShape 2">
            <a:extLst>
              <a:ext uri="{FF2B5EF4-FFF2-40B4-BE49-F238E27FC236}">
                <a16:creationId xmlns:a16="http://schemas.microsoft.com/office/drawing/2014/main" id="{920DCEA8-FDC2-47B7-AD6D-C6E0E7F9B274}"/>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 name="Picture 11" descr="A group of people posing for the camera&#10;&#10;Description automatically generated">
            <a:extLst>
              <a:ext uri="{FF2B5EF4-FFF2-40B4-BE49-F238E27FC236}">
                <a16:creationId xmlns:a16="http://schemas.microsoft.com/office/drawing/2014/main" id="{3622F442-7AF7-4775-92AF-D5804369487E}"/>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433765" y="1500598"/>
            <a:ext cx="4191995" cy="2398351"/>
          </a:xfrm>
          <a:prstGeom prst="roundRect">
            <a:avLst/>
          </a:prstGeom>
        </p:spPr>
      </p:pic>
      <p:pic>
        <p:nvPicPr>
          <p:cNvPr id="12" name="Picture 11" descr="A group of people walking in front of a restaurant&#10;&#10;Description automatically generated">
            <a:extLst>
              <a:ext uri="{FF2B5EF4-FFF2-40B4-BE49-F238E27FC236}">
                <a16:creationId xmlns:a16="http://schemas.microsoft.com/office/drawing/2014/main" id="{E86B6940-5B01-4DD1-88D5-EA25E92CDBDA}"/>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7433764" y="4019680"/>
            <a:ext cx="4191995" cy="2398351"/>
          </a:xfrm>
          <a:prstGeom prst="roundRect">
            <a:avLst/>
          </a:prstGeom>
        </p:spPr>
      </p:pic>
    </p:spTree>
    <p:extLst>
      <p:ext uri="{BB962C8B-B14F-4D97-AF65-F5344CB8AC3E}">
        <p14:creationId xmlns:p14="http://schemas.microsoft.com/office/powerpoint/2010/main" val="38125496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31D05D3-0F53-48D3-8DE3-C09EEF125870}"/>
              </a:ext>
            </a:extLst>
          </p:cNvPr>
          <p:cNvSpPr>
            <a:spLocks noGrp="1"/>
          </p:cNvSpPr>
          <p:nvPr>
            <p:ph type="title"/>
          </p:nvPr>
        </p:nvSpPr>
        <p:spPr/>
        <p:txBody>
          <a:bodyPr/>
          <a:lstStyle/>
          <a:p>
            <a:r>
              <a:rPr lang="en-US">
                <a:latin typeface="Roboto Light"/>
                <a:ea typeface="Roboto Light"/>
              </a:rPr>
              <a:t>Different Use Types: Residential</a:t>
            </a:r>
          </a:p>
        </p:txBody>
      </p:sp>
      <p:pic>
        <p:nvPicPr>
          <p:cNvPr id="8" name="Content Placeholder 7" descr="A large lawn in front of a house&#10;&#10;Description automatically generated">
            <a:extLst>
              <a:ext uri="{FF2B5EF4-FFF2-40B4-BE49-F238E27FC236}">
                <a16:creationId xmlns:a16="http://schemas.microsoft.com/office/drawing/2014/main" id="{F2F2F0F3-64B9-4A24-A94B-CDFE4BB2CD06}"/>
              </a:ext>
            </a:extLst>
          </p:cNvPr>
          <p:cNvPicPr>
            <a:picLocks noGrp="1" noChangeAspect="1"/>
          </p:cNvPicPr>
          <p:nvPr>
            <p:ph idx="1"/>
          </p:nvPr>
        </p:nvPicPr>
        <p:blipFill>
          <a:blip r:embed="rId3" cstate="email">
            <a:extLst>
              <a:ext uri="{28A0092B-C50C-407E-A947-70E740481C1C}">
                <a14:useLocalDpi xmlns:a14="http://schemas.microsoft.com/office/drawing/2010/main"/>
              </a:ext>
            </a:extLst>
          </a:blip>
          <a:srcRect/>
          <a:stretch/>
        </p:blipFill>
        <p:spPr>
          <a:xfrm>
            <a:off x="798284" y="1531124"/>
            <a:ext cx="3198402" cy="1860985"/>
          </a:xfrm>
          <a:prstGeom prst="roundRect">
            <a:avLst/>
          </a:prstGeom>
        </p:spPr>
      </p:pic>
      <p:sp>
        <p:nvSpPr>
          <p:cNvPr id="5" name="Text Placeholder 8">
            <a:extLst>
              <a:ext uri="{FF2B5EF4-FFF2-40B4-BE49-F238E27FC236}">
                <a16:creationId xmlns:a16="http://schemas.microsoft.com/office/drawing/2014/main" id="{74244BAB-6BF6-FD41-BF15-D4237A36952F}"/>
              </a:ext>
            </a:extLst>
          </p:cNvPr>
          <p:cNvSpPr txBox="1">
            <a:spLocks/>
          </p:cNvSpPr>
          <p:nvPr/>
        </p:nvSpPr>
        <p:spPr>
          <a:xfrm>
            <a:off x="879196" y="6678339"/>
            <a:ext cx="11042650" cy="585787"/>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Clr>
                <a:schemeClr val="accent1"/>
              </a:buClr>
              <a:buFont typeface="Wingdings" charset="2"/>
              <a:buNone/>
              <a:defRPr sz="2000" b="0" i="0" kern="1200">
                <a:solidFill>
                  <a:schemeClr val="bg2"/>
                </a:solidFill>
                <a:latin typeface="Roboto" charset="0"/>
                <a:ea typeface="Roboto" charset="0"/>
                <a:cs typeface="Roboto" charset="0"/>
              </a:defRPr>
            </a:lvl1pPr>
            <a:lvl2pPr marL="685800" indent="-228600" algn="l" defTabSz="914400" rtl="0" eaLnBrk="1" latinLnBrk="0" hangingPunct="1">
              <a:lnSpc>
                <a:spcPct val="90000"/>
              </a:lnSpc>
              <a:spcBef>
                <a:spcPts val="500"/>
              </a:spcBef>
              <a:buClr>
                <a:schemeClr val="accent1"/>
              </a:buClr>
              <a:buFont typeface="Wingdings" charset="2"/>
              <a:buChar char="§"/>
              <a:defRPr sz="1800" b="0" i="0" kern="1200">
                <a:solidFill>
                  <a:schemeClr val="tx1">
                    <a:lumMod val="75000"/>
                    <a:lumOff val="25000"/>
                  </a:schemeClr>
                </a:solidFill>
                <a:latin typeface="Roboto Light" charset="0"/>
                <a:ea typeface="Roboto Light" charset="0"/>
                <a:cs typeface="Roboto Light" charset="0"/>
              </a:defRPr>
            </a:lvl2pPr>
            <a:lvl3pPr marL="1143000" indent="-228600" algn="l" defTabSz="914400" rtl="0" eaLnBrk="1" latinLnBrk="0" hangingPunct="1">
              <a:lnSpc>
                <a:spcPct val="90000"/>
              </a:lnSpc>
              <a:spcBef>
                <a:spcPts val="500"/>
              </a:spcBef>
              <a:buClr>
                <a:schemeClr val="accent1"/>
              </a:buClr>
              <a:buFont typeface="Wingdings" charset="2"/>
              <a:buChar char="§"/>
              <a:defRPr sz="1600" b="0" i="0" kern="1200">
                <a:solidFill>
                  <a:schemeClr val="tx1">
                    <a:lumMod val="75000"/>
                    <a:lumOff val="25000"/>
                  </a:schemeClr>
                </a:solidFill>
                <a:latin typeface="Roboto Light" charset="0"/>
                <a:ea typeface="Roboto Light" charset="0"/>
                <a:cs typeface="Roboto Light" charset="0"/>
              </a:defRPr>
            </a:lvl3pPr>
            <a:lvl4pPr marL="1600200" indent="-228600" algn="l" defTabSz="914400" rtl="0" eaLnBrk="1" latinLnBrk="0" hangingPunct="1">
              <a:lnSpc>
                <a:spcPct val="90000"/>
              </a:lnSpc>
              <a:spcBef>
                <a:spcPts val="500"/>
              </a:spcBef>
              <a:buClr>
                <a:schemeClr val="accent1"/>
              </a:buClr>
              <a:buFont typeface="Wingdings" charset="2"/>
              <a:buChar char="§"/>
              <a:defRPr sz="1400" b="0" i="0" kern="1200">
                <a:solidFill>
                  <a:schemeClr val="tx1">
                    <a:lumMod val="75000"/>
                    <a:lumOff val="25000"/>
                  </a:schemeClr>
                </a:solidFill>
                <a:latin typeface="Roboto Light" charset="0"/>
                <a:ea typeface="Roboto Light" charset="0"/>
                <a:cs typeface="Roboto Light" charset="0"/>
              </a:defRPr>
            </a:lvl4pPr>
            <a:lvl5pPr marL="2057400" indent="-228600" algn="l" defTabSz="914400" rtl="0" eaLnBrk="1" latinLnBrk="0" hangingPunct="1">
              <a:lnSpc>
                <a:spcPct val="90000"/>
              </a:lnSpc>
              <a:spcBef>
                <a:spcPts val="500"/>
              </a:spcBef>
              <a:buClr>
                <a:schemeClr val="accent1"/>
              </a:buClr>
              <a:buFont typeface="Wingdings" charset="2"/>
              <a:buChar char="§"/>
              <a:defRPr sz="1400" b="0" i="0" kern="1200">
                <a:solidFill>
                  <a:schemeClr val="tx1">
                    <a:lumMod val="75000"/>
                    <a:lumOff val="25000"/>
                  </a:schemeClr>
                </a:solidFill>
                <a:latin typeface="Roboto Light" charset="0"/>
                <a:ea typeface="Roboto Light" charset="0"/>
                <a:cs typeface="Roboto Light"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
                <a:srgbClr val="77A02D"/>
              </a:buClr>
              <a:buSzTx/>
              <a:buFont typeface="Wingdings" charset="2"/>
              <a:buNone/>
              <a:tabLst/>
              <a:defRPr/>
            </a:pPr>
            <a:r>
              <a:rPr kumimoji="0" lang="en-US" sz="1100" b="0" i="0" u="none" strike="noStrike" kern="1200" cap="none" spc="0" normalizeH="0" baseline="0" noProof="0">
                <a:ln>
                  <a:noFill/>
                </a:ln>
                <a:solidFill>
                  <a:srgbClr val="7C7A7A"/>
                </a:solidFill>
                <a:effectLst/>
                <a:uLnTx/>
                <a:uFillTx/>
                <a:latin typeface="Roboto"/>
                <a:ea typeface="Roboto"/>
              </a:rPr>
              <a:t>Source: xxx</a:t>
            </a:r>
            <a:endParaRPr kumimoji="0" lang="en-US" sz="1100" b="0" i="0" u="none" strike="noStrike" kern="1200" cap="none" spc="0" normalizeH="0" baseline="0" noProof="0">
              <a:ln>
                <a:noFill/>
              </a:ln>
              <a:solidFill>
                <a:srgbClr val="7C7A7A"/>
              </a:solidFill>
              <a:effectLst/>
              <a:uLnTx/>
              <a:uFillTx/>
              <a:latin typeface="Roboto" charset="0"/>
              <a:ea typeface="Roboto" charset="0"/>
            </a:endParaRPr>
          </a:p>
        </p:txBody>
      </p:sp>
      <p:sp>
        <p:nvSpPr>
          <p:cNvPr id="6" name="Text Placeholder 3">
            <a:extLst>
              <a:ext uri="{FF2B5EF4-FFF2-40B4-BE49-F238E27FC236}">
                <a16:creationId xmlns:a16="http://schemas.microsoft.com/office/drawing/2014/main" id="{C6EE5FD2-CE26-A947-9862-1E4BA8875ADD}"/>
              </a:ext>
            </a:extLst>
          </p:cNvPr>
          <p:cNvSpPr txBox="1">
            <a:spLocks/>
          </p:cNvSpPr>
          <p:nvPr/>
        </p:nvSpPr>
        <p:spPr>
          <a:xfrm>
            <a:off x="860424" y="3392178"/>
            <a:ext cx="5211464" cy="1434353"/>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Clr>
                <a:schemeClr val="accent1"/>
              </a:buClr>
              <a:buFont typeface="Wingdings" charset="2"/>
              <a:buNone/>
              <a:defRPr sz="2000" b="0" i="0" kern="1200">
                <a:solidFill>
                  <a:schemeClr val="bg2"/>
                </a:solidFill>
                <a:latin typeface="Roboto" charset="0"/>
                <a:ea typeface="Roboto" charset="0"/>
                <a:cs typeface="Roboto" charset="0"/>
              </a:defRPr>
            </a:lvl1pPr>
            <a:lvl2pPr marL="685800" indent="-228600" algn="l" defTabSz="914400" rtl="0" eaLnBrk="1" latinLnBrk="0" hangingPunct="1">
              <a:lnSpc>
                <a:spcPct val="90000"/>
              </a:lnSpc>
              <a:spcBef>
                <a:spcPts val="500"/>
              </a:spcBef>
              <a:buClr>
                <a:schemeClr val="accent1"/>
              </a:buClr>
              <a:buFont typeface="Wingdings" charset="2"/>
              <a:buChar char="§"/>
              <a:defRPr sz="1800" b="0" i="0" kern="1200">
                <a:solidFill>
                  <a:schemeClr val="tx1">
                    <a:lumMod val="75000"/>
                    <a:lumOff val="25000"/>
                  </a:schemeClr>
                </a:solidFill>
                <a:latin typeface="Roboto Light" charset="0"/>
                <a:ea typeface="Roboto Light" charset="0"/>
                <a:cs typeface="Roboto Light" charset="0"/>
              </a:defRPr>
            </a:lvl2pPr>
            <a:lvl3pPr marL="1143000" indent="-228600" algn="l" defTabSz="914400" rtl="0" eaLnBrk="1" latinLnBrk="0" hangingPunct="1">
              <a:lnSpc>
                <a:spcPct val="90000"/>
              </a:lnSpc>
              <a:spcBef>
                <a:spcPts val="500"/>
              </a:spcBef>
              <a:buClr>
                <a:schemeClr val="accent1"/>
              </a:buClr>
              <a:buFont typeface="Wingdings" charset="2"/>
              <a:buChar char="§"/>
              <a:defRPr sz="1600" b="0" i="0" kern="1200">
                <a:solidFill>
                  <a:schemeClr val="tx1">
                    <a:lumMod val="75000"/>
                    <a:lumOff val="25000"/>
                  </a:schemeClr>
                </a:solidFill>
                <a:latin typeface="Roboto Light" charset="0"/>
                <a:ea typeface="Roboto Light" charset="0"/>
                <a:cs typeface="Roboto Light" charset="0"/>
              </a:defRPr>
            </a:lvl3pPr>
            <a:lvl4pPr marL="1600200" indent="-228600" algn="l" defTabSz="914400" rtl="0" eaLnBrk="1" latinLnBrk="0" hangingPunct="1">
              <a:lnSpc>
                <a:spcPct val="90000"/>
              </a:lnSpc>
              <a:spcBef>
                <a:spcPts val="500"/>
              </a:spcBef>
              <a:buClr>
                <a:schemeClr val="accent1"/>
              </a:buClr>
              <a:buFont typeface="Wingdings" charset="2"/>
              <a:buChar char="§"/>
              <a:defRPr sz="1400" b="0" i="0" kern="1200">
                <a:solidFill>
                  <a:schemeClr val="tx1">
                    <a:lumMod val="75000"/>
                    <a:lumOff val="25000"/>
                  </a:schemeClr>
                </a:solidFill>
                <a:latin typeface="Roboto Light" charset="0"/>
                <a:ea typeface="Roboto Light" charset="0"/>
                <a:cs typeface="Roboto Light" charset="0"/>
              </a:defRPr>
            </a:lvl4pPr>
            <a:lvl5pPr marL="2057400" indent="-228600" algn="l" defTabSz="914400" rtl="0" eaLnBrk="1" latinLnBrk="0" hangingPunct="1">
              <a:lnSpc>
                <a:spcPct val="90000"/>
              </a:lnSpc>
              <a:spcBef>
                <a:spcPts val="500"/>
              </a:spcBef>
              <a:buClr>
                <a:schemeClr val="accent1"/>
              </a:buClr>
              <a:buFont typeface="Wingdings" charset="2"/>
              <a:buChar char="§"/>
              <a:defRPr sz="1400" b="0" i="0" kern="1200">
                <a:solidFill>
                  <a:schemeClr val="tx1">
                    <a:lumMod val="75000"/>
                    <a:lumOff val="25000"/>
                  </a:schemeClr>
                </a:solidFill>
                <a:latin typeface="Roboto Light" charset="0"/>
                <a:ea typeface="Roboto Light" charset="0"/>
                <a:cs typeface="Roboto Light"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
                <a:srgbClr val="77A02D"/>
              </a:buClr>
              <a:buSzTx/>
              <a:buFont typeface="Wingdings" charset="2"/>
              <a:buNone/>
              <a:tabLst/>
              <a:defRPr/>
            </a:pPr>
            <a:r>
              <a:rPr kumimoji="0" lang="en-US" sz="1600" b="0" i="1" u="none" strike="noStrike" kern="1200" cap="none" spc="0" normalizeH="0" baseline="0" noProof="0">
                <a:ln>
                  <a:noFill/>
                </a:ln>
                <a:solidFill>
                  <a:srgbClr val="7C7A7A"/>
                </a:solidFill>
                <a:effectLst/>
                <a:uLnTx/>
                <a:uFillTx/>
                <a:latin typeface="Roboto"/>
                <a:ea typeface="Roboto"/>
              </a:rPr>
              <a:t>Single-Family</a:t>
            </a:r>
            <a:endParaRPr kumimoji="0" lang="en-US" sz="1600" b="0" i="0" u="none" strike="noStrike" kern="1200" cap="none" spc="0" normalizeH="0" baseline="0" noProof="0">
              <a:ln>
                <a:noFill/>
              </a:ln>
              <a:solidFill>
                <a:srgbClr val="7C7A7A"/>
              </a:solidFill>
              <a:effectLst/>
              <a:uLnTx/>
              <a:uFillTx/>
              <a:latin typeface="Roboto" charset="0"/>
              <a:ea typeface="Roboto" charset="0"/>
            </a:endParaRPr>
          </a:p>
        </p:txBody>
      </p:sp>
      <p:sp>
        <p:nvSpPr>
          <p:cNvPr id="7" name="Text Placeholder 6">
            <a:extLst>
              <a:ext uri="{FF2B5EF4-FFF2-40B4-BE49-F238E27FC236}">
                <a16:creationId xmlns:a16="http://schemas.microsoft.com/office/drawing/2014/main" id="{6233459A-0C4F-9645-ACB6-E6F81983D39E}"/>
              </a:ext>
            </a:extLst>
          </p:cNvPr>
          <p:cNvSpPr>
            <a:spLocks noGrp="1"/>
          </p:cNvSpPr>
          <p:nvPr>
            <p:ph type="body" sz="quarter" idx="13"/>
          </p:nvPr>
        </p:nvSpPr>
        <p:spPr/>
        <p:txBody>
          <a:bodyPr/>
          <a:lstStyle/>
          <a:p>
            <a:r>
              <a:rPr lang="en-US"/>
              <a:t>Expand offerings in the Sector Plan</a:t>
            </a:r>
          </a:p>
        </p:txBody>
      </p:sp>
      <p:pic>
        <p:nvPicPr>
          <p:cNvPr id="9" name="Picture 2">
            <a:extLst>
              <a:ext uri="{FF2B5EF4-FFF2-40B4-BE49-F238E27FC236}">
                <a16:creationId xmlns:a16="http://schemas.microsoft.com/office/drawing/2014/main" id="{8A4DA013-4A57-244A-BEE5-7A4013C16F33}"/>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p:blipFill>
        <p:spPr bwMode="auto">
          <a:xfrm>
            <a:off x="4472123" y="1523190"/>
            <a:ext cx="3204009" cy="1866128"/>
          </a:xfrm>
          <a:prstGeom prst="roundRect">
            <a:avLst/>
          </a:prstGeom>
          <a:noFill/>
          <a:extLst>
            <a:ext uri="{909E8E84-426E-40DD-AFC4-6F175D3DCCD1}">
              <a14:hiddenFill xmlns:a14="http://schemas.microsoft.com/office/drawing/2010/main">
                <a:solidFill>
                  <a:srgbClr val="FFFFFF"/>
                </a:solidFill>
              </a14:hiddenFill>
            </a:ext>
          </a:extLst>
        </p:spPr>
      </p:pic>
      <p:sp>
        <p:nvSpPr>
          <p:cNvPr id="10" name="Text Placeholder 3">
            <a:extLst>
              <a:ext uri="{FF2B5EF4-FFF2-40B4-BE49-F238E27FC236}">
                <a16:creationId xmlns:a16="http://schemas.microsoft.com/office/drawing/2014/main" id="{2DAA601D-01CC-0244-82E5-17D5260A08F7}"/>
              </a:ext>
            </a:extLst>
          </p:cNvPr>
          <p:cNvSpPr txBox="1">
            <a:spLocks/>
          </p:cNvSpPr>
          <p:nvPr/>
        </p:nvSpPr>
        <p:spPr>
          <a:xfrm>
            <a:off x="4472123" y="3385712"/>
            <a:ext cx="4561244" cy="1434353"/>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Clr>
                <a:schemeClr val="accent1"/>
              </a:buClr>
              <a:buFont typeface="Wingdings" charset="2"/>
              <a:buNone/>
              <a:defRPr sz="2000" b="0" i="0" kern="1200">
                <a:solidFill>
                  <a:schemeClr val="bg2"/>
                </a:solidFill>
                <a:latin typeface="Roboto" charset="0"/>
                <a:ea typeface="Roboto" charset="0"/>
                <a:cs typeface="Roboto" charset="0"/>
              </a:defRPr>
            </a:lvl1pPr>
            <a:lvl2pPr marL="685800" indent="-228600" algn="l" defTabSz="914400" rtl="0" eaLnBrk="1" latinLnBrk="0" hangingPunct="1">
              <a:lnSpc>
                <a:spcPct val="90000"/>
              </a:lnSpc>
              <a:spcBef>
                <a:spcPts val="500"/>
              </a:spcBef>
              <a:buClr>
                <a:schemeClr val="accent1"/>
              </a:buClr>
              <a:buFont typeface="Wingdings" charset="2"/>
              <a:buChar char="§"/>
              <a:defRPr sz="1800" b="0" i="0" kern="1200">
                <a:solidFill>
                  <a:schemeClr val="tx1">
                    <a:lumMod val="75000"/>
                    <a:lumOff val="25000"/>
                  </a:schemeClr>
                </a:solidFill>
                <a:latin typeface="Roboto Light" charset="0"/>
                <a:ea typeface="Roboto Light" charset="0"/>
                <a:cs typeface="Roboto Light" charset="0"/>
              </a:defRPr>
            </a:lvl2pPr>
            <a:lvl3pPr marL="1143000" indent="-228600" algn="l" defTabSz="914400" rtl="0" eaLnBrk="1" latinLnBrk="0" hangingPunct="1">
              <a:lnSpc>
                <a:spcPct val="90000"/>
              </a:lnSpc>
              <a:spcBef>
                <a:spcPts val="500"/>
              </a:spcBef>
              <a:buClr>
                <a:schemeClr val="accent1"/>
              </a:buClr>
              <a:buFont typeface="Wingdings" charset="2"/>
              <a:buChar char="§"/>
              <a:defRPr sz="1600" b="0" i="0" kern="1200">
                <a:solidFill>
                  <a:schemeClr val="tx1">
                    <a:lumMod val="75000"/>
                    <a:lumOff val="25000"/>
                  </a:schemeClr>
                </a:solidFill>
                <a:latin typeface="Roboto Light" charset="0"/>
                <a:ea typeface="Roboto Light" charset="0"/>
                <a:cs typeface="Roboto Light" charset="0"/>
              </a:defRPr>
            </a:lvl3pPr>
            <a:lvl4pPr marL="1600200" indent="-228600" algn="l" defTabSz="914400" rtl="0" eaLnBrk="1" latinLnBrk="0" hangingPunct="1">
              <a:lnSpc>
                <a:spcPct val="90000"/>
              </a:lnSpc>
              <a:spcBef>
                <a:spcPts val="500"/>
              </a:spcBef>
              <a:buClr>
                <a:schemeClr val="accent1"/>
              </a:buClr>
              <a:buFont typeface="Wingdings" charset="2"/>
              <a:buChar char="§"/>
              <a:defRPr sz="1400" b="0" i="0" kern="1200">
                <a:solidFill>
                  <a:schemeClr val="tx1">
                    <a:lumMod val="75000"/>
                    <a:lumOff val="25000"/>
                  </a:schemeClr>
                </a:solidFill>
                <a:latin typeface="Roboto Light" charset="0"/>
                <a:ea typeface="Roboto Light" charset="0"/>
                <a:cs typeface="Roboto Light" charset="0"/>
              </a:defRPr>
            </a:lvl4pPr>
            <a:lvl5pPr marL="2057400" indent="-228600" algn="l" defTabSz="914400" rtl="0" eaLnBrk="1" latinLnBrk="0" hangingPunct="1">
              <a:lnSpc>
                <a:spcPct val="90000"/>
              </a:lnSpc>
              <a:spcBef>
                <a:spcPts val="500"/>
              </a:spcBef>
              <a:buClr>
                <a:schemeClr val="accent1"/>
              </a:buClr>
              <a:buFont typeface="Wingdings" charset="2"/>
              <a:buChar char="§"/>
              <a:defRPr sz="1400" b="0" i="0" kern="1200">
                <a:solidFill>
                  <a:schemeClr val="tx1">
                    <a:lumMod val="75000"/>
                    <a:lumOff val="25000"/>
                  </a:schemeClr>
                </a:solidFill>
                <a:latin typeface="Roboto Light" charset="0"/>
                <a:ea typeface="Roboto Light" charset="0"/>
                <a:cs typeface="Roboto Light"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
                <a:srgbClr val="77A02D"/>
              </a:buClr>
              <a:buSzTx/>
              <a:buFont typeface="Wingdings" charset="2"/>
              <a:buNone/>
              <a:tabLst/>
              <a:defRPr/>
            </a:pPr>
            <a:r>
              <a:rPr kumimoji="0" lang="en-US" sz="1600" b="0" i="1" u="none" strike="noStrike" kern="1200" cap="none" spc="0" normalizeH="0" baseline="0" noProof="0">
                <a:ln>
                  <a:noFill/>
                </a:ln>
                <a:solidFill>
                  <a:srgbClr val="7C7A7A"/>
                </a:solidFill>
                <a:effectLst/>
                <a:uLnTx/>
                <a:uFillTx/>
                <a:latin typeface="Roboto"/>
                <a:ea typeface="Roboto"/>
              </a:rPr>
              <a:t>Townhouses</a:t>
            </a:r>
            <a:endParaRPr kumimoji="0" lang="en-US" sz="1600" b="0" i="1" u="none" strike="noStrike" kern="1200" cap="none" spc="0" normalizeH="0" baseline="0" noProof="0">
              <a:ln>
                <a:noFill/>
              </a:ln>
              <a:solidFill>
                <a:srgbClr val="FF0000"/>
              </a:solidFill>
              <a:effectLst/>
              <a:uLnTx/>
              <a:uFillTx/>
              <a:latin typeface="Roboto"/>
              <a:ea typeface="Roboto"/>
            </a:endParaRPr>
          </a:p>
        </p:txBody>
      </p:sp>
      <p:pic>
        <p:nvPicPr>
          <p:cNvPr id="2" name="Content Placeholder 7" descr="A large brick building&#10;&#10;Description automatically generated">
            <a:extLst>
              <a:ext uri="{FF2B5EF4-FFF2-40B4-BE49-F238E27FC236}">
                <a16:creationId xmlns:a16="http://schemas.microsoft.com/office/drawing/2014/main" id="{45DCF5AF-FD7C-46BD-8596-049DD54D1BBA}"/>
              </a:ext>
            </a:extLst>
          </p:cNvPr>
          <p:cNvPicPr>
            <a:picLocks noChangeAspect="1"/>
          </p:cNvPicPr>
          <p:nvPr/>
        </p:nvPicPr>
        <p:blipFill>
          <a:blip r:embed="rId5" cstate="email">
            <a:extLst>
              <a:ext uri="{28A0092B-C50C-407E-A947-70E740481C1C}">
                <a14:useLocalDpi xmlns:a14="http://schemas.microsoft.com/office/drawing/2010/main"/>
              </a:ext>
            </a:extLst>
          </a:blip>
          <a:srcRect/>
          <a:stretch/>
        </p:blipFill>
        <p:spPr>
          <a:xfrm>
            <a:off x="800838" y="3792597"/>
            <a:ext cx="3201952" cy="2060848"/>
          </a:xfrm>
          <a:prstGeom prst="roundRect">
            <a:avLst/>
          </a:prstGeom>
        </p:spPr>
      </p:pic>
      <p:sp>
        <p:nvSpPr>
          <p:cNvPr id="4" name="Text Placeholder 3">
            <a:extLst>
              <a:ext uri="{FF2B5EF4-FFF2-40B4-BE49-F238E27FC236}">
                <a16:creationId xmlns:a16="http://schemas.microsoft.com/office/drawing/2014/main" id="{52BEE851-E251-4C0E-A0D9-6E01D178C910}"/>
              </a:ext>
            </a:extLst>
          </p:cNvPr>
          <p:cNvSpPr txBox="1">
            <a:spLocks/>
          </p:cNvSpPr>
          <p:nvPr/>
        </p:nvSpPr>
        <p:spPr>
          <a:xfrm>
            <a:off x="934670" y="5899850"/>
            <a:ext cx="2942783" cy="1373740"/>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Clr>
                <a:schemeClr val="accent1"/>
              </a:buClr>
              <a:buFont typeface="Wingdings" charset="2"/>
              <a:buNone/>
              <a:defRPr sz="2000" b="0" i="0" kern="1200">
                <a:solidFill>
                  <a:schemeClr val="bg2"/>
                </a:solidFill>
                <a:latin typeface="Roboto" charset="0"/>
                <a:ea typeface="Roboto" charset="0"/>
                <a:cs typeface="Roboto" charset="0"/>
              </a:defRPr>
            </a:lvl1pPr>
            <a:lvl2pPr marL="685800" indent="-228600" algn="l" defTabSz="914400" rtl="0" eaLnBrk="1" latinLnBrk="0" hangingPunct="1">
              <a:lnSpc>
                <a:spcPct val="90000"/>
              </a:lnSpc>
              <a:spcBef>
                <a:spcPts val="500"/>
              </a:spcBef>
              <a:buClr>
                <a:schemeClr val="accent1"/>
              </a:buClr>
              <a:buFont typeface="Wingdings" charset="2"/>
              <a:buChar char="§"/>
              <a:defRPr sz="1800" b="0" i="0" kern="1200">
                <a:solidFill>
                  <a:schemeClr val="tx1">
                    <a:lumMod val="75000"/>
                    <a:lumOff val="25000"/>
                  </a:schemeClr>
                </a:solidFill>
                <a:latin typeface="Roboto Light" charset="0"/>
                <a:ea typeface="Roboto Light" charset="0"/>
                <a:cs typeface="Roboto Light" charset="0"/>
              </a:defRPr>
            </a:lvl2pPr>
            <a:lvl3pPr marL="1143000" indent="-228600" algn="l" defTabSz="914400" rtl="0" eaLnBrk="1" latinLnBrk="0" hangingPunct="1">
              <a:lnSpc>
                <a:spcPct val="90000"/>
              </a:lnSpc>
              <a:spcBef>
                <a:spcPts val="500"/>
              </a:spcBef>
              <a:buClr>
                <a:schemeClr val="accent1"/>
              </a:buClr>
              <a:buFont typeface="Wingdings" charset="2"/>
              <a:buChar char="§"/>
              <a:defRPr sz="1600" b="0" i="0" kern="1200">
                <a:solidFill>
                  <a:schemeClr val="tx1">
                    <a:lumMod val="75000"/>
                    <a:lumOff val="25000"/>
                  </a:schemeClr>
                </a:solidFill>
                <a:latin typeface="Roboto Light" charset="0"/>
                <a:ea typeface="Roboto Light" charset="0"/>
                <a:cs typeface="Roboto Light" charset="0"/>
              </a:defRPr>
            </a:lvl3pPr>
            <a:lvl4pPr marL="1600200" indent="-228600" algn="l" defTabSz="914400" rtl="0" eaLnBrk="1" latinLnBrk="0" hangingPunct="1">
              <a:lnSpc>
                <a:spcPct val="90000"/>
              </a:lnSpc>
              <a:spcBef>
                <a:spcPts val="500"/>
              </a:spcBef>
              <a:buClr>
                <a:schemeClr val="accent1"/>
              </a:buClr>
              <a:buFont typeface="Wingdings" charset="2"/>
              <a:buChar char="§"/>
              <a:defRPr sz="1400" b="0" i="0" kern="1200">
                <a:solidFill>
                  <a:schemeClr val="tx1">
                    <a:lumMod val="75000"/>
                    <a:lumOff val="25000"/>
                  </a:schemeClr>
                </a:solidFill>
                <a:latin typeface="Roboto Light" charset="0"/>
                <a:ea typeface="Roboto Light" charset="0"/>
                <a:cs typeface="Roboto Light" charset="0"/>
              </a:defRPr>
            </a:lvl4pPr>
            <a:lvl5pPr marL="2057400" indent="-228600" algn="l" defTabSz="914400" rtl="0" eaLnBrk="1" latinLnBrk="0" hangingPunct="1">
              <a:lnSpc>
                <a:spcPct val="90000"/>
              </a:lnSpc>
              <a:spcBef>
                <a:spcPts val="500"/>
              </a:spcBef>
              <a:buClr>
                <a:schemeClr val="accent1"/>
              </a:buClr>
              <a:buFont typeface="Wingdings" charset="2"/>
              <a:buChar char="§"/>
              <a:defRPr sz="1400" b="0" i="0" kern="1200">
                <a:solidFill>
                  <a:schemeClr val="tx1">
                    <a:lumMod val="75000"/>
                    <a:lumOff val="25000"/>
                  </a:schemeClr>
                </a:solidFill>
                <a:latin typeface="Roboto Light" charset="0"/>
                <a:ea typeface="Roboto Light" charset="0"/>
                <a:cs typeface="Roboto Light"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
                <a:srgbClr val="77A02D"/>
              </a:buClr>
              <a:buSzTx/>
              <a:buFont typeface="Wingdings" charset="2"/>
              <a:buNone/>
              <a:tabLst/>
              <a:defRPr/>
            </a:pPr>
            <a:r>
              <a:rPr kumimoji="0" lang="en-US" sz="1600" b="0" i="1" u="none" strike="noStrike" kern="1200" cap="none" spc="0" normalizeH="0" baseline="0" noProof="0">
                <a:ln>
                  <a:noFill/>
                </a:ln>
                <a:solidFill>
                  <a:srgbClr val="7C7A7A"/>
                </a:solidFill>
                <a:effectLst/>
                <a:uLnTx/>
                <a:uFillTx/>
                <a:latin typeface="Roboto"/>
                <a:ea typeface="Roboto"/>
              </a:rPr>
              <a:t>2 over 2 / Stacked Flats</a:t>
            </a:r>
            <a:endParaRPr kumimoji="0" lang="en-US" sz="1600" b="0" i="1" u="none" strike="noStrike" kern="1200" cap="none" spc="0" normalizeH="0" baseline="0" noProof="0">
              <a:ln>
                <a:noFill/>
              </a:ln>
              <a:solidFill>
                <a:srgbClr val="FF0000"/>
              </a:solidFill>
              <a:effectLst/>
              <a:uLnTx/>
              <a:uFillTx/>
              <a:latin typeface="Roboto"/>
              <a:ea typeface="Roboto"/>
            </a:endParaRPr>
          </a:p>
        </p:txBody>
      </p:sp>
      <p:pic>
        <p:nvPicPr>
          <p:cNvPr id="14" name="Picture 2" descr="A group of people walking on a city street&#10;&#10;Description automatically generated">
            <a:extLst>
              <a:ext uri="{FF2B5EF4-FFF2-40B4-BE49-F238E27FC236}">
                <a16:creationId xmlns:a16="http://schemas.microsoft.com/office/drawing/2014/main" id="{89021E13-5A3C-4CFD-8B3F-DE1BA1E48DEE}"/>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p:blipFill>
        <p:spPr bwMode="auto">
          <a:xfrm>
            <a:off x="4474460" y="3793956"/>
            <a:ext cx="3204658" cy="2071453"/>
          </a:xfrm>
          <a:prstGeom prst="roundRect">
            <a:avLst/>
          </a:prstGeom>
          <a:noFill/>
          <a:extLst>
            <a:ext uri="{909E8E84-426E-40DD-AFC4-6F175D3DCCD1}">
              <a14:hiddenFill xmlns:a14="http://schemas.microsoft.com/office/drawing/2010/main">
                <a:solidFill>
                  <a:srgbClr val="FFFFFF"/>
                </a:solidFill>
              </a14:hiddenFill>
            </a:ext>
          </a:extLst>
        </p:spPr>
      </p:pic>
      <p:sp>
        <p:nvSpPr>
          <p:cNvPr id="16" name="Text Placeholder 3">
            <a:extLst>
              <a:ext uri="{FF2B5EF4-FFF2-40B4-BE49-F238E27FC236}">
                <a16:creationId xmlns:a16="http://schemas.microsoft.com/office/drawing/2014/main" id="{D8917D74-FA32-4277-BBDE-F86275F987C4}"/>
              </a:ext>
            </a:extLst>
          </p:cNvPr>
          <p:cNvSpPr txBox="1">
            <a:spLocks/>
          </p:cNvSpPr>
          <p:nvPr/>
        </p:nvSpPr>
        <p:spPr>
          <a:xfrm>
            <a:off x="4556139" y="5902043"/>
            <a:ext cx="4561244" cy="1434353"/>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Clr>
                <a:schemeClr val="accent1"/>
              </a:buClr>
              <a:buFont typeface="Wingdings" charset="2"/>
              <a:buNone/>
              <a:defRPr sz="2000" b="0" i="0" kern="1200">
                <a:solidFill>
                  <a:schemeClr val="bg2"/>
                </a:solidFill>
                <a:latin typeface="Roboto" charset="0"/>
                <a:ea typeface="Roboto" charset="0"/>
                <a:cs typeface="Roboto" charset="0"/>
              </a:defRPr>
            </a:lvl1pPr>
            <a:lvl2pPr marL="685800" indent="-228600" algn="l" defTabSz="914400" rtl="0" eaLnBrk="1" latinLnBrk="0" hangingPunct="1">
              <a:lnSpc>
                <a:spcPct val="90000"/>
              </a:lnSpc>
              <a:spcBef>
                <a:spcPts val="500"/>
              </a:spcBef>
              <a:buClr>
                <a:schemeClr val="accent1"/>
              </a:buClr>
              <a:buFont typeface="Wingdings" charset="2"/>
              <a:buChar char="§"/>
              <a:defRPr sz="1800" b="0" i="0" kern="1200">
                <a:solidFill>
                  <a:schemeClr val="tx1">
                    <a:lumMod val="75000"/>
                    <a:lumOff val="25000"/>
                  </a:schemeClr>
                </a:solidFill>
                <a:latin typeface="Roboto Light" charset="0"/>
                <a:ea typeface="Roboto Light" charset="0"/>
                <a:cs typeface="Roboto Light" charset="0"/>
              </a:defRPr>
            </a:lvl2pPr>
            <a:lvl3pPr marL="1143000" indent="-228600" algn="l" defTabSz="914400" rtl="0" eaLnBrk="1" latinLnBrk="0" hangingPunct="1">
              <a:lnSpc>
                <a:spcPct val="90000"/>
              </a:lnSpc>
              <a:spcBef>
                <a:spcPts val="500"/>
              </a:spcBef>
              <a:buClr>
                <a:schemeClr val="accent1"/>
              </a:buClr>
              <a:buFont typeface="Wingdings" charset="2"/>
              <a:buChar char="§"/>
              <a:defRPr sz="1600" b="0" i="0" kern="1200">
                <a:solidFill>
                  <a:schemeClr val="tx1">
                    <a:lumMod val="75000"/>
                    <a:lumOff val="25000"/>
                  </a:schemeClr>
                </a:solidFill>
                <a:latin typeface="Roboto Light" charset="0"/>
                <a:ea typeface="Roboto Light" charset="0"/>
                <a:cs typeface="Roboto Light" charset="0"/>
              </a:defRPr>
            </a:lvl3pPr>
            <a:lvl4pPr marL="1600200" indent="-228600" algn="l" defTabSz="914400" rtl="0" eaLnBrk="1" latinLnBrk="0" hangingPunct="1">
              <a:lnSpc>
                <a:spcPct val="90000"/>
              </a:lnSpc>
              <a:spcBef>
                <a:spcPts val="500"/>
              </a:spcBef>
              <a:buClr>
                <a:schemeClr val="accent1"/>
              </a:buClr>
              <a:buFont typeface="Wingdings" charset="2"/>
              <a:buChar char="§"/>
              <a:defRPr sz="1400" b="0" i="0" kern="1200">
                <a:solidFill>
                  <a:schemeClr val="tx1">
                    <a:lumMod val="75000"/>
                    <a:lumOff val="25000"/>
                  </a:schemeClr>
                </a:solidFill>
                <a:latin typeface="Roboto Light" charset="0"/>
                <a:ea typeface="Roboto Light" charset="0"/>
                <a:cs typeface="Roboto Light" charset="0"/>
              </a:defRPr>
            </a:lvl4pPr>
            <a:lvl5pPr marL="2057400" indent="-228600" algn="l" defTabSz="914400" rtl="0" eaLnBrk="1" latinLnBrk="0" hangingPunct="1">
              <a:lnSpc>
                <a:spcPct val="90000"/>
              </a:lnSpc>
              <a:spcBef>
                <a:spcPts val="500"/>
              </a:spcBef>
              <a:buClr>
                <a:schemeClr val="accent1"/>
              </a:buClr>
              <a:buFont typeface="Wingdings" charset="2"/>
              <a:buChar char="§"/>
              <a:defRPr sz="1400" b="0" i="0" kern="1200">
                <a:solidFill>
                  <a:schemeClr val="tx1">
                    <a:lumMod val="75000"/>
                    <a:lumOff val="25000"/>
                  </a:schemeClr>
                </a:solidFill>
                <a:latin typeface="Roboto Light" charset="0"/>
                <a:ea typeface="Roboto Light" charset="0"/>
                <a:cs typeface="Roboto Light"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
                <a:srgbClr val="77A02D"/>
              </a:buClr>
              <a:buSzTx/>
              <a:buFont typeface="Wingdings" charset="2"/>
              <a:buNone/>
              <a:tabLst/>
              <a:defRPr/>
            </a:pPr>
            <a:r>
              <a:rPr kumimoji="0" lang="en-US" sz="1600" b="0" i="1" u="none" strike="noStrike" kern="1200" cap="none" spc="0" normalizeH="0" baseline="0" noProof="0">
                <a:ln>
                  <a:noFill/>
                </a:ln>
                <a:solidFill>
                  <a:srgbClr val="7C7A7A"/>
                </a:solidFill>
                <a:effectLst/>
                <a:uLnTx/>
                <a:uFillTx/>
                <a:latin typeface="Roboto"/>
                <a:ea typeface="Roboto"/>
              </a:rPr>
              <a:t>Multi-Family</a:t>
            </a:r>
            <a:endParaRPr kumimoji="0" lang="en-US" sz="1600" b="0" i="1" u="none" strike="noStrike" kern="1200" cap="none" spc="0" normalizeH="0" baseline="0" noProof="0">
              <a:ln>
                <a:noFill/>
              </a:ln>
              <a:solidFill>
                <a:srgbClr val="FF0000"/>
              </a:solidFill>
              <a:effectLst/>
              <a:uLnTx/>
              <a:uFillTx/>
              <a:latin typeface="Roboto" charset="0"/>
              <a:ea typeface="Roboto" charset="0"/>
            </a:endParaRPr>
          </a:p>
        </p:txBody>
      </p:sp>
      <p:pic>
        <p:nvPicPr>
          <p:cNvPr id="18" name="Content Placeholder 7">
            <a:extLst>
              <a:ext uri="{FF2B5EF4-FFF2-40B4-BE49-F238E27FC236}">
                <a16:creationId xmlns:a16="http://schemas.microsoft.com/office/drawing/2014/main" id="{45B89BCF-599F-4B42-8BFD-32A9144F9C9E}"/>
              </a:ext>
            </a:extLst>
          </p:cNvPr>
          <p:cNvPicPr>
            <a:picLocks noChangeAspect="1"/>
          </p:cNvPicPr>
          <p:nvPr/>
        </p:nvPicPr>
        <p:blipFill>
          <a:blip r:embed="rId7" cstate="email">
            <a:extLst>
              <a:ext uri="{28A0092B-C50C-407E-A947-70E740481C1C}">
                <a14:useLocalDpi xmlns:a14="http://schemas.microsoft.com/office/drawing/2010/main"/>
              </a:ext>
            </a:extLst>
          </a:blip>
          <a:srcRect/>
          <a:stretch/>
        </p:blipFill>
        <p:spPr>
          <a:xfrm>
            <a:off x="8139356" y="1451083"/>
            <a:ext cx="3202075" cy="1933753"/>
          </a:xfrm>
          <a:prstGeom prst="roundRect">
            <a:avLst/>
          </a:prstGeom>
        </p:spPr>
      </p:pic>
      <p:sp>
        <p:nvSpPr>
          <p:cNvPr id="21" name="Text Placeholder 3">
            <a:extLst>
              <a:ext uri="{FF2B5EF4-FFF2-40B4-BE49-F238E27FC236}">
                <a16:creationId xmlns:a16="http://schemas.microsoft.com/office/drawing/2014/main" id="{ED23C5A1-C6D5-48E6-AE7B-6A085A654562}"/>
              </a:ext>
            </a:extLst>
          </p:cNvPr>
          <p:cNvSpPr txBox="1">
            <a:spLocks/>
          </p:cNvSpPr>
          <p:nvPr/>
        </p:nvSpPr>
        <p:spPr>
          <a:xfrm>
            <a:off x="8140114" y="3390907"/>
            <a:ext cx="4561244" cy="1434353"/>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Clr>
                <a:schemeClr val="accent1"/>
              </a:buClr>
              <a:buFont typeface="Wingdings" charset="2"/>
              <a:buNone/>
              <a:defRPr sz="2000" b="0" i="0" kern="1200">
                <a:solidFill>
                  <a:schemeClr val="bg2"/>
                </a:solidFill>
                <a:latin typeface="Roboto" charset="0"/>
                <a:ea typeface="Roboto" charset="0"/>
                <a:cs typeface="Roboto" charset="0"/>
              </a:defRPr>
            </a:lvl1pPr>
            <a:lvl2pPr marL="685800" indent="-228600" algn="l" defTabSz="914400" rtl="0" eaLnBrk="1" latinLnBrk="0" hangingPunct="1">
              <a:lnSpc>
                <a:spcPct val="90000"/>
              </a:lnSpc>
              <a:spcBef>
                <a:spcPts val="500"/>
              </a:spcBef>
              <a:buClr>
                <a:schemeClr val="accent1"/>
              </a:buClr>
              <a:buFont typeface="Wingdings" charset="2"/>
              <a:buChar char="§"/>
              <a:defRPr sz="1800" b="0" i="0" kern="1200">
                <a:solidFill>
                  <a:schemeClr val="tx1">
                    <a:lumMod val="75000"/>
                    <a:lumOff val="25000"/>
                  </a:schemeClr>
                </a:solidFill>
                <a:latin typeface="Roboto Light" charset="0"/>
                <a:ea typeface="Roboto Light" charset="0"/>
                <a:cs typeface="Roboto Light" charset="0"/>
              </a:defRPr>
            </a:lvl2pPr>
            <a:lvl3pPr marL="1143000" indent="-228600" algn="l" defTabSz="914400" rtl="0" eaLnBrk="1" latinLnBrk="0" hangingPunct="1">
              <a:lnSpc>
                <a:spcPct val="90000"/>
              </a:lnSpc>
              <a:spcBef>
                <a:spcPts val="500"/>
              </a:spcBef>
              <a:buClr>
                <a:schemeClr val="accent1"/>
              </a:buClr>
              <a:buFont typeface="Wingdings" charset="2"/>
              <a:buChar char="§"/>
              <a:defRPr sz="1600" b="0" i="0" kern="1200">
                <a:solidFill>
                  <a:schemeClr val="tx1">
                    <a:lumMod val="75000"/>
                    <a:lumOff val="25000"/>
                  </a:schemeClr>
                </a:solidFill>
                <a:latin typeface="Roboto Light" charset="0"/>
                <a:ea typeface="Roboto Light" charset="0"/>
                <a:cs typeface="Roboto Light" charset="0"/>
              </a:defRPr>
            </a:lvl3pPr>
            <a:lvl4pPr marL="1600200" indent="-228600" algn="l" defTabSz="914400" rtl="0" eaLnBrk="1" latinLnBrk="0" hangingPunct="1">
              <a:lnSpc>
                <a:spcPct val="90000"/>
              </a:lnSpc>
              <a:spcBef>
                <a:spcPts val="500"/>
              </a:spcBef>
              <a:buClr>
                <a:schemeClr val="accent1"/>
              </a:buClr>
              <a:buFont typeface="Wingdings" charset="2"/>
              <a:buChar char="§"/>
              <a:defRPr sz="1400" b="0" i="0" kern="1200">
                <a:solidFill>
                  <a:schemeClr val="tx1">
                    <a:lumMod val="75000"/>
                    <a:lumOff val="25000"/>
                  </a:schemeClr>
                </a:solidFill>
                <a:latin typeface="Roboto Light" charset="0"/>
                <a:ea typeface="Roboto Light" charset="0"/>
                <a:cs typeface="Roboto Light" charset="0"/>
              </a:defRPr>
            </a:lvl4pPr>
            <a:lvl5pPr marL="2057400" indent="-228600" algn="l" defTabSz="914400" rtl="0" eaLnBrk="1" latinLnBrk="0" hangingPunct="1">
              <a:lnSpc>
                <a:spcPct val="90000"/>
              </a:lnSpc>
              <a:spcBef>
                <a:spcPts val="500"/>
              </a:spcBef>
              <a:buClr>
                <a:schemeClr val="accent1"/>
              </a:buClr>
              <a:buFont typeface="Wingdings" charset="2"/>
              <a:buChar char="§"/>
              <a:defRPr sz="1400" b="0" i="0" kern="1200">
                <a:solidFill>
                  <a:schemeClr val="tx1">
                    <a:lumMod val="75000"/>
                    <a:lumOff val="25000"/>
                  </a:schemeClr>
                </a:solidFill>
                <a:latin typeface="Roboto Light" charset="0"/>
                <a:ea typeface="Roboto Light" charset="0"/>
                <a:cs typeface="Roboto Light"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
                <a:srgbClr val="77A02D"/>
              </a:buClr>
              <a:buSzTx/>
              <a:buFont typeface="Wingdings" charset="2"/>
              <a:buNone/>
              <a:tabLst/>
              <a:defRPr/>
            </a:pPr>
            <a:r>
              <a:rPr kumimoji="0" lang="en-US" sz="1600" b="0" i="1" u="none" strike="noStrike" kern="1200" cap="none" spc="0" normalizeH="0" baseline="0" noProof="0">
                <a:ln>
                  <a:noFill/>
                </a:ln>
                <a:solidFill>
                  <a:srgbClr val="7C7A7A"/>
                </a:solidFill>
                <a:effectLst/>
                <a:uLnTx/>
                <a:uFillTx/>
                <a:latin typeface="Roboto"/>
                <a:ea typeface="Roboto"/>
              </a:rPr>
              <a:t>Senior Housing</a:t>
            </a:r>
            <a:endParaRPr kumimoji="0" lang="en-US" sz="2000" b="0" i="0" u="none" strike="noStrike" kern="1200" cap="none" spc="0" normalizeH="0" baseline="0" noProof="0">
              <a:ln>
                <a:noFill/>
              </a:ln>
              <a:solidFill>
                <a:srgbClr val="7C7A7A"/>
              </a:solidFill>
              <a:effectLst/>
              <a:uLnTx/>
              <a:uFillTx/>
              <a:latin typeface="Roboto" charset="0"/>
              <a:ea typeface="Roboto" charset="0"/>
            </a:endParaRPr>
          </a:p>
        </p:txBody>
      </p:sp>
      <p:pic>
        <p:nvPicPr>
          <p:cNvPr id="23" name="Picture 2">
            <a:extLst>
              <a:ext uri="{FF2B5EF4-FFF2-40B4-BE49-F238E27FC236}">
                <a16:creationId xmlns:a16="http://schemas.microsoft.com/office/drawing/2014/main" id="{AD5507D7-145A-445B-9988-A4782FA56D4D}"/>
              </a:ext>
            </a:extLst>
          </p:cNvPr>
          <p:cNvPicPr>
            <a:picLocks noChangeAspect="1" noChangeArrowheads="1"/>
          </p:cNvPicPr>
          <p:nvPr/>
        </p:nvPicPr>
        <p:blipFill>
          <a:blip r:embed="rId8" cstate="email">
            <a:extLst>
              <a:ext uri="{28A0092B-C50C-407E-A947-70E740481C1C}">
                <a14:useLocalDpi xmlns:a14="http://schemas.microsoft.com/office/drawing/2010/main"/>
              </a:ext>
            </a:extLst>
          </a:blip>
          <a:srcRect/>
          <a:stretch/>
        </p:blipFill>
        <p:spPr bwMode="auto">
          <a:xfrm>
            <a:off x="8143577" y="3804793"/>
            <a:ext cx="3204009" cy="2056765"/>
          </a:xfrm>
          <a:prstGeom prst="roundRect">
            <a:avLst/>
          </a:prstGeom>
          <a:noFill/>
          <a:extLst>
            <a:ext uri="{909E8E84-426E-40DD-AFC4-6F175D3DCCD1}">
              <a14:hiddenFill xmlns:a14="http://schemas.microsoft.com/office/drawing/2010/main">
                <a:solidFill>
                  <a:srgbClr val="FFFFFF"/>
                </a:solidFill>
              </a14:hiddenFill>
            </a:ext>
          </a:extLst>
        </p:spPr>
      </p:pic>
      <p:sp>
        <p:nvSpPr>
          <p:cNvPr id="24" name="Text Placeholder 3">
            <a:extLst>
              <a:ext uri="{FF2B5EF4-FFF2-40B4-BE49-F238E27FC236}">
                <a16:creationId xmlns:a16="http://schemas.microsoft.com/office/drawing/2014/main" id="{6BC29207-5906-49A5-95F6-0C77B9F6D3F0}"/>
              </a:ext>
            </a:extLst>
          </p:cNvPr>
          <p:cNvSpPr txBox="1">
            <a:spLocks/>
          </p:cNvSpPr>
          <p:nvPr/>
        </p:nvSpPr>
        <p:spPr>
          <a:xfrm>
            <a:off x="8079501" y="5902042"/>
            <a:ext cx="4561244" cy="1434353"/>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Clr>
                <a:schemeClr val="accent1"/>
              </a:buClr>
              <a:buFont typeface="Wingdings" charset="2"/>
              <a:buNone/>
              <a:defRPr sz="2000" b="0" i="0" kern="1200">
                <a:solidFill>
                  <a:schemeClr val="bg2"/>
                </a:solidFill>
                <a:latin typeface="Roboto" charset="0"/>
                <a:ea typeface="Roboto" charset="0"/>
                <a:cs typeface="Roboto" charset="0"/>
              </a:defRPr>
            </a:lvl1pPr>
            <a:lvl2pPr marL="685800" indent="-228600" algn="l" defTabSz="914400" rtl="0" eaLnBrk="1" latinLnBrk="0" hangingPunct="1">
              <a:lnSpc>
                <a:spcPct val="90000"/>
              </a:lnSpc>
              <a:spcBef>
                <a:spcPts val="500"/>
              </a:spcBef>
              <a:buClr>
                <a:schemeClr val="accent1"/>
              </a:buClr>
              <a:buFont typeface="Wingdings" charset="2"/>
              <a:buChar char="§"/>
              <a:defRPr sz="1800" b="0" i="0" kern="1200">
                <a:solidFill>
                  <a:schemeClr val="tx1">
                    <a:lumMod val="75000"/>
                    <a:lumOff val="25000"/>
                  </a:schemeClr>
                </a:solidFill>
                <a:latin typeface="Roboto Light" charset="0"/>
                <a:ea typeface="Roboto Light" charset="0"/>
                <a:cs typeface="Roboto Light" charset="0"/>
              </a:defRPr>
            </a:lvl2pPr>
            <a:lvl3pPr marL="1143000" indent="-228600" algn="l" defTabSz="914400" rtl="0" eaLnBrk="1" latinLnBrk="0" hangingPunct="1">
              <a:lnSpc>
                <a:spcPct val="90000"/>
              </a:lnSpc>
              <a:spcBef>
                <a:spcPts val="500"/>
              </a:spcBef>
              <a:buClr>
                <a:schemeClr val="accent1"/>
              </a:buClr>
              <a:buFont typeface="Wingdings" charset="2"/>
              <a:buChar char="§"/>
              <a:defRPr sz="1600" b="0" i="0" kern="1200">
                <a:solidFill>
                  <a:schemeClr val="tx1">
                    <a:lumMod val="75000"/>
                    <a:lumOff val="25000"/>
                  </a:schemeClr>
                </a:solidFill>
                <a:latin typeface="Roboto Light" charset="0"/>
                <a:ea typeface="Roboto Light" charset="0"/>
                <a:cs typeface="Roboto Light" charset="0"/>
              </a:defRPr>
            </a:lvl3pPr>
            <a:lvl4pPr marL="1600200" indent="-228600" algn="l" defTabSz="914400" rtl="0" eaLnBrk="1" latinLnBrk="0" hangingPunct="1">
              <a:lnSpc>
                <a:spcPct val="90000"/>
              </a:lnSpc>
              <a:spcBef>
                <a:spcPts val="500"/>
              </a:spcBef>
              <a:buClr>
                <a:schemeClr val="accent1"/>
              </a:buClr>
              <a:buFont typeface="Wingdings" charset="2"/>
              <a:buChar char="§"/>
              <a:defRPr sz="1400" b="0" i="0" kern="1200">
                <a:solidFill>
                  <a:schemeClr val="tx1">
                    <a:lumMod val="75000"/>
                    <a:lumOff val="25000"/>
                  </a:schemeClr>
                </a:solidFill>
                <a:latin typeface="Roboto Light" charset="0"/>
                <a:ea typeface="Roboto Light" charset="0"/>
                <a:cs typeface="Roboto Light" charset="0"/>
              </a:defRPr>
            </a:lvl4pPr>
            <a:lvl5pPr marL="2057400" indent="-228600" algn="l" defTabSz="914400" rtl="0" eaLnBrk="1" latinLnBrk="0" hangingPunct="1">
              <a:lnSpc>
                <a:spcPct val="90000"/>
              </a:lnSpc>
              <a:spcBef>
                <a:spcPts val="500"/>
              </a:spcBef>
              <a:buClr>
                <a:schemeClr val="accent1"/>
              </a:buClr>
              <a:buFont typeface="Wingdings" charset="2"/>
              <a:buChar char="§"/>
              <a:defRPr sz="1400" b="0" i="0" kern="1200">
                <a:solidFill>
                  <a:schemeClr val="tx1">
                    <a:lumMod val="75000"/>
                    <a:lumOff val="25000"/>
                  </a:schemeClr>
                </a:solidFill>
                <a:latin typeface="Roboto Light" charset="0"/>
                <a:ea typeface="Roboto Light" charset="0"/>
                <a:cs typeface="Roboto Light"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
                <a:srgbClr val="77A02D"/>
              </a:buClr>
              <a:buSzTx/>
              <a:buFont typeface="Wingdings" charset="2"/>
              <a:buNone/>
              <a:tabLst/>
              <a:defRPr/>
            </a:pPr>
            <a:r>
              <a:rPr kumimoji="0" lang="en-US" sz="1600" b="0" i="1" u="none" strike="noStrike" kern="1200" cap="none" spc="0" normalizeH="0" baseline="0" noProof="0">
                <a:ln>
                  <a:noFill/>
                </a:ln>
                <a:solidFill>
                  <a:srgbClr val="7C7A7A"/>
                </a:solidFill>
                <a:effectLst/>
                <a:uLnTx/>
                <a:uFillTx/>
                <a:latin typeface="Roboto"/>
                <a:ea typeface="Roboto"/>
              </a:rPr>
              <a:t>Single Family Rental / Cottage Court</a:t>
            </a:r>
            <a:endParaRPr kumimoji="0" lang="en-US" sz="2000" b="0" i="0" u="none" strike="noStrike" kern="1200" cap="none" spc="0" normalizeH="0" baseline="0" noProof="0">
              <a:ln>
                <a:noFill/>
              </a:ln>
              <a:solidFill>
                <a:srgbClr val="7C7A7A"/>
              </a:solidFill>
              <a:effectLst/>
              <a:uLnTx/>
              <a:uFillTx/>
              <a:latin typeface="Roboto" charset="0"/>
              <a:ea typeface="Roboto" charset="0"/>
            </a:endParaRPr>
          </a:p>
        </p:txBody>
      </p:sp>
    </p:spTree>
    <p:extLst>
      <p:ext uri="{BB962C8B-B14F-4D97-AF65-F5344CB8AC3E}">
        <p14:creationId xmlns:p14="http://schemas.microsoft.com/office/powerpoint/2010/main" val="383357347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31D05D3-0F53-48D3-8DE3-C09EEF125870}"/>
              </a:ext>
            </a:extLst>
          </p:cNvPr>
          <p:cNvSpPr>
            <a:spLocks noGrp="1"/>
          </p:cNvSpPr>
          <p:nvPr>
            <p:ph type="title"/>
          </p:nvPr>
        </p:nvSpPr>
        <p:spPr/>
        <p:txBody>
          <a:bodyPr/>
          <a:lstStyle/>
          <a:p>
            <a:r>
              <a:rPr lang="en-US">
                <a:latin typeface="Roboto Light"/>
                <a:ea typeface="Roboto Light"/>
              </a:rPr>
              <a:t>Different Use Types: Mixed-Use</a:t>
            </a:r>
            <a:endParaRPr lang="en-US"/>
          </a:p>
        </p:txBody>
      </p:sp>
      <p:pic>
        <p:nvPicPr>
          <p:cNvPr id="8" name="Content Placeholder 7" descr="A group of people in a store&#10;&#10;Description automatically generated">
            <a:extLst>
              <a:ext uri="{FF2B5EF4-FFF2-40B4-BE49-F238E27FC236}">
                <a16:creationId xmlns:a16="http://schemas.microsoft.com/office/drawing/2014/main" id="{F2F2F0F3-64B9-4A24-A94B-CDFE4BB2CD06}"/>
              </a:ext>
            </a:extLst>
          </p:cNvPr>
          <p:cNvPicPr>
            <a:picLocks noGrp="1" noChangeAspect="1"/>
          </p:cNvPicPr>
          <p:nvPr>
            <p:ph idx="1"/>
          </p:nvPr>
        </p:nvPicPr>
        <p:blipFill>
          <a:blip r:embed="rId3" cstate="email">
            <a:extLst>
              <a:ext uri="{28A0092B-C50C-407E-A947-70E740481C1C}">
                <a14:useLocalDpi xmlns:a14="http://schemas.microsoft.com/office/drawing/2010/main"/>
              </a:ext>
            </a:extLst>
          </a:blip>
          <a:srcRect/>
          <a:stretch/>
        </p:blipFill>
        <p:spPr>
          <a:xfrm>
            <a:off x="4358095" y="1572019"/>
            <a:ext cx="3652429" cy="1975293"/>
          </a:xfrm>
          <a:prstGeom prst="roundRect">
            <a:avLst/>
          </a:prstGeom>
        </p:spPr>
      </p:pic>
      <p:sp>
        <p:nvSpPr>
          <p:cNvPr id="6" name="Text Placeholder 3">
            <a:extLst>
              <a:ext uri="{FF2B5EF4-FFF2-40B4-BE49-F238E27FC236}">
                <a16:creationId xmlns:a16="http://schemas.microsoft.com/office/drawing/2014/main" id="{C6EE5FD2-CE26-A947-9862-1E4BA8875ADD}"/>
              </a:ext>
            </a:extLst>
          </p:cNvPr>
          <p:cNvSpPr txBox="1">
            <a:spLocks/>
          </p:cNvSpPr>
          <p:nvPr/>
        </p:nvSpPr>
        <p:spPr>
          <a:xfrm>
            <a:off x="574674" y="5746941"/>
            <a:ext cx="5211464" cy="1434353"/>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Clr>
                <a:schemeClr val="accent1"/>
              </a:buClr>
              <a:buFont typeface="Wingdings" charset="2"/>
              <a:buNone/>
              <a:defRPr sz="2000" b="0" i="0" kern="1200">
                <a:solidFill>
                  <a:schemeClr val="bg2"/>
                </a:solidFill>
                <a:latin typeface="Roboto" charset="0"/>
                <a:ea typeface="Roboto" charset="0"/>
                <a:cs typeface="Roboto" charset="0"/>
              </a:defRPr>
            </a:lvl1pPr>
            <a:lvl2pPr marL="685800" indent="-228600" algn="l" defTabSz="914400" rtl="0" eaLnBrk="1" latinLnBrk="0" hangingPunct="1">
              <a:lnSpc>
                <a:spcPct val="90000"/>
              </a:lnSpc>
              <a:spcBef>
                <a:spcPts val="500"/>
              </a:spcBef>
              <a:buClr>
                <a:schemeClr val="accent1"/>
              </a:buClr>
              <a:buFont typeface="Wingdings" charset="2"/>
              <a:buChar char="§"/>
              <a:defRPr sz="1800" b="0" i="0" kern="1200">
                <a:solidFill>
                  <a:schemeClr val="tx1">
                    <a:lumMod val="75000"/>
                    <a:lumOff val="25000"/>
                  </a:schemeClr>
                </a:solidFill>
                <a:latin typeface="Roboto Light" charset="0"/>
                <a:ea typeface="Roboto Light" charset="0"/>
                <a:cs typeface="Roboto Light" charset="0"/>
              </a:defRPr>
            </a:lvl2pPr>
            <a:lvl3pPr marL="1143000" indent="-228600" algn="l" defTabSz="914400" rtl="0" eaLnBrk="1" latinLnBrk="0" hangingPunct="1">
              <a:lnSpc>
                <a:spcPct val="90000"/>
              </a:lnSpc>
              <a:spcBef>
                <a:spcPts val="500"/>
              </a:spcBef>
              <a:buClr>
                <a:schemeClr val="accent1"/>
              </a:buClr>
              <a:buFont typeface="Wingdings" charset="2"/>
              <a:buChar char="§"/>
              <a:defRPr sz="1600" b="0" i="0" kern="1200">
                <a:solidFill>
                  <a:schemeClr val="tx1">
                    <a:lumMod val="75000"/>
                    <a:lumOff val="25000"/>
                  </a:schemeClr>
                </a:solidFill>
                <a:latin typeface="Roboto Light" charset="0"/>
                <a:ea typeface="Roboto Light" charset="0"/>
                <a:cs typeface="Roboto Light" charset="0"/>
              </a:defRPr>
            </a:lvl3pPr>
            <a:lvl4pPr marL="1600200" indent="-228600" algn="l" defTabSz="914400" rtl="0" eaLnBrk="1" latinLnBrk="0" hangingPunct="1">
              <a:lnSpc>
                <a:spcPct val="90000"/>
              </a:lnSpc>
              <a:spcBef>
                <a:spcPts val="500"/>
              </a:spcBef>
              <a:buClr>
                <a:schemeClr val="accent1"/>
              </a:buClr>
              <a:buFont typeface="Wingdings" charset="2"/>
              <a:buChar char="§"/>
              <a:defRPr sz="1400" b="0" i="0" kern="1200">
                <a:solidFill>
                  <a:schemeClr val="tx1">
                    <a:lumMod val="75000"/>
                    <a:lumOff val="25000"/>
                  </a:schemeClr>
                </a:solidFill>
                <a:latin typeface="Roboto Light" charset="0"/>
                <a:ea typeface="Roboto Light" charset="0"/>
                <a:cs typeface="Roboto Light" charset="0"/>
              </a:defRPr>
            </a:lvl4pPr>
            <a:lvl5pPr marL="2057400" indent="-228600" algn="l" defTabSz="914400" rtl="0" eaLnBrk="1" latinLnBrk="0" hangingPunct="1">
              <a:lnSpc>
                <a:spcPct val="90000"/>
              </a:lnSpc>
              <a:spcBef>
                <a:spcPts val="500"/>
              </a:spcBef>
              <a:buClr>
                <a:schemeClr val="accent1"/>
              </a:buClr>
              <a:buFont typeface="Wingdings" charset="2"/>
              <a:buChar char="§"/>
              <a:defRPr sz="1400" b="0" i="0" kern="1200">
                <a:solidFill>
                  <a:schemeClr val="tx1">
                    <a:lumMod val="75000"/>
                    <a:lumOff val="25000"/>
                  </a:schemeClr>
                </a:solidFill>
                <a:latin typeface="Roboto Light" charset="0"/>
                <a:ea typeface="Roboto Light" charset="0"/>
                <a:cs typeface="Roboto Light"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1600" i="1">
                <a:latin typeface="Roboto"/>
                <a:ea typeface="Roboto"/>
              </a:rPr>
              <a:t>Low-scale Office over Retail</a:t>
            </a:r>
            <a:endParaRPr lang="en-US" sz="1600" i="1">
              <a:solidFill>
                <a:srgbClr val="FF0000"/>
              </a:solidFill>
            </a:endParaRPr>
          </a:p>
        </p:txBody>
      </p:sp>
      <p:sp>
        <p:nvSpPr>
          <p:cNvPr id="7" name="Text Placeholder 6">
            <a:extLst>
              <a:ext uri="{FF2B5EF4-FFF2-40B4-BE49-F238E27FC236}">
                <a16:creationId xmlns:a16="http://schemas.microsoft.com/office/drawing/2014/main" id="{6233459A-0C4F-9645-ACB6-E6F81983D39E}"/>
              </a:ext>
            </a:extLst>
          </p:cNvPr>
          <p:cNvSpPr>
            <a:spLocks noGrp="1"/>
          </p:cNvSpPr>
          <p:nvPr>
            <p:ph type="body" sz="quarter" idx="13"/>
          </p:nvPr>
        </p:nvSpPr>
        <p:spPr/>
        <p:txBody>
          <a:bodyPr/>
          <a:lstStyle/>
          <a:p>
            <a:r>
              <a:rPr lang="en-US"/>
              <a:t>Expand offerings in the Sector Plan</a:t>
            </a:r>
          </a:p>
        </p:txBody>
      </p:sp>
      <p:sp>
        <p:nvSpPr>
          <p:cNvPr id="10" name="Text Placeholder 3">
            <a:extLst>
              <a:ext uri="{FF2B5EF4-FFF2-40B4-BE49-F238E27FC236}">
                <a16:creationId xmlns:a16="http://schemas.microsoft.com/office/drawing/2014/main" id="{2DAA601D-01CC-0244-82E5-17D5260A08F7}"/>
              </a:ext>
            </a:extLst>
          </p:cNvPr>
          <p:cNvSpPr txBox="1">
            <a:spLocks/>
          </p:cNvSpPr>
          <p:nvPr/>
        </p:nvSpPr>
        <p:spPr>
          <a:xfrm>
            <a:off x="4264305" y="5750917"/>
            <a:ext cx="5220056" cy="1434353"/>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Clr>
                <a:schemeClr val="accent1"/>
              </a:buClr>
              <a:buFont typeface="Wingdings" charset="2"/>
              <a:buNone/>
              <a:defRPr sz="2000" b="0" i="0" kern="1200">
                <a:solidFill>
                  <a:schemeClr val="bg2"/>
                </a:solidFill>
                <a:latin typeface="Roboto" charset="0"/>
                <a:ea typeface="Roboto" charset="0"/>
                <a:cs typeface="Roboto" charset="0"/>
              </a:defRPr>
            </a:lvl1pPr>
            <a:lvl2pPr marL="685800" indent="-228600" algn="l" defTabSz="914400" rtl="0" eaLnBrk="1" latinLnBrk="0" hangingPunct="1">
              <a:lnSpc>
                <a:spcPct val="90000"/>
              </a:lnSpc>
              <a:spcBef>
                <a:spcPts val="500"/>
              </a:spcBef>
              <a:buClr>
                <a:schemeClr val="accent1"/>
              </a:buClr>
              <a:buFont typeface="Wingdings" charset="2"/>
              <a:buChar char="§"/>
              <a:defRPr sz="1800" b="0" i="0" kern="1200">
                <a:solidFill>
                  <a:schemeClr val="tx1">
                    <a:lumMod val="75000"/>
                    <a:lumOff val="25000"/>
                  </a:schemeClr>
                </a:solidFill>
                <a:latin typeface="Roboto Light" charset="0"/>
                <a:ea typeface="Roboto Light" charset="0"/>
                <a:cs typeface="Roboto Light" charset="0"/>
              </a:defRPr>
            </a:lvl2pPr>
            <a:lvl3pPr marL="1143000" indent="-228600" algn="l" defTabSz="914400" rtl="0" eaLnBrk="1" latinLnBrk="0" hangingPunct="1">
              <a:lnSpc>
                <a:spcPct val="90000"/>
              </a:lnSpc>
              <a:spcBef>
                <a:spcPts val="500"/>
              </a:spcBef>
              <a:buClr>
                <a:schemeClr val="accent1"/>
              </a:buClr>
              <a:buFont typeface="Wingdings" charset="2"/>
              <a:buChar char="§"/>
              <a:defRPr sz="1600" b="0" i="0" kern="1200">
                <a:solidFill>
                  <a:schemeClr val="tx1">
                    <a:lumMod val="75000"/>
                    <a:lumOff val="25000"/>
                  </a:schemeClr>
                </a:solidFill>
                <a:latin typeface="Roboto Light" charset="0"/>
                <a:ea typeface="Roboto Light" charset="0"/>
                <a:cs typeface="Roboto Light" charset="0"/>
              </a:defRPr>
            </a:lvl3pPr>
            <a:lvl4pPr marL="1600200" indent="-228600" algn="l" defTabSz="914400" rtl="0" eaLnBrk="1" latinLnBrk="0" hangingPunct="1">
              <a:lnSpc>
                <a:spcPct val="90000"/>
              </a:lnSpc>
              <a:spcBef>
                <a:spcPts val="500"/>
              </a:spcBef>
              <a:buClr>
                <a:schemeClr val="accent1"/>
              </a:buClr>
              <a:buFont typeface="Wingdings" charset="2"/>
              <a:buChar char="§"/>
              <a:defRPr sz="1400" b="0" i="0" kern="1200">
                <a:solidFill>
                  <a:schemeClr val="tx1">
                    <a:lumMod val="75000"/>
                    <a:lumOff val="25000"/>
                  </a:schemeClr>
                </a:solidFill>
                <a:latin typeface="Roboto Light" charset="0"/>
                <a:ea typeface="Roboto Light" charset="0"/>
                <a:cs typeface="Roboto Light" charset="0"/>
              </a:defRPr>
            </a:lvl4pPr>
            <a:lvl5pPr marL="2057400" indent="-228600" algn="l" defTabSz="914400" rtl="0" eaLnBrk="1" latinLnBrk="0" hangingPunct="1">
              <a:lnSpc>
                <a:spcPct val="90000"/>
              </a:lnSpc>
              <a:spcBef>
                <a:spcPts val="500"/>
              </a:spcBef>
              <a:buClr>
                <a:schemeClr val="accent1"/>
              </a:buClr>
              <a:buFont typeface="Wingdings" charset="2"/>
              <a:buChar char="§"/>
              <a:defRPr sz="1400" b="0" i="0" kern="1200">
                <a:solidFill>
                  <a:schemeClr val="tx1">
                    <a:lumMod val="75000"/>
                    <a:lumOff val="25000"/>
                  </a:schemeClr>
                </a:solidFill>
                <a:latin typeface="Roboto Light" charset="0"/>
                <a:ea typeface="Roboto Light" charset="0"/>
                <a:cs typeface="Roboto Light"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1600" i="1">
                <a:latin typeface="Roboto"/>
                <a:ea typeface="Roboto"/>
              </a:rPr>
              <a:t>Local Restaurants &amp; Outdoor Dining</a:t>
            </a:r>
            <a:endParaRPr lang="en-US" sz="1600"/>
          </a:p>
        </p:txBody>
      </p:sp>
      <p:pic>
        <p:nvPicPr>
          <p:cNvPr id="9" name="Picture 10" descr="A group of lawn chairs sitting on top of a picnic table&#10;&#10;Description automatically generated">
            <a:extLst>
              <a:ext uri="{FF2B5EF4-FFF2-40B4-BE49-F238E27FC236}">
                <a16:creationId xmlns:a16="http://schemas.microsoft.com/office/drawing/2014/main" id="{D82F634E-B099-4D56-AD4D-59626A2DE7E3}"/>
              </a:ext>
            </a:extLst>
          </p:cNvPr>
          <p:cNvPicPr>
            <a:picLocks noChangeAspect="1"/>
          </p:cNvPicPr>
          <p:nvPr/>
        </p:nvPicPr>
        <p:blipFill>
          <a:blip r:embed="rId4"/>
          <a:stretch>
            <a:fillRect/>
          </a:stretch>
        </p:blipFill>
        <p:spPr>
          <a:xfrm>
            <a:off x="4357662" y="3650761"/>
            <a:ext cx="3654951" cy="2021771"/>
          </a:xfrm>
          <a:prstGeom prst="roundRect">
            <a:avLst/>
          </a:prstGeom>
        </p:spPr>
      </p:pic>
      <p:pic>
        <p:nvPicPr>
          <p:cNvPr id="4" name="Picture 10" descr="A group of people riding bikes on a city street&#10;&#10;Description automatically generated">
            <a:extLst>
              <a:ext uri="{FF2B5EF4-FFF2-40B4-BE49-F238E27FC236}">
                <a16:creationId xmlns:a16="http://schemas.microsoft.com/office/drawing/2014/main" id="{784647AA-FEC5-43DD-8720-C5BC88979D74}"/>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b="-1683"/>
          <a:stretch/>
        </p:blipFill>
        <p:spPr>
          <a:xfrm>
            <a:off x="8192621" y="1541955"/>
            <a:ext cx="3653102" cy="4155078"/>
          </a:xfrm>
          <a:prstGeom prst="roundRect">
            <a:avLst/>
          </a:prstGeom>
        </p:spPr>
      </p:pic>
      <p:sp>
        <p:nvSpPr>
          <p:cNvPr id="11" name="Text Placeholder 3">
            <a:extLst>
              <a:ext uri="{FF2B5EF4-FFF2-40B4-BE49-F238E27FC236}">
                <a16:creationId xmlns:a16="http://schemas.microsoft.com/office/drawing/2014/main" id="{060AB08F-D620-4AF1-BD6B-6278928928F2}"/>
              </a:ext>
            </a:extLst>
          </p:cNvPr>
          <p:cNvSpPr txBox="1">
            <a:spLocks/>
          </p:cNvSpPr>
          <p:nvPr/>
        </p:nvSpPr>
        <p:spPr>
          <a:xfrm>
            <a:off x="8230168" y="5742257"/>
            <a:ext cx="5220056" cy="1434353"/>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Clr>
                <a:schemeClr val="accent1"/>
              </a:buClr>
              <a:buFont typeface="Wingdings" charset="2"/>
              <a:buNone/>
              <a:defRPr sz="2000" b="0" i="0" kern="1200">
                <a:solidFill>
                  <a:schemeClr val="bg2"/>
                </a:solidFill>
                <a:latin typeface="Roboto" charset="0"/>
                <a:ea typeface="Roboto" charset="0"/>
                <a:cs typeface="Roboto" charset="0"/>
              </a:defRPr>
            </a:lvl1pPr>
            <a:lvl2pPr marL="685800" indent="-228600" algn="l" defTabSz="914400" rtl="0" eaLnBrk="1" latinLnBrk="0" hangingPunct="1">
              <a:lnSpc>
                <a:spcPct val="90000"/>
              </a:lnSpc>
              <a:spcBef>
                <a:spcPts val="500"/>
              </a:spcBef>
              <a:buClr>
                <a:schemeClr val="accent1"/>
              </a:buClr>
              <a:buFont typeface="Wingdings" charset="2"/>
              <a:buChar char="§"/>
              <a:defRPr sz="1800" b="0" i="0" kern="1200">
                <a:solidFill>
                  <a:schemeClr val="tx1">
                    <a:lumMod val="75000"/>
                    <a:lumOff val="25000"/>
                  </a:schemeClr>
                </a:solidFill>
                <a:latin typeface="Roboto Light" charset="0"/>
                <a:ea typeface="Roboto Light" charset="0"/>
                <a:cs typeface="Roboto Light" charset="0"/>
              </a:defRPr>
            </a:lvl2pPr>
            <a:lvl3pPr marL="1143000" indent="-228600" algn="l" defTabSz="914400" rtl="0" eaLnBrk="1" latinLnBrk="0" hangingPunct="1">
              <a:lnSpc>
                <a:spcPct val="90000"/>
              </a:lnSpc>
              <a:spcBef>
                <a:spcPts val="500"/>
              </a:spcBef>
              <a:buClr>
                <a:schemeClr val="accent1"/>
              </a:buClr>
              <a:buFont typeface="Wingdings" charset="2"/>
              <a:buChar char="§"/>
              <a:defRPr sz="1600" b="0" i="0" kern="1200">
                <a:solidFill>
                  <a:schemeClr val="tx1">
                    <a:lumMod val="75000"/>
                    <a:lumOff val="25000"/>
                  </a:schemeClr>
                </a:solidFill>
                <a:latin typeface="Roboto Light" charset="0"/>
                <a:ea typeface="Roboto Light" charset="0"/>
                <a:cs typeface="Roboto Light" charset="0"/>
              </a:defRPr>
            </a:lvl3pPr>
            <a:lvl4pPr marL="1600200" indent="-228600" algn="l" defTabSz="914400" rtl="0" eaLnBrk="1" latinLnBrk="0" hangingPunct="1">
              <a:lnSpc>
                <a:spcPct val="90000"/>
              </a:lnSpc>
              <a:spcBef>
                <a:spcPts val="500"/>
              </a:spcBef>
              <a:buClr>
                <a:schemeClr val="accent1"/>
              </a:buClr>
              <a:buFont typeface="Wingdings" charset="2"/>
              <a:buChar char="§"/>
              <a:defRPr sz="1400" b="0" i="0" kern="1200">
                <a:solidFill>
                  <a:schemeClr val="tx1">
                    <a:lumMod val="75000"/>
                    <a:lumOff val="25000"/>
                  </a:schemeClr>
                </a:solidFill>
                <a:latin typeface="Roboto Light" charset="0"/>
                <a:ea typeface="Roboto Light" charset="0"/>
                <a:cs typeface="Roboto Light" charset="0"/>
              </a:defRPr>
            </a:lvl4pPr>
            <a:lvl5pPr marL="2057400" indent="-228600" algn="l" defTabSz="914400" rtl="0" eaLnBrk="1" latinLnBrk="0" hangingPunct="1">
              <a:lnSpc>
                <a:spcPct val="90000"/>
              </a:lnSpc>
              <a:spcBef>
                <a:spcPts val="500"/>
              </a:spcBef>
              <a:buClr>
                <a:schemeClr val="accent1"/>
              </a:buClr>
              <a:buFont typeface="Wingdings" charset="2"/>
              <a:buChar char="§"/>
              <a:defRPr sz="1400" b="0" i="0" kern="1200">
                <a:solidFill>
                  <a:schemeClr val="tx1">
                    <a:lumMod val="75000"/>
                    <a:lumOff val="25000"/>
                  </a:schemeClr>
                </a:solidFill>
                <a:latin typeface="Roboto Light" charset="0"/>
                <a:ea typeface="Roboto Light" charset="0"/>
                <a:cs typeface="Roboto Light"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1600" i="1">
                <a:latin typeface="Roboto"/>
                <a:ea typeface="Roboto"/>
              </a:rPr>
              <a:t>Outdoor Plazas &amp; Amenities</a:t>
            </a:r>
            <a:endParaRPr lang="en-US"/>
          </a:p>
        </p:txBody>
      </p:sp>
      <p:pic>
        <p:nvPicPr>
          <p:cNvPr id="5" name="Content Placeholder 7" descr="A picture containing road, building, outdoor, street&#10;&#10;Description automatically generated">
            <a:extLst>
              <a:ext uri="{FF2B5EF4-FFF2-40B4-BE49-F238E27FC236}">
                <a16:creationId xmlns:a16="http://schemas.microsoft.com/office/drawing/2014/main" id="{885311CF-3C8B-4CCE-B639-AA8C99511BB2}"/>
              </a:ext>
            </a:extLst>
          </p:cNvPr>
          <p:cNvPicPr>
            <a:picLocks noChangeAspect="1"/>
          </p:cNvPicPr>
          <p:nvPr/>
        </p:nvPicPr>
        <p:blipFill>
          <a:blip r:embed="rId6" cstate="email">
            <a:extLst>
              <a:ext uri="{28A0092B-C50C-407E-A947-70E740481C1C}">
                <a14:useLocalDpi xmlns:a14="http://schemas.microsoft.com/office/drawing/2010/main"/>
              </a:ext>
            </a:extLst>
          </a:blip>
          <a:srcRect/>
          <a:stretch/>
        </p:blipFill>
        <p:spPr>
          <a:xfrm>
            <a:off x="536828" y="1544087"/>
            <a:ext cx="3655914" cy="2031158"/>
          </a:xfrm>
          <a:prstGeom prst="roundRect">
            <a:avLst/>
          </a:prstGeom>
        </p:spPr>
      </p:pic>
      <p:pic>
        <p:nvPicPr>
          <p:cNvPr id="13" name="Picture 10" descr="A group of people on a sidewalk&#10;&#10;Description automatically generated">
            <a:extLst>
              <a:ext uri="{FF2B5EF4-FFF2-40B4-BE49-F238E27FC236}">
                <a16:creationId xmlns:a16="http://schemas.microsoft.com/office/drawing/2014/main" id="{69C3CAA2-B095-4FD6-AA74-87BB0CF842E1}"/>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36442" y="3651005"/>
            <a:ext cx="3658826" cy="2021771"/>
          </a:xfrm>
          <a:prstGeom prst="roundRect">
            <a:avLst/>
          </a:prstGeom>
        </p:spPr>
      </p:pic>
    </p:spTree>
    <p:extLst>
      <p:ext uri="{BB962C8B-B14F-4D97-AF65-F5344CB8AC3E}">
        <p14:creationId xmlns:p14="http://schemas.microsoft.com/office/powerpoint/2010/main" val="13553696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A view of a city next to a body of water&#10;&#10;Description automatically generated">
            <a:extLst>
              <a:ext uri="{FF2B5EF4-FFF2-40B4-BE49-F238E27FC236}">
                <a16:creationId xmlns:a16="http://schemas.microsoft.com/office/drawing/2014/main" id="{16821F90-B9EE-F947-8DD0-1B2A15AF1C47}"/>
              </a:ext>
            </a:extLst>
          </p:cNvPr>
          <p:cNvPicPr>
            <a:picLocks noGrp="1" noChangeAspect="1"/>
          </p:cNvPicPr>
          <p:nvPr>
            <p:ph type="pic" sz="quarter" idx="14"/>
          </p:nvPr>
        </p:nvPicPr>
        <p:blipFill>
          <a:blip r:embed="rId2" cstate="email">
            <a:extLst>
              <a:ext uri="{28A0092B-C50C-407E-A947-70E740481C1C}">
                <a14:useLocalDpi xmlns:a14="http://schemas.microsoft.com/office/drawing/2010/main"/>
              </a:ext>
            </a:extLst>
          </a:blip>
          <a:srcRect/>
          <a:stretch>
            <a:fillRect/>
          </a:stretch>
        </p:blipFill>
        <p:spPr/>
      </p:pic>
      <p:sp>
        <p:nvSpPr>
          <p:cNvPr id="4" name="Text Placeholder 3"/>
          <p:cNvSpPr>
            <a:spLocks noGrp="1"/>
          </p:cNvSpPr>
          <p:nvPr>
            <p:ph type="body" sz="quarter" idx="15"/>
          </p:nvPr>
        </p:nvSpPr>
        <p:spPr/>
        <p:txBody>
          <a:bodyPr>
            <a:normAutofit/>
          </a:bodyPr>
          <a:lstStyle/>
          <a:p>
            <a:pPr algn="ctr"/>
            <a:r>
              <a:rPr lang="en-US" sz="2000"/>
              <a:t>ULI is a nonprofit research and education organization supported by its members, representing the entire spectrum of land use and real estate development disciplines working in private enterprise and public service – including leading property owners, investors, advisors, developers, architects, lawyers, lenders, planners, regulators, contractors, engineers, university professors, librarians, students, and interns.</a:t>
            </a:r>
          </a:p>
        </p:txBody>
      </p:sp>
    </p:spTree>
    <p:extLst>
      <p:ext uri="{BB962C8B-B14F-4D97-AF65-F5344CB8AC3E}">
        <p14:creationId xmlns:p14="http://schemas.microsoft.com/office/powerpoint/2010/main" val="151610177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descr="A picture containing building, indoor, ceiling, warehouse&#10;&#10;Description automatically generated">
            <a:extLst>
              <a:ext uri="{FF2B5EF4-FFF2-40B4-BE49-F238E27FC236}">
                <a16:creationId xmlns:a16="http://schemas.microsoft.com/office/drawing/2014/main" id="{F2F2F0F3-64B9-4A24-A94B-CDFE4BB2CD06}"/>
              </a:ext>
            </a:extLst>
          </p:cNvPr>
          <p:cNvPicPr>
            <a:picLocks noGrp="1" noChangeAspect="1"/>
          </p:cNvPicPr>
          <p:nvPr>
            <p:ph idx="1"/>
          </p:nvPr>
        </p:nvPicPr>
        <p:blipFill>
          <a:blip r:embed="rId3" cstate="email">
            <a:extLst>
              <a:ext uri="{28A0092B-C50C-407E-A947-70E740481C1C}">
                <a14:useLocalDpi xmlns:a14="http://schemas.microsoft.com/office/drawing/2010/main"/>
              </a:ext>
            </a:extLst>
          </a:blip>
          <a:srcRect/>
          <a:stretch/>
        </p:blipFill>
        <p:spPr>
          <a:xfrm>
            <a:off x="570500" y="1546475"/>
            <a:ext cx="4121561" cy="2050255"/>
          </a:xfrm>
          <a:prstGeom prst="roundRect">
            <a:avLst/>
          </a:prstGeom>
        </p:spPr>
      </p:pic>
      <p:pic>
        <p:nvPicPr>
          <p:cNvPr id="9" name="Picture 2">
            <a:extLst>
              <a:ext uri="{FF2B5EF4-FFF2-40B4-BE49-F238E27FC236}">
                <a16:creationId xmlns:a16="http://schemas.microsoft.com/office/drawing/2014/main" id="{8A4DA013-4A57-244A-BEE5-7A4013C16F33}"/>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p:blipFill>
        <p:spPr bwMode="auto">
          <a:xfrm>
            <a:off x="4861782" y="1541751"/>
            <a:ext cx="3784169" cy="2057251"/>
          </a:xfrm>
          <a:prstGeom prst="roundRect">
            <a:avLst/>
          </a:prstGeom>
          <a:noFill/>
          <a:extLst>
            <a:ext uri="{909E8E84-426E-40DD-AFC4-6F175D3DCCD1}">
              <a14:hiddenFill xmlns:a14="http://schemas.microsoft.com/office/drawing/2010/main">
                <a:solidFill>
                  <a:srgbClr val="FFFFFF"/>
                </a:solidFill>
              </a14:hiddenFill>
            </a:ext>
          </a:extLst>
        </p:spPr>
      </p:pic>
      <p:pic>
        <p:nvPicPr>
          <p:cNvPr id="2" name="Content Placeholder 7" descr="A picture containing building, outdoor, person, front&#10;&#10;Description automatically generated">
            <a:extLst>
              <a:ext uri="{FF2B5EF4-FFF2-40B4-BE49-F238E27FC236}">
                <a16:creationId xmlns:a16="http://schemas.microsoft.com/office/drawing/2014/main" id="{AFC5B71C-95B7-4171-B965-6C46FDF44FA7}"/>
              </a:ext>
            </a:extLst>
          </p:cNvPr>
          <p:cNvPicPr>
            <a:picLocks noChangeAspect="1"/>
          </p:cNvPicPr>
          <p:nvPr/>
        </p:nvPicPr>
        <p:blipFill>
          <a:blip r:embed="rId5" cstate="email">
            <a:extLst>
              <a:ext uri="{28A0092B-C50C-407E-A947-70E740481C1C}">
                <a14:useLocalDpi xmlns:a14="http://schemas.microsoft.com/office/drawing/2010/main"/>
              </a:ext>
            </a:extLst>
          </a:blip>
          <a:srcRect/>
          <a:stretch/>
        </p:blipFill>
        <p:spPr>
          <a:xfrm>
            <a:off x="568247" y="3892946"/>
            <a:ext cx="4118852" cy="2099001"/>
          </a:xfrm>
          <a:prstGeom prst="roundRect">
            <a:avLst/>
          </a:prstGeom>
        </p:spPr>
      </p:pic>
      <p:pic>
        <p:nvPicPr>
          <p:cNvPr id="4" name="Picture 2">
            <a:extLst>
              <a:ext uri="{FF2B5EF4-FFF2-40B4-BE49-F238E27FC236}">
                <a16:creationId xmlns:a16="http://schemas.microsoft.com/office/drawing/2014/main" id="{014E6923-0BF9-4B07-985D-959396F9671E}"/>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p:blipFill>
        <p:spPr bwMode="auto">
          <a:xfrm>
            <a:off x="4861782" y="3893911"/>
            <a:ext cx="3931374" cy="2103663"/>
          </a:xfrm>
          <a:prstGeom prst="roundRect">
            <a:avLst/>
          </a:prstGeom>
          <a:noFill/>
          <a:extLst>
            <a:ext uri="{909E8E84-426E-40DD-AFC4-6F175D3DCCD1}">
              <a14:hiddenFill xmlns:a14="http://schemas.microsoft.com/office/drawing/2010/main">
                <a:solidFill>
                  <a:srgbClr val="FFFFFF"/>
                </a:solidFill>
              </a14:hiddenFill>
            </a:ext>
          </a:extLst>
        </p:spPr>
      </p:pic>
      <p:sp>
        <p:nvSpPr>
          <p:cNvPr id="3" name="Title 2">
            <a:extLst>
              <a:ext uri="{FF2B5EF4-FFF2-40B4-BE49-F238E27FC236}">
                <a16:creationId xmlns:a16="http://schemas.microsoft.com/office/drawing/2014/main" id="{831D05D3-0F53-48D3-8DE3-C09EEF125870}"/>
              </a:ext>
            </a:extLst>
          </p:cNvPr>
          <p:cNvSpPr>
            <a:spLocks noGrp="1"/>
          </p:cNvSpPr>
          <p:nvPr>
            <p:ph type="title"/>
          </p:nvPr>
        </p:nvSpPr>
        <p:spPr>
          <a:xfrm>
            <a:off x="574766" y="365126"/>
            <a:ext cx="11232968" cy="749572"/>
          </a:xfrm>
        </p:spPr>
        <p:txBody>
          <a:bodyPr>
            <a:normAutofit fontScale="90000"/>
          </a:bodyPr>
          <a:lstStyle/>
          <a:p>
            <a:r>
              <a:rPr lang="en-US">
                <a:latin typeface="Roboto Light"/>
                <a:ea typeface="Roboto Light"/>
              </a:rPr>
              <a:t>Different Use Types: Warehousing / Light Industrial / Data Centers</a:t>
            </a:r>
          </a:p>
        </p:txBody>
      </p:sp>
      <p:sp>
        <p:nvSpPr>
          <p:cNvPr id="6" name="Text Placeholder 3">
            <a:extLst>
              <a:ext uri="{FF2B5EF4-FFF2-40B4-BE49-F238E27FC236}">
                <a16:creationId xmlns:a16="http://schemas.microsoft.com/office/drawing/2014/main" id="{C6EE5FD2-CE26-A947-9862-1E4BA8875ADD}"/>
              </a:ext>
            </a:extLst>
          </p:cNvPr>
          <p:cNvSpPr txBox="1">
            <a:spLocks/>
          </p:cNvSpPr>
          <p:nvPr/>
        </p:nvSpPr>
        <p:spPr>
          <a:xfrm>
            <a:off x="571618" y="5958834"/>
            <a:ext cx="5211464" cy="1434353"/>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Clr>
                <a:schemeClr val="accent1"/>
              </a:buClr>
              <a:buFont typeface="Wingdings" charset="2"/>
              <a:buNone/>
              <a:defRPr sz="2000" b="0" i="0" kern="1200">
                <a:solidFill>
                  <a:schemeClr val="bg2"/>
                </a:solidFill>
                <a:latin typeface="Roboto" charset="0"/>
                <a:ea typeface="Roboto" charset="0"/>
                <a:cs typeface="Roboto" charset="0"/>
              </a:defRPr>
            </a:lvl1pPr>
            <a:lvl2pPr marL="685800" indent="-228600" algn="l" defTabSz="914400" rtl="0" eaLnBrk="1" latinLnBrk="0" hangingPunct="1">
              <a:lnSpc>
                <a:spcPct val="90000"/>
              </a:lnSpc>
              <a:spcBef>
                <a:spcPts val="500"/>
              </a:spcBef>
              <a:buClr>
                <a:schemeClr val="accent1"/>
              </a:buClr>
              <a:buFont typeface="Wingdings" charset="2"/>
              <a:buChar char="§"/>
              <a:defRPr sz="1800" b="0" i="0" kern="1200">
                <a:solidFill>
                  <a:schemeClr val="tx1">
                    <a:lumMod val="75000"/>
                    <a:lumOff val="25000"/>
                  </a:schemeClr>
                </a:solidFill>
                <a:latin typeface="Roboto Light" charset="0"/>
                <a:ea typeface="Roboto Light" charset="0"/>
                <a:cs typeface="Roboto Light" charset="0"/>
              </a:defRPr>
            </a:lvl2pPr>
            <a:lvl3pPr marL="1143000" indent="-228600" algn="l" defTabSz="914400" rtl="0" eaLnBrk="1" latinLnBrk="0" hangingPunct="1">
              <a:lnSpc>
                <a:spcPct val="90000"/>
              </a:lnSpc>
              <a:spcBef>
                <a:spcPts val="500"/>
              </a:spcBef>
              <a:buClr>
                <a:schemeClr val="accent1"/>
              </a:buClr>
              <a:buFont typeface="Wingdings" charset="2"/>
              <a:buChar char="§"/>
              <a:defRPr sz="1600" b="0" i="0" kern="1200">
                <a:solidFill>
                  <a:schemeClr val="tx1">
                    <a:lumMod val="75000"/>
                    <a:lumOff val="25000"/>
                  </a:schemeClr>
                </a:solidFill>
                <a:latin typeface="Roboto Light" charset="0"/>
                <a:ea typeface="Roboto Light" charset="0"/>
                <a:cs typeface="Roboto Light" charset="0"/>
              </a:defRPr>
            </a:lvl3pPr>
            <a:lvl4pPr marL="1600200" indent="-228600" algn="l" defTabSz="914400" rtl="0" eaLnBrk="1" latinLnBrk="0" hangingPunct="1">
              <a:lnSpc>
                <a:spcPct val="90000"/>
              </a:lnSpc>
              <a:spcBef>
                <a:spcPts val="500"/>
              </a:spcBef>
              <a:buClr>
                <a:schemeClr val="accent1"/>
              </a:buClr>
              <a:buFont typeface="Wingdings" charset="2"/>
              <a:buChar char="§"/>
              <a:defRPr sz="1400" b="0" i="0" kern="1200">
                <a:solidFill>
                  <a:schemeClr val="tx1">
                    <a:lumMod val="75000"/>
                    <a:lumOff val="25000"/>
                  </a:schemeClr>
                </a:solidFill>
                <a:latin typeface="Roboto Light" charset="0"/>
                <a:ea typeface="Roboto Light" charset="0"/>
                <a:cs typeface="Roboto Light" charset="0"/>
              </a:defRPr>
            </a:lvl4pPr>
            <a:lvl5pPr marL="2057400" indent="-228600" algn="l" defTabSz="914400" rtl="0" eaLnBrk="1" latinLnBrk="0" hangingPunct="1">
              <a:lnSpc>
                <a:spcPct val="90000"/>
              </a:lnSpc>
              <a:spcBef>
                <a:spcPts val="500"/>
              </a:spcBef>
              <a:buClr>
                <a:schemeClr val="accent1"/>
              </a:buClr>
              <a:buFont typeface="Wingdings" charset="2"/>
              <a:buChar char="§"/>
              <a:defRPr sz="1400" b="0" i="0" kern="1200">
                <a:solidFill>
                  <a:schemeClr val="tx1">
                    <a:lumMod val="75000"/>
                    <a:lumOff val="25000"/>
                  </a:schemeClr>
                </a:solidFill>
                <a:latin typeface="Roboto Light" charset="0"/>
                <a:ea typeface="Roboto Light" charset="0"/>
                <a:cs typeface="Roboto Light"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1600" i="1">
                <a:latin typeface="Roboto"/>
                <a:ea typeface="Roboto"/>
              </a:rPr>
              <a:t>Warehouse</a:t>
            </a:r>
            <a:endParaRPr lang="en-US" sz="1600" i="1">
              <a:solidFill>
                <a:srgbClr val="FF0000"/>
              </a:solidFill>
              <a:latin typeface="Roboto"/>
              <a:ea typeface="Roboto"/>
            </a:endParaRPr>
          </a:p>
        </p:txBody>
      </p:sp>
      <p:sp>
        <p:nvSpPr>
          <p:cNvPr id="7" name="Text Placeholder 6">
            <a:extLst>
              <a:ext uri="{FF2B5EF4-FFF2-40B4-BE49-F238E27FC236}">
                <a16:creationId xmlns:a16="http://schemas.microsoft.com/office/drawing/2014/main" id="{6233459A-0C4F-9645-ACB6-E6F81983D39E}"/>
              </a:ext>
            </a:extLst>
          </p:cNvPr>
          <p:cNvSpPr>
            <a:spLocks noGrp="1"/>
          </p:cNvSpPr>
          <p:nvPr>
            <p:ph type="body" sz="quarter" idx="13"/>
          </p:nvPr>
        </p:nvSpPr>
        <p:spPr/>
        <p:txBody>
          <a:bodyPr/>
          <a:lstStyle/>
          <a:p>
            <a:r>
              <a:rPr lang="en-US"/>
              <a:t>Expand offerings in the Sector Plan</a:t>
            </a:r>
          </a:p>
        </p:txBody>
      </p:sp>
      <p:sp>
        <p:nvSpPr>
          <p:cNvPr id="10" name="Text Placeholder 3">
            <a:extLst>
              <a:ext uri="{FF2B5EF4-FFF2-40B4-BE49-F238E27FC236}">
                <a16:creationId xmlns:a16="http://schemas.microsoft.com/office/drawing/2014/main" id="{2DAA601D-01CC-0244-82E5-17D5260A08F7}"/>
              </a:ext>
            </a:extLst>
          </p:cNvPr>
          <p:cNvSpPr txBox="1">
            <a:spLocks/>
          </p:cNvSpPr>
          <p:nvPr/>
        </p:nvSpPr>
        <p:spPr>
          <a:xfrm>
            <a:off x="570519" y="3599454"/>
            <a:ext cx="4561244" cy="1434353"/>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Clr>
                <a:schemeClr val="accent1"/>
              </a:buClr>
              <a:buFont typeface="Wingdings" charset="2"/>
              <a:buNone/>
              <a:defRPr sz="2000" b="0" i="0" kern="1200">
                <a:solidFill>
                  <a:schemeClr val="bg2"/>
                </a:solidFill>
                <a:latin typeface="Roboto" charset="0"/>
                <a:ea typeface="Roboto" charset="0"/>
                <a:cs typeface="Roboto" charset="0"/>
              </a:defRPr>
            </a:lvl1pPr>
            <a:lvl2pPr marL="685800" indent="-228600" algn="l" defTabSz="914400" rtl="0" eaLnBrk="1" latinLnBrk="0" hangingPunct="1">
              <a:lnSpc>
                <a:spcPct val="90000"/>
              </a:lnSpc>
              <a:spcBef>
                <a:spcPts val="500"/>
              </a:spcBef>
              <a:buClr>
                <a:schemeClr val="accent1"/>
              </a:buClr>
              <a:buFont typeface="Wingdings" charset="2"/>
              <a:buChar char="§"/>
              <a:defRPr sz="1800" b="0" i="0" kern="1200">
                <a:solidFill>
                  <a:schemeClr val="tx1">
                    <a:lumMod val="75000"/>
                    <a:lumOff val="25000"/>
                  </a:schemeClr>
                </a:solidFill>
                <a:latin typeface="Roboto Light" charset="0"/>
                <a:ea typeface="Roboto Light" charset="0"/>
                <a:cs typeface="Roboto Light" charset="0"/>
              </a:defRPr>
            </a:lvl2pPr>
            <a:lvl3pPr marL="1143000" indent="-228600" algn="l" defTabSz="914400" rtl="0" eaLnBrk="1" latinLnBrk="0" hangingPunct="1">
              <a:lnSpc>
                <a:spcPct val="90000"/>
              </a:lnSpc>
              <a:spcBef>
                <a:spcPts val="500"/>
              </a:spcBef>
              <a:buClr>
                <a:schemeClr val="accent1"/>
              </a:buClr>
              <a:buFont typeface="Wingdings" charset="2"/>
              <a:buChar char="§"/>
              <a:defRPr sz="1600" b="0" i="0" kern="1200">
                <a:solidFill>
                  <a:schemeClr val="tx1">
                    <a:lumMod val="75000"/>
                    <a:lumOff val="25000"/>
                  </a:schemeClr>
                </a:solidFill>
                <a:latin typeface="Roboto Light" charset="0"/>
                <a:ea typeface="Roboto Light" charset="0"/>
                <a:cs typeface="Roboto Light" charset="0"/>
              </a:defRPr>
            </a:lvl3pPr>
            <a:lvl4pPr marL="1600200" indent="-228600" algn="l" defTabSz="914400" rtl="0" eaLnBrk="1" latinLnBrk="0" hangingPunct="1">
              <a:lnSpc>
                <a:spcPct val="90000"/>
              </a:lnSpc>
              <a:spcBef>
                <a:spcPts val="500"/>
              </a:spcBef>
              <a:buClr>
                <a:schemeClr val="accent1"/>
              </a:buClr>
              <a:buFont typeface="Wingdings" charset="2"/>
              <a:buChar char="§"/>
              <a:defRPr sz="1400" b="0" i="0" kern="1200">
                <a:solidFill>
                  <a:schemeClr val="tx1">
                    <a:lumMod val="75000"/>
                    <a:lumOff val="25000"/>
                  </a:schemeClr>
                </a:solidFill>
                <a:latin typeface="Roboto Light" charset="0"/>
                <a:ea typeface="Roboto Light" charset="0"/>
                <a:cs typeface="Roboto Light" charset="0"/>
              </a:defRPr>
            </a:lvl4pPr>
            <a:lvl5pPr marL="2057400" indent="-228600" algn="l" defTabSz="914400" rtl="0" eaLnBrk="1" latinLnBrk="0" hangingPunct="1">
              <a:lnSpc>
                <a:spcPct val="90000"/>
              </a:lnSpc>
              <a:spcBef>
                <a:spcPts val="500"/>
              </a:spcBef>
              <a:buClr>
                <a:schemeClr val="accent1"/>
              </a:buClr>
              <a:buFont typeface="Wingdings" charset="2"/>
              <a:buChar char="§"/>
              <a:defRPr sz="1400" b="0" i="0" kern="1200">
                <a:solidFill>
                  <a:schemeClr val="tx1">
                    <a:lumMod val="75000"/>
                    <a:lumOff val="25000"/>
                  </a:schemeClr>
                </a:solidFill>
                <a:latin typeface="Roboto Light" charset="0"/>
                <a:ea typeface="Roboto Light" charset="0"/>
                <a:cs typeface="Roboto Light"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1600" i="1">
                <a:latin typeface="Roboto"/>
                <a:ea typeface="Roboto"/>
              </a:rPr>
              <a:t>e-Commerce</a:t>
            </a:r>
            <a:endParaRPr lang="en-US" sz="1600" i="1">
              <a:solidFill>
                <a:srgbClr val="FF0000"/>
              </a:solidFill>
              <a:latin typeface="Roboto"/>
              <a:ea typeface="Roboto"/>
            </a:endParaRPr>
          </a:p>
        </p:txBody>
      </p:sp>
      <p:sp>
        <p:nvSpPr>
          <p:cNvPr id="13" name="Text Placeholder 3">
            <a:extLst>
              <a:ext uri="{FF2B5EF4-FFF2-40B4-BE49-F238E27FC236}">
                <a16:creationId xmlns:a16="http://schemas.microsoft.com/office/drawing/2014/main" id="{F0741E52-290F-4FF1-8A16-91FFE15BDDDB}"/>
              </a:ext>
            </a:extLst>
          </p:cNvPr>
          <p:cNvSpPr txBox="1">
            <a:spLocks/>
          </p:cNvSpPr>
          <p:nvPr/>
        </p:nvSpPr>
        <p:spPr>
          <a:xfrm>
            <a:off x="4863470" y="5992451"/>
            <a:ext cx="5211464" cy="1434353"/>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Clr>
                <a:schemeClr val="accent1"/>
              </a:buClr>
              <a:buFont typeface="Wingdings" charset="2"/>
              <a:buNone/>
              <a:defRPr sz="2000" b="0" i="0" kern="1200">
                <a:solidFill>
                  <a:schemeClr val="bg2"/>
                </a:solidFill>
                <a:latin typeface="Roboto" charset="0"/>
                <a:ea typeface="Roboto" charset="0"/>
                <a:cs typeface="Roboto" charset="0"/>
              </a:defRPr>
            </a:lvl1pPr>
            <a:lvl2pPr marL="685800" indent="-228600" algn="l" defTabSz="914400" rtl="0" eaLnBrk="1" latinLnBrk="0" hangingPunct="1">
              <a:lnSpc>
                <a:spcPct val="90000"/>
              </a:lnSpc>
              <a:spcBef>
                <a:spcPts val="500"/>
              </a:spcBef>
              <a:buClr>
                <a:schemeClr val="accent1"/>
              </a:buClr>
              <a:buFont typeface="Wingdings" charset="2"/>
              <a:buChar char="§"/>
              <a:defRPr sz="1800" b="0" i="0" kern="1200">
                <a:solidFill>
                  <a:schemeClr val="tx1">
                    <a:lumMod val="75000"/>
                    <a:lumOff val="25000"/>
                  </a:schemeClr>
                </a:solidFill>
                <a:latin typeface="Roboto Light" charset="0"/>
                <a:ea typeface="Roboto Light" charset="0"/>
                <a:cs typeface="Roboto Light" charset="0"/>
              </a:defRPr>
            </a:lvl2pPr>
            <a:lvl3pPr marL="1143000" indent="-228600" algn="l" defTabSz="914400" rtl="0" eaLnBrk="1" latinLnBrk="0" hangingPunct="1">
              <a:lnSpc>
                <a:spcPct val="90000"/>
              </a:lnSpc>
              <a:spcBef>
                <a:spcPts val="500"/>
              </a:spcBef>
              <a:buClr>
                <a:schemeClr val="accent1"/>
              </a:buClr>
              <a:buFont typeface="Wingdings" charset="2"/>
              <a:buChar char="§"/>
              <a:defRPr sz="1600" b="0" i="0" kern="1200">
                <a:solidFill>
                  <a:schemeClr val="tx1">
                    <a:lumMod val="75000"/>
                    <a:lumOff val="25000"/>
                  </a:schemeClr>
                </a:solidFill>
                <a:latin typeface="Roboto Light" charset="0"/>
                <a:ea typeface="Roboto Light" charset="0"/>
                <a:cs typeface="Roboto Light" charset="0"/>
              </a:defRPr>
            </a:lvl3pPr>
            <a:lvl4pPr marL="1600200" indent="-228600" algn="l" defTabSz="914400" rtl="0" eaLnBrk="1" latinLnBrk="0" hangingPunct="1">
              <a:lnSpc>
                <a:spcPct val="90000"/>
              </a:lnSpc>
              <a:spcBef>
                <a:spcPts val="500"/>
              </a:spcBef>
              <a:buClr>
                <a:schemeClr val="accent1"/>
              </a:buClr>
              <a:buFont typeface="Wingdings" charset="2"/>
              <a:buChar char="§"/>
              <a:defRPr sz="1400" b="0" i="0" kern="1200">
                <a:solidFill>
                  <a:schemeClr val="tx1">
                    <a:lumMod val="75000"/>
                    <a:lumOff val="25000"/>
                  </a:schemeClr>
                </a:solidFill>
                <a:latin typeface="Roboto Light" charset="0"/>
                <a:ea typeface="Roboto Light" charset="0"/>
                <a:cs typeface="Roboto Light" charset="0"/>
              </a:defRPr>
            </a:lvl4pPr>
            <a:lvl5pPr marL="2057400" indent="-228600" algn="l" defTabSz="914400" rtl="0" eaLnBrk="1" latinLnBrk="0" hangingPunct="1">
              <a:lnSpc>
                <a:spcPct val="90000"/>
              </a:lnSpc>
              <a:spcBef>
                <a:spcPts val="500"/>
              </a:spcBef>
              <a:buClr>
                <a:schemeClr val="accent1"/>
              </a:buClr>
              <a:buFont typeface="Wingdings" charset="2"/>
              <a:buChar char="§"/>
              <a:defRPr sz="1400" b="0" i="0" kern="1200">
                <a:solidFill>
                  <a:schemeClr val="tx1">
                    <a:lumMod val="75000"/>
                    <a:lumOff val="25000"/>
                  </a:schemeClr>
                </a:solidFill>
                <a:latin typeface="Roboto Light" charset="0"/>
                <a:ea typeface="Roboto Light" charset="0"/>
                <a:cs typeface="Roboto Light"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1600" i="1">
                <a:latin typeface="Roboto"/>
                <a:ea typeface="Roboto"/>
              </a:rPr>
              <a:t>Data Centers</a:t>
            </a:r>
            <a:endParaRPr lang="en-US"/>
          </a:p>
        </p:txBody>
      </p:sp>
      <p:sp>
        <p:nvSpPr>
          <p:cNvPr id="14" name="Text Placeholder 3">
            <a:extLst>
              <a:ext uri="{FF2B5EF4-FFF2-40B4-BE49-F238E27FC236}">
                <a16:creationId xmlns:a16="http://schemas.microsoft.com/office/drawing/2014/main" id="{A62327C4-7A24-47B1-AB26-A942C536834E}"/>
              </a:ext>
            </a:extLst>
          </p:cNvPr>
          <p:cNvSpPr txBox="1">
            <a:spLocks/>
          </p:cNvSpPr>
          <p:nvPr/>
        </p:nvSpPr>
        <p:spPr>
          <a:xfrm>
            <a:off x="4862371" y="3644277"/>
            <a:ext cx="4561244" cy="1434353"/>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Clr>
                <a:schemeClr val="accent1"/>
              </a:buClr>
              <a:buFont typeface="Wingdings" charset="2"/>
              <a:buNone/>
              <a:defRPr sz="2000" b="0" i="0" kern="1200">
                <a:solidFill>
                  <a:schemeClr val="bg2"/>
                </a:solidFill>
                <a:latin typeface="Roboto" charset="0"/>
                <a:ea typeface="Roboto" charset="0"/>
                <a:cs typeface="Roboto" charset="0"/>
              </a:defRPr>
            </a:lvl1pPr>
            <a:lvl2pPr marL="685800" indent="-228600" algn="l" defTabSz="914400" rtl="0" eaLnBrk="1" latinLnBrk="0" hangingPunct="1">
              <a:lnSpc>
                <a:spcPct val="90000"/>
              </a:lnSpc>
              <a:spcBef>
                <a:spcPts val="500"/>
              </a:spcBef>
              <a:buClr>
                <a:schemeClr val="accent1"/>
              </a:buClr>
              <a:buFont typeface="Wingdings" charset="2"/>
              <a:buChar char="§"/>
              <a:defRPr sz="1800" b="0" i="0" kern="1200">
                <a:solidFill>
                  <a:schemeClr val="tx1">
                    <a:lumMod val="75000"/>
                    <a:lumOff val="25000"/>
                  </a:schemeClr>
                </a:solidFill>
                <a:latin typeface="Roboto Light" charset="0"/>
                <a:ea typeface="Roboto Light" charset="0"/>
                <a:cs typeface="Roboto Light" charset="0"/>
              </a:defRPr>
            </a:lvl2pPr>
            <a:lvl3pPr marL="1143000" indent="-228600" algn="l" defTabSz="914400" rtl="0" eaLnBrk="1" latinLnBrk="0" hangingPunct="1">
              <a:lnSpc>
                <a:spcPct val="90000"/>
              </a:lnSpc>
              <a:spcBef>
                <a:spcPts val="500"/>
              </a:spcBef>
              <a:buClr>
                <a:schemeClr val="accent1"/>
              </a:buClr>
              <a:buFont typeface="Wingdings" charset="2"/>
              <a:buChar char="§"/>
              <a:defRPr sz="1600" b="0" i="0" kern="1200">
                <a:solidFill>
                  <a:schemeClr val="tx1">
                    <a:lumMod val="75000"/>
                    <a:lumOff val="25000"/>
                  </a:schemeClr>
                </a:solidFill>
                <a:latin typeface="Roboto Light" charset="0"/>
                <a:ea typeface="Roboto Light" charset="0"/>
                <a:cs typeface="Roboto Light" charset="0"/>
              </a:defRPr>
            </a:lvl3pPr>
            <a:lvl4pPr marL="1600200" indent="-228600" algn="l" defTabSz="914400" rtl="0" eaLnBrk="1" latinLnBrk="0" hangingPunct="1">
              <a:lnSpc>
                <a:spcPct val="90000"/>
              </a:lnSpc>
              <a:spcBef>
                <a:spcPts val="500"/>
              </a:spcBef>
              <a:buClr>
                <a:schemeClr val="accent1"/>
              </a:buClr>
              <a:buFont typeface="Wingdings" charset="2"/>
              <a:buChar char="§"/>
              <a:defRPr sz="1400" b="0" i="0" kern="1200">
                <a:solidFill>
                  <a:schemeClr val="tx1">
                    <a:lumMod val="75000"/>
                    <a:lumOff val="25000"/>
                  </a:schemeClr>
                </a:solidFill>
                <a:latin typeface="Roboto Light" charset="0"/>
                <a:ea typeface="Roboto Light" charset="0"/>
                <a:cs typeface="Roboto Light" charset="0"/>
              </a:defRPr>
            </a:lvl4pPr>
            <a:lvl5pPr marL="2057400" indent="-228600" algn="l" defTabSz="914400" rtl="0" eaLnBrk="1" latinLnBrk="0" hangingPunct="1">
              <a:lnSpc>
                <a:spcPct val="90000"/>
              </a:lnSpc>
              <a:spcBef>
                <a:spcPts val="500"/>
              </a:spcBef>
              <a:buClr>
                <a:schemeClr val="accent1"/>
              </a:buClr>
              <a:buFont typeface="Wingdings" charset="2"/>
              <a:buChar char="§"/>
              <a:defRPr sz="1400" b="0" i="0" kern="1200">
                <a:solidFill>
                  <a:schemeClr val="tx1">
                    <a:lumMod val="75000"/>
                    <a:lumOff val="25000"/>
                  </a:schemeClr>
                </a:solidFill>
                <a:latin typeface="Roboto Light" charset="0"/>
                <a:ea typeface="Roboto Light" charset="0"/>
                <a:cs typeface="Roboto Light"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1600" i="1">
                <a:latin typeface="Roboto"/>
                <a:ea typeface="Roboto"/>
              </a:rPr>
              <a:t>Light Industrial</a:t>
            </a:r>
            <a:endParaRPr lang="en-US" sz="1600" i="1">
              <a:solidFill>
                <a:srgbClr val="FF0000"/>
              </a:solidFill>
              <a:latin typeface="Roboto"/>
              <a:ea typeface="Roboto"/>
            </a:endParaRPr>
          </a:p>
        </p:txBody>
      </p:sp>
    </p:spTree>
    <p:extLst>
      <p:ext uri="{BB962C8B-B14F-4D97-AF65-F5344CB8AC3E}">
        <p14:creationId xmlns:p14="http://schemas.microsoft.com/office/powerpoint/2010/main" val="87070600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a:extLst>
              <a:ext uri="{FF2B5EF4-FFF2-40B4-BE49-F238E27FC236}">
                <a16:creationId xmlns:a16="http://schemas.microsoft.com/office/drawing/2014/main" id="{8A4DA013-4A57-244A-BEE5-7A4013C16F33}"/>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p:blipFill>
        <p:spPr bwMode="auto">
          <a:xfrm>
            <a:off x="617866" y="3953523"/>
            <a:ext cx="3208820" cy="2058519"/>
          </a:xfrm>
          <a:prstGeom prst="roundRect">
            <a:avLst/>
          </a:prstGeom>
          <a:noFill/>
          <a:extLst>
            <a:ext uri="{909E8E84-426E-40DD-AFC4-6F175D3DCCD1}">
              <a14:hiddenFill xmlns:a14="http://schemas.microsoft.com/office/drawing/2010/main">
                <a:solidFill>
                  <a:srgbClr val="FFFFFF"/>
                </a:solidFill>
              </a14:hiddenFill>
            </a:ext>
          </a:extLst>
        </p:spPr>
      </p:pic>
      <p:sp>
        <p:nvSpPr>
          <p:cNvPr id="3" name="Title 2">
            <a:extLst>
              <a:ext uri="{FF2B5EF4-FFF2-40B4-BE49-F238E27FC236}">
                <a16:creationId xmlns:a16="http://schemas.microsoft.com/office/drawing/2014/main" id="{831D05D3-0F53-48D3-8DE3-C09EEF125870}"/>
              </a:ext>
            </a:extLst>
          </p:cNvPr>
          <p:cNvSpPr>
            <a:spLocks noGrp="1"/>
          </p:cNvSpPr>
          <p:nvPr>
            <p:ph type="title"/>
          </p:nvPr>
        </p:nvSpPr>
        <p:spPr/>
        <p:txBody>
          <a:bodyPr>
            <a:normAutofit/>
          </a:bodyPr>
          <a:lstStyle/>
          <a:p>
            <a:r>
              <a:rPr lang="en-US">
                <a:latin typeface="Roboto Light"/>
                <a:ea typeface="Roboto Light"/>
              </a:rPr>
              <a:t>Different Use Types: Medical &amp; Civic Facilities</a:t>
            </a:r>
          </a:p>
        </p:txBody>
      </p:sp>
      <p:pic>
        <p:nvPicPr>
          <p:cNvPr id="8" name="Content Placeholder 7" descr="A room filled with furniture and a large window&#10;&#10;Description automatically generated">
            <a:extLst>
              <a:ext uri="{FF2B5EF4-FFF2-40B4-BE49-F238E27FC236}">
                <a16:creationId xmlns:a16="http://schemas.microsoft.com/office/drawing/2014/main" id="{F2F2F0F3-64B9-4A24-A94B-CDFE4BB2CD06}"/>
              </a:ext>
            </a:extLst>
          </p:cNvPr>
          <p:cNvPicPr>
            <a:picLocks noGrp="1" noChangeAspect="1"/>
          </p:cNvPicPr>
          <p:nvPr>
            <p:ph idx="1"/>
          </p:nvPr>
        </p:nvPicPr>
        <p:blipFill>
          <a:blip r:embed="rId4" cstate="email">
            <a:extLst>
              <a:ext uri="{28A0092B-C50C-407E-A947-70E740481C1C}">
                <a14:useLocalDpi xmlns:a14="http://schemas.microsoft.com/office/drawing/2010/main"/>
              </a:ext>
            </a:extLst>
          </a:blip>
          <a:srcRect/>
          <a:stretch/>
        </p:blipFill>
        <p:spPr>
          <a:xfrm>
            <a:off x="666670" y="1544981"/>
            <a:ext cx="3202098" cy="2057120"/>
          </a:xfrm>
          <a:prstGeom prst="roundRect">
            <a:avLst/>
          </a:prstGeom>
        </p:spPr>
      </p:pic>
      <p:sp>
        <p:nvSpPr>
          <p:cNvPr id="5" name="Text Placeholder 8">
            <a:extLst>
              <a:ext uri="{FF2B5EF4-FFF2-40B4-BE49-F238E27FC236}">
                <a16:creationId xmlns:a16="http://schemas.microsoft.com/office/drawing/2014/main" id="{74244BAB-6BF6-FD41-BF15-D4237A36952F}"/>
              </a:ext>
            </a:extLst>
          </p:cNvPr>
          <p:cNvSpPr txBox="1">
            <a:spLocks/>
          </p:cNvSpPr>
          <p:nvPr/>
        </p:nvSpPr>
        <p:spPr>
          <a:xfrm>
            <a:off x="879196" y="6678339"/>
            <a:ext cx="11042650" cy="585787"/>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Clr>
                <a:schemeClr val="accent1"/>
              </a:buClr>
              <a:buFont typeface="Wingdings" charset="2"/>
              <a:buNone/>
              <a:defRPr sz="2000" b="0" i="0" kern="1200">
                <a:solidFill>
                  <a:schemeClr val="bg2"/>
                </a:solidFill>
                <a:latin typeface="Roboto" charset="0"/>
                <a:ea typeface="Roboto" charset="0"/>
                <a:cs typeface="Roboto" charset="0"/>
              </a:defRPr>
            </a:lvl1pPr>
            <a:lvl2pPr marL="685800" indent="-228600" algn="l" defTabSz="914400" rtl="0" eaLnBrk="1" latinLnBrk="0" hangingPunct="1">
              <a:lnSpc>
                <a:spcPct val="90000"/>
              </a:lnSpc>
              <a:spcBef>
                <a:spcPts val="500"/>
              </a:spcBef>
              <a:buClr>
                <a:schemeClr val="accent1"/>
              </a:buClr>
              <a:buFont typeface="Wingdings" charset="2"/>
              <a:buChar char="§"/>
              <a:defRPr sz="1800" b="0" i="0" kern="1200">
                <a:solidFill>
                  <a:schemeClr val="tx1">
                    <a:lumMod val="75000"/>
                    <a:lumOff val="25000"/>
                  </a:schemeClr>
                </a:solidFill>
                <a:latin typeface="Roboto Light" charset="0"/>
                <a:ea typeface="Roboto Light" charset="0"/>
                <a:cs typeface="Roboto Light" charset="0"/>
              </a:defRPr>
            </a:lvl2pPr>
            <a:lvl3pPr marL="1143000" indent="-228600" algn="l" defTabSz="914400" rtl="0" eaLnBrk="1" latinLnBrk="0" hangingPunct="1">
              <a:lnSpc>
                <a:spcPct val="90000"/>
              </a:lnSpc>
              <a:spcBef>
                <a:spcPts val="500"/>
              </a:spcBef>
              <a:buClr>
                <a:schemeClr val="accent1"/>
              </a:buClr>
              <a:buFont typeface="Wingdings" charset="2"/>
              <a:buChar char="§"/>
              <a:defRPr sz="1600" b="0" i="0" kern="1200">
                <a:solidFill>
                  <a:schemeClr val="tx1">
                    <a:lumMod val="75000"/>
                    <a:lumOff val="25000"/>
                  </a:schemeClr>
                </a:solidFill>
                <a:latin typeface="Roboto Light" charset="0"/>
                <a:ea typeface="Roboto Light" charset="0"/>
                <a:cs typeface="Roboto Light" charset="0"/>
              </a:defRPr>
            </a:lvl3pPr>
            <a:lvl4pPr marL="1600200" indent="-228600" algn="l" defTabSz="914400" rtl="0" eaLnBrk="1" latinLnBrk="0" hangingPunct="1">
              <a:lnSpc>
                <a:spcPct val="90000"/>
              </a:lnSpc>
              <a:spcBef>
                <a:spcPts val="500"/>
              </a:spcBef>
              <a:buClr>
                <a:schemeClr val="accent1"/>
              </a:buClr>
              <a:buFont typeface="Wingdings" charset="2"/>
              <a:buChar char="§"/>
              <a:defRPr sz="1400" b="0" i="0" kern="1200">
                <a:solidFill>
                  <a:schemeClr val="tx1">
                    <a:lumMod val="75000"/>
                    <a:lumOff val="25000"/>
                  </a:schemeClr>
                </a:solidFill>
                <a:latin typeface="Roboto Light" charset="0"/>
                <a:ea typeface="Roboto Light" charset="0"/>
                <a:cs typeface="Roboto Light" charset="0"/>
              </a:defRPr>
            </a:lvl4pPr>
            <a:lvl5pPr marL="2057400" indent="-228600" algn="l" defTabSz="914400" rtl="0" eaLnBrk="1" latinLnBrk="0" hangingPunct="1">
              <a:lnSpc>
                <a:spcPct val="90000"/>
              </a:lnSpc>
              <a:spcBef>
                <a:spcPts val="500"/>
              </a:spcBef>
              <a:buClr>
                <a:schemeClr val="accent1"/>
              </a:buClr>
              <a:buFont typeface="Wingdings" charset="2"/>
              <a:buChar char="§"/>
              <a:defRPr sz="1400" b="0" i="0" kern="1200">
                <a:solidFill>
                  <a:schemeClr val="tx1">
                    <a:lumMod val="75000"/>
                    <a:lumOff val="25000"/>
                  </a:schemeClr>
                </a:solidFill>
                <a:latin typeface="Roboto Light" charset="0"/>
                <a:ea typeface="Roboto Light" charset="0"/>
                <a:cs typeface="Roboto Light"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1100">
                <a:latin typeface="Roboto"/>
                <a:ea typeface="Roboto"/>
              </a:rPr>
              <a:t>Source: xxx</a:t>
            </a:r>
            <a:endParaRPr lang="en-US"/>
          </a:p>
        </p:txBody>
      </p:sp>
      <p:sp>
        <p:nvSpPr>
          <p:cNvPr id="6" name="Text Placeholder 3">
            <a:extLst>
              <a:ext uri="{FF2B5EF4-FFF2-40B4-BE49-F238E27FC236}">
                <a16:creationId xmlns:a16="http://schemas.microsoft.com/office/drawing/2014/main" id="{C6EE5FD2-CE26-A947-9862-1E4BA8875ADD}"/>
              </a:ext>
            </a:extLst>
          </p:cNvPr>
          <p:cNvSpPr txBox="1">
            <a:spLocks/>
          </p:cNvSpPr>
          <p:nvPr/>
        </p:nvSpPr>
        <p:spPr>
          <a:xfrm>
            <a:off x="617007" y="6012354"/>
            <a:ext cx="3292353" cy="397188"/>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Clr>
                <a:schemeClr val="accent1"/>
              </a:buClr>
              <a:buFont typeface="Wingdings" charset="2"/>
              <a:buNone/>
              <a:defRPr sz="2000" b="0" i="0" kern="1200">
                <a:solidFill>
                  <a:schemeClr val="bg2"/>
                </a:solidFill>
                <a:latin typeface="Roboto" charset="0"/>
                <a:ea typeface="Roboto" charset="0"/>
                <a:cs typeface="Roboto" charset="0"/>
              </a:defRPr>
            </a:lvl1pPr>
            <a:lvl2pPr marL="685800" indent="-228600" algn="l" defTabSz="914400" rtl="0" eaLnBrk="1" latinLnBrk="0" hangingPunct="1">
              <a:lnSpc>
                <a:spcPct val="90000"/>
              </a:lnSpc>
              <a:spcBef>
                <a:spcPts val="500"/>
              </a:spcBef>
              <a:buClr>
                <a:schemeClr val="accent1"/>
              </a:buClr>
              <a:buFont typeface="Wingdings" charset="2"/>
              <a:buChar char="§"/>
              <a:defRPr sz="1800" b="0" i="0" kern="1200">
                <a:solidFill>
                  <a:schemeClr val="tx1">
                    <a:lumMod val="75000"/>
                    <a:lumOff val="25000"/>
                  </a:schemeClr>
                </a:solidFill>
                <a:latin typeface="Roboto Light" charset="0"/>
                <a:ea typeface="Roboto Light" charset="0"/>
                <a:cs typeface="Roboto Light" charset="0"/>
              </a:defRPr>
            </a:lvl2pPr>
            <a:lvl3pPr marL="1143000" indent="-228600" algn="l" defTabSz="914400" rtl="0" eaLnBrk="1" latinLnBrk="0" hangingPunct="1">
              <a:lnSpc>
                <a:spcPct val="90000"/>
              </a:lnSpc>
              <a:spcBef>
                <a:spcPts val="500"/>
              </a:spcBef>
              <a:buClr>
                <a:schemeClr val="accent1"/>
              </a:buClr>
              <a:buFont typeface="Wingdings" charset="2"/>
              <a:buChar char="§"/>
              <a:defRPr sz="1600" b="0" i="0" kern="1200">
                <a:solidFill>
                  <a:schemeClr val="tx1">
                    <a:lumMod val="75000"/>
                    <a:lumOff val="25000"/>
                  </a:schemeClr>
                </a:solidFill>
                <a:latin typeface="Roboto Light" charset="0"/>
                <a:ea typeface="Roboto Light" charset="0"/>
                <a:cs typeface="Roboto Light" charset="0"/>
              </a:defRPr>
            </a:lvl3pPr>
            <a:lvl4pPr marL="1600200" indent="-228600" algn="l" defTabSz="914400" rtl="0" eaLnBrk="1" latinLnBrk="0" hangingPunct="1">
              <a:lnSpc>
                <a:spcPct val="90000"/>
              </a:lnSpc>
              <a:spcBef>
                <a:spcPts val="500"/>
              </a:spcBef>
              <a:buClr>
                <a:schemeClr val="accent1"/>
              </a:buClr>
              <a:buFont typeface="Wingdings" charset="2"/>
              <a:buChar char="§"/>
              <a:defRPr sz="1400" b="0" i="0" kern="1200">
                <a:solidFill>
                  <a:schemeClr val="tx1">
                    <a:lumMod val="75000"/>
                    <a:lumOff val="25000"/>
                  </a:schemeClr>
                </a:solidFill>
                <a:latin typeface="Roboto Light" charset="0"/>
                <a:ea typeface="Roboto Light" charset="0"/>
                <a:cs typeface="Roboto Light" charset="0"/>
              </a:defRPr>
            </a:lvl4pPr>
            <a:lvl5pPr marL="2057400" indent="-228600" algn="l" defTabSz="914400" rtl="0" eaLnBrk="1" latinLnBrk="0" hangingPunct="1">
              <a:lnSpc>
                <a:spcPct val="90000"/>
              </a:lnSpc>
              <a:spcBef>
                <a:spcPts val="500"/>
              </a:spcBef>
              <a:buClr>
                <a:schemeClr val="accent1"/>
              </a:buClr>
              <a:buFont typeface="Wingdings" charset="2"/>
              <a:buChar char="§"/>
              <a:defRPr sz="1400" b="0" i="0" kern="1200">
                <a:solidFill>
                  <a:schemeClr val="tx1">
                    <a:lumMod val="75000"/>
                    <a:lumOff val="25000"/>
                  </a:schemeClr>
                </a:solidFill>
                <a:latin typeface="Roboto Light" charset="0"/>
                <a:ea typeface="Roboto Light" charset="0"/>
                <a:cs typeface="Roboto Light"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1600" i="1">
                <a:latin typeface="Roboto"/>
                <a:ea typeface="Roboto"/>
              </a:rPr>
              <a:t>Health Clinic</a:t>
            </a:r>
            <a:endParaRPr lang="en-US" sz="1600" i="1">
              <a:solidFill>
                <a:srgbClr val="FF0000"/>
              </a:solidFill>
            </a:endParaRPr>
          </a:p>
        </p:txBody>
      </p:sp>
      <p:sp>
        <p:nvSpPr>
          <p:cNvPr id="7" name="Text Placeholder 6">
            <a:extLst>
              <a:ext uri="{FF2B5EF4-FFF2-40B4-BE49-F238E27FC236}">
                <a16:creationId xmlns:a16="http://schemas.microsoft.com/office/drawing/2014/main" id="{6233459A-0C4F-9645-ACB6-E6F81983D39E}"/>
              </a:ext>
            </a:extLst>
          </p:cNvPr>
          <p:cNvSpPr>
            <a:spLocks noGrp="1"/>
          </p:cNvSpPr>
          <p:nvPr>
            <p:ph type="body" sz="quarter" idx="13"/>
          </p:nvPr>
        </p:nvSpPr>
        <p:spPr/>
        <p:txBody>
          <a:bodyPr/>
          <a:lstStyle/>
          <a:p>
            <a:r>
              <a:rPr lang="en-US"/>
              <a:t>Expand offerings in the Sector Plan</a:t>
            </a:r>
          </a:p>
        </p:txBody>
      </p:sp>
      <p:pic>
        <p:nvPicPr>
          <p:cNvPr id="2" name="Content Placeholder 7" descr="A large building&#10;&#10;Description automatically generated">
            <a:extLst>
              <a:ext uri="{FF2B5EF4-FFF2-40B4-BE49-F238E27FC236}">
                <a16:creationId xmlns:a16="http://schemas.microsoft.com/office/drawing/2014/main" id="{658C6DE7-CC03-446A-8FB2-4802AB390010}"/>
              </a:ext>
            </a:extLst>
          </p:cNvPr>
          <p:cNvPicPr>
            <a:picLocks noChangeAspect="1"/>
          </p:cNvPicPr>
          <p:nvPr/>
        </p:nvPicPr>
        <p:blipFill>
          <a:blip r:embed="rId5" cstate="email">
            <a:extLst>
              <a:ext uri="{28A0092B-C50C-407E-A947-70E740481C1C}">
                <a14:useLocalDpi xmlns:a14="http://schemas.microsoft.com/office/drawing/2010/main"/>
              </a:ext>
            </a:extLst>
          </a:blip>
          <a:srcRect/>
          <a:stretch/>
        </p:blipFill>
        <p:spPr>
          <a:xfrm>
            <a:off x="4100296" y="1547295"/>
            <a:ext cx="3199018" cy="2056904"/>
          </a:xfrm>
          <a:prstGeom prst="roundRect">
            <a:avLst/>
          </a:prstGeom>
        </p:spPr>
      </p:pic>
      <p:pic>
        <p:nvPicPr>
          <p:cNvPr id="4" name="Picture 2" descr="A group of people standing in front of a building&#10;&#10;Description automatically generated">
            <a:extLst>
              <a:ext uri="{FF2B5EF4-FFF2-40B4-BE49-F238E27FC236}">
                <a16:creationId xmlns:a16="http://schemas.microsoft.com/office/drawing/2014/main" id="{5C4E02B5-1A7B-4A36-86FA-73D9ADFB2951}"/>
              </a:ext>
            </a:extLst>
          </p:cNvPr>
          <p:cNvPicPr>
            <a:picLocks noChangeAspect="1" noChangeArrowheads="1"/>
          </p:cNvPicPr>
          <p:nvPr/>
        </p:nvPicPr>
        <p:blipFill rotWithShape="1">
          <a:blip r:embed="rId6" cstate="email">
            <a:extLst>
              <a:ext uri="{28A0092B-C50C-407E-A947-70E740481C1C}">
                <a14:useLocalDpi xmlns:a14="http://schemas.microsoft.com/office/drawing/2010/main"/>
              </a:ext>
            </a:extLst>
          </a:blip>
          <a:srcRect/>
          <a:stretch/>
        </p:blipFill>
        <p:spPr bwMode="auto">
          <a:xfrm>
            <a:off x="4103309" y="3953168"/>
            <a:ext cx="3204205" cy="2056975"/>
          </a:xfrm>
          <a:prstGeom prst="roundRect">
            <a:avLst/>
          </a:prstGeom>
          <a:noFill/>
          <a:extLst>
            <a:ext uri="{909E8E84-426E-40DD-AFC4-6F175D3DCCD1}">
              <a14:hiddenFill xmlns:a14="http://schemas.microsoft.com/office/drawing/2010/main">
                <a:solidFill>
                  <a:srgbClr val="FFFFFF"/>
                </a:solidFill>
              </a14:hiddenFill>
            </a:ext>
          </a:extLst>
        </p:spPr>
      </p:pic>
      <p:sp>
        <p:nvSpPr>
          <p:cNvPr id="13" name="Text Placeholder 3">
            <a:extLst>
              <a:ext uri="{FF2B5EF4-FFF2-40B4-BE49-F238E27FC236}">
                <a16:creationId xmlns:a16="http://schemas.microsoft.com/office/drawing/2014/main" id="{50E0ED30-00AE-4ACB-B2F2-BC8D131828D2}"/>
              </a:ext>
            </a:extLst>
          </p:cNvPr>
          <p:cNvSpPr txBox="1">
            <a:spLocks/>
          </p:cNvSpPr>
          <p:nvPr/>
        </p:nvSpPr>
        <p:spPr>
          <a:xfrm>
            <a:off x="666396" y="3606410"/>
            <a:ext cx="3200631" cy="411298"/>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Clr>
                <a:schemeClr val="accent1"/>
              </a:buClr>
              <a:buFont typeface="Wingdings" charset="2"/>
              <a:buNone/>
              <a:defRPr sz="2000" b="0" i="0" kern="1200">
                <a:solidFill>
                  <a:schemeClr val="bg2"/>
                </a:solidFill>
                <a:latin typeface="Roboto" charset="0"/>
                <a:ea typeface="Roboto" charset="0"/>
                <a:cs typeface="Roboto" charset="0"/>
              </a:defRPr>
            </a:lvl1pPr>
            <a:lvl2pPr marL="685800" indent="-228600" algn="l" defTabSz="914400" rtl="0" eaLnBrk="1" latinLnBrk="0" hangingPunct="1">
              <a:lnSpc>
                <a:spcPct val="90000"/>
              </a:lnSpc>
              <a:spcBef>
                <a:spcPts val="500"/>
              </a:spcBef>
              <a:buClr>
                <a:schemeClr val="accent1"/>
              </a:buClr>
              <a:buFont typeface="Wingdings" charset="2"/>
              <a:buChar char="§"/>
              <a:defRPr sz="1800" b="0" i="0" kern="1200">
                <a:solidFill>
                  <a:schemeClr val="tx1">
                    <a:lumMod val="75000"/>
                    <a:lumOff val="25000"/>
                  </a:schemeClr>
                </a:solidFill>
                <a:latin typeface="Roboto Light" charset="0"/>
                <a:ea typeface="Roboto Light" charset="0"/>
                <a:cs typeface="Roboto Light" charset="0"/>
              </a:defRPr>
            </a:lvl2pPr>
            <a:lvl3pPr marL="1143000" indent="-228600" algn="l" defTabSz="914400" rtl="0" eaLnBrk="1" latinLnBrk="0" hangingPunct="1">
              <a:lnSpc>
                <a:spcPct val="90000"/>
              </a:lnSpc>
              <a:spcBef>
                <a:spcPts val="500"/>
              </a:spcBef>
              <a:buClr>
                <a:schemeClr val="accent1"/>
              </a:buClr>
              <a:buFont typeface="Wingdings" charset="2"/>
              <a:buChar char="§"/>
              <a:defRPr sz="1600" b="0" i="0" kern="1200">
                <a:solidFill>
                  <a:schemeClr val="tx1">
                    <a:lumMod val="75000"/>
                    <a:lumOff val="25000"/>
                  </a:schemeClr>
                </a:solidFill>
                <a:latin typeface="Roboto Light" charset="0"/>
                <a:ea typeface="Roboto Light" charset="0"/>
                <a:cs typeface="Roboto Light" charset="0"/>
              </a:defRPr>
            </a:lvl3pPr>
            <a:lvl4pPr marL="1600200" indent="-228600" algn="l" defTabSz="914400" rtl="0" eaLnBrk="1" latinLnBrk="0" hangingPunct="1">
              <a:lnSpc>
                <a:spcPct val="90000"/>
              </a:lnSpc>
              <a:spcBef>
                <a:spcPts val="500"/>
              </a:spcBef>
              <a:buClr>
                <a:schemeClr val="accent1"/>
              </a:buClr>
              <a:buFont typeface="Wingdings" charset="2"/>
              <a:buChar char="§"/>
              <a:defRPr sz="1400" b="0" i="0" kern="1200">
                <a:solidFill>
                  <a:schemeClr val="tx1">
                    <a:lumMod val="75000"/>
                    <a:lumOff val="25000"/>
                  </a:schemeClr>
                </a:solidFill>
                <a:latin typeface="Roboto Light" charset="0"/>
                <a:ea typeface="Roboto Light" charset="0"/>
                <a:cs typeface="Roboto Light" charset="0"/>
              </a:defRPr>
            </a:lvl4pPr>
            <a:lvl5pPr marL="2057400" indent="-228600" algn="l" defTabSz="914400" rtl="0" eaLnBrk="1" latinLnBrk="0" hangingPunct="1">
              <a:lnSpc>
                <a:spcPct val="90000"/>
              </a:lnSpc>
              <a:spcBef>
                <a:spcPts val="500"/>
              </a:spcBef>
              <a:buClr>
                <a:schemeClr val="accent1"/>
              </a:buClr>
              <a:buFont typeface="Wingdings" charset="2"/>
              <a:buChar char="§"/>
              <a:defRPr sz="1400" b="0" i="0" kern="1200">
                <a:solidFill>
                  <a:schemeClr val="tx1">
                    <a:lumMod val="75000"/>
                    <a:lumOff val="25000"/>
                  </a:schemeClr>
                </a:solidFill>
                <a:latin typeface="Roboto Light" charset="0"/>
                <a:ea typeface="Roboto Light" charset="0"/>
                <a:cs typeface="Roboto Light"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1600" i="1">
                <a:latin typeface="Roboto"/>
                <a:ea typeface="Roboto"/>
              </a:rPr>
              <a:t>Medical Office</a:t>
            </a:r>
            <a:endParaRPr lang="en-US"/>
          </a:p>
        </p:txBody>
      </p:sp>
      <p:sp>
        <p:nvSpPr>
          <p:cNvPr id="14" name="Text Placeholder 3">
            <a:extLst>
              <a:ext uri="{FF2B5EF4-FFF2-40B4-BE49-F238E27FC236}">
                <a16:creationId xmlns:a16="http://schemas.microsoft.com/office/drawing/2014/main" id="{8B828896-7B7F-41E6-A837-513B6BB57F18}"/>
              </a:ext>
            </a:extLst>
          </p:cNvPr>
          <p:cNvSpPr txBox="1">
            <a:spLocks/>
          </p:cNvSpPr>
          <p:nvPr/>
        </p:nvSpPr>
        <p:spPr>
          <a:xfrm>
            <a:off x="4102451" y="3606410"/>
            <a:ext cx="3200631" cy="411298"/>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Clr>
                <a:schemeClr val="accent1"/>
              </a:buClr>
              <a:buFont typeface="Wingdings" charset="2"/>
              <a:buNone/>
              <a:defRPr sz="2000" b="0" i="0" kern="1200">
                <a:solidFill>
                  <a:schemeClr val="bg2"/>
                </a:solidFill>
                <a:latin typeface="Roboto" charset="0"/>
                <a:ea typeface="Roboto" charset="0"/>
                <a:cs typeface="Roboto" charset="0"/>
              </a:defRPr>
            </a:lvl1pPr>
            <a:lvl2pPr marL="685800" indent="-228600" algn="l" defTabSz="914400" rtl="0" eaLnBrk="1" latinLnBrk="0" hangingPunct="1">
              <a:lnSpc>
                <a:spcPct val="90000"/>
              </a:lnSpc>
              <a:spcBef>
                <a:spcPts val="500"/>
              </a:spcBef>
              <a:buClr>
                <a:schemeClr val="accent1"/>
              </a:buClr>
              <a:buFont typeface="Wingdings" charset="2"/>
              <a:buChar char="§"/>
              <a:defRPr sz="1800" b="0" i="0" kern="1200">
                <a:solidFill>
                  <a:schemeClr val="tx1">
                    <a:lumMod val="75000"/>
                    <a:lumOff val="25000"/>
                  </a:schemeClr>
                </a:solidFill>
                <a:latin typeface="Roboto Light" charset="0"/>
                <a:ea typeface="Roboto Light" charset="0"/>
                <a:cs typeface="Roboto Light" charset="0"/>
              </a:defRPr>
            </a:lvl2pPr>
            <a:lvl3pPr marL="1143000" indent="-228600" algn="l" defTabSz="914400" rtl="0" eaLnBrk="1" latinLnBrk="0" hangingPunct="1">
              <a:lnSpc>
                <a:spcPct val="90000"/>
              </a:lnSpc>
              <a:spcBef>
                <a:spcPts val="500"/>
              </a:spcBef>
              <a:buClr>
                <a:schemeClr val="accent1"/>
              </a:buClr>
              <a:buFont typeface="Wingdings" charset="2"/>
              <a:buChar char="§"/>
              <a:defRPr sz="1600" b="0" i="0" kern="1200">
                <a:solidFill>
                  <a:schemeClr val="tx1">
                    <a:lumMod val="75000"/>
                    <a:lumOff val="25000"/>
                  </a:schemeClr>
                </a:solidFill>
                <a:latin typeface="Roboto Light" charset="0"/>
                <a:ea typeface="Roboto Light" charset="0"/>
                <a:cs typeface="Roboto Light" charset="0"/>
              </a:defRPr>
            </a:lvl3pPr>
            <a:lvl4pPr marL="1600200" indent="-228600" algn="l" defTabSz="914400" rtl="0" eaLnBrk="1" latinLnBrk="0" hangingPunct="1">
              <a:lnSpc>
                <a:spcPct val="90000"/>
              </a:lnSpc>
              <a:spcBef>
                <a:spcPts val="500"/>
              </a:spcBef>
              <a:buClr>
                <a:schemeClr val="accent1"/>
              </a:buClr>
              <a:buFont typeface="Wingdings" charset="2"/>
              <a:buChar char="§"/>
              <a:defRPr sz="1400" b="0" i="0" kern="1200">
                <a:solidFill>
                  <a:schemeClr val="tx1">
                    <a:lumMod val="75000"/>
                    <a:lumOff val="25000"/>
                  </a:schemeClr>
                </a:solidFill>
                <a:latin typeface="Roboto Light" charset="0"/>
                <a:ea typeface="Roboto Light" charset="0"/>
                <a:cs typeface="Roboto Light" charset="0"/>
              </a:defRPr>
            </a:lvl4pPr>
            <a:lvl5pPr marL="2057400" indent="-228600" algn="l" defTabSz="914400" rtl="0" eaLnBrk="1" latinLnBrk="0" hangingPunct="1">
              <a:lnSpc>
                <a:spcPct val="90000"/>
              </a:lnSpc>
              <a:spcBef>
                <a:spcPts val="500"/>
              </a:spcBef>
              <a:buClr>
                <a:schemeClr val="accent1"/>
              </a:buClr>
              <a:buFont typeface="Wingdings" charset="2"/>
              <a:buChar char="§"/>
              <a:defRPr sz="1400" b="0" i="0" kern="1200">
                <a:solidFill>
                  <a:schemeClr val="tx1">
                    <a:lumMod val="75000"/>
                    <a:lumOff val="25000"/>
                  </a:schemeClr>
                </a:solidFill>
                <a:latin typeface="Roboto Light" charset="0"/>
                <a:ea typeface="Roboto Light" charset="0"/>
                <a:cs typeface="Roboto Light"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1600" i="1">
                <a:latin typeface="Roboto"/>
                <a:ea typeface="Roboto"/>
              </a:rPr>
              <a:t>Charter School</a:t>
            </a:r>
            <a:endParaRPr lang="en-US"/>
          </a:p>
        </p:txBody>
      </p:sp>
      <p:sp>
        <p:nvSpPr>
          <p:cNvPr id="15" name="Text Placeholder 3">
            <a:extLst>
              <a:ext uri="{FF2B5EF4-FFF2-40B4-BE49-F238E27FC236}">
                <a16:creationId xmlns:a16="http://schemas.microsoft.com/office/drawing/2014/main" id="{3A127AC5-5099-40FA-A67A-89A05393A8CA}"/>
              </a:ext>
            </a:extLst>
          </p:cNvPr>
          <p:cNvSpPr txBox="1">
            <a:spLocks/>
          </p:cNvSpPr>
          <p:nvPr/>
        </p:nvSpPr>
        <p:spPr>
          <a:xfrm>
            <a:off x="4102451" y="6012354"/>
            <a:ext cx="3292353" cy="397188"/>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Clr>
                <a:schemeClr val="accent1"/>
              </a:buClr>
              <a:buFont typeface="Wingdings" charset="2"/>
              <a:buNone/>
              <a:defRPr sz="2000" b="0" i="0" kern="1200">
                <a:solidFill>
                  <a:schemeClr val="bg2"/>
                </a:solidFill>
                <a:latin typeface="Roboto" charset="0"/>
                <a:ea typeface="Roboto" charset="0"/>
                <a:cs typeface="Roboto" charset="0"/>
              </a:defRPr>
            </a:lvl1pPr>
            <a:lvl2pPr marL="685800" indent="-228600" algn="l" defTabSz="914400" rtl="0" eaLnBrk="1" latinLnBrk="0" hangingPunct="1">
              <a:lnSpc>
                <a:spcPct val="90000"/>
              </a:lnSpc>
              <a:spcBef>
                <a:spcPts val="500"/>
              </a:spcBef>
              <a:buClr>
                <a:schemeClr val="accent1"/>
              </a:buClr>
              <a:buFont typeface="Wingdings" charset="2"/>
              <a:buChar char="§"/>
              <a:defRPr sz="1800" b="0" i="0" kern="1200">
                <a:solidFill>
                  <a:schemeClr val="tx1">
                    <a:lumMod val="75000"/>
                    <a:lumOff val="25000"/>
                  </a:schemeClr>
                </a:solidFill>
                <a:latin typeface="Roboto Light" charset="0"/>
                <a:ea typeface="Roboto Light" charset="0"/>
                <a:cs typeface="Roboto Light" charset="0"/>
              </a:defRPr>
            </a:lvl2pPr>
            <a:lvl3pPr marL="1143000" indent="-228600" algn="l" defTabSz="914400" rtl="0" eaLnBrk="1" latinLnBrk="0" hangingPunct="1">
              <a:lnSpc>
                <a:spcPct val="90000"/>
              </a:lnSpc>
              <a:spcBef>
                <a:spcPts val="500"/>
              </a:spcBef>
              <a:buClr>
                <a:schemeClr val="accent1"/>
              </a:buClr>
              <a:buFont typeface="Wingdings" charset="2"/>
              <a:buChar char="§"/>
              <a:defRPr sz="1600" b="0" i="0" kern="1200">
                <a:solidFill>
                  <a:schemeClr val="tx1">
                    <a:lumMod val="75000"/>
                    <a:lumOff val="25000"/>
                  </a:schemeClr>
                </a:solidFill>
                <a:latin typeface="Roboto Light" charset="0"/>
                <a:ea typeface="Roboto Light" charset="0"/>
                <a:cs typeface="Roboto Light" charset="0"/>
              </a:defRPr>
            </a:lvl3pPr>
            <a:lvl4pPr marL="1600200" indent="-228600" algn="l" defTabSz="914400" rtl="0" eaLnBrk="1" latinLnBrk="0" hangingPunct="1">
              <a:lnSpc>
                <a:spcPct val="90000"/>
              </a:lnSpc>
              <a:spcBef>
                <a:spcPts val="500"/>
              </a:spcBef>
              <a:buClr>
                <a:schemeClr val="accent1"/>
              </a:buClr>
              <a:buFont typeface="Wingdings" charset="2"/>
              <a:buChar char="§"/>
              <a:defRPr sz="1400" b="0" i="0" kern="1200">
                <a:solidFill>
                  <a:schemeClr val="tx1">
                    <a:lumMod val="75000"/>
                    <a:lumOff val="25000"/>
                  </a:schemeClr>
                </a:solidFill>
                <a:latin typeface="Roboto Light" charset="0"/>
                <a:ea typeface="Roboto Light" charset="0"/>
                <a:cs typeface="Roboto Light" charset="0"/>
              </a:defRPr>
            </a:lvl4pPr>
            <a:lvl5pPr marL="2057400" indent="-228600" algn="l" defTabSz="914400" rtl="0" eaLnBrk="1" latinLnBrk="0" hangingPunct="1">
              <a:lnSpc>
                <a:spcPct val="90000"/>
              </a:lnSpc>
              <a:spcBef>
                <a:spcPts val="500"/>
              </a:spcBef>
              <a:buClr>
                <a:schemeClr val="accent1"/>
              </a:buClr>
              <a:buFont typeface="Wingdings" charset="2"/>
              <a:buChar char="§"/>
              <a:defRPr sz="1400" b="0" i="0" kern="1200">
                <a:solidFill>
                  <a:schemeClr val="tx1">
                    <a:lumMod val="75000"/>
                    <a:lumOff val="25000"/>
                  </a:schemeClr>
                </a:solidFill>
                <a:latin typeface="Roboto Light" charset="0"/>
                <a:ea typeface="Roboto Light" charset="0"/>
                <a:cs typeface="Roboto Light"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1600" i="1">
                <a:latin typeface="Roboto"/>
                <a:ea typeface="Roboto"/>
              </a:rPr>
              <a:t>Library</a:t>
            </a:r>
            <a:endParaRPr lang="en-US"/>
          </a:p>
        </p:txBody>
      </p:sp>
    </p:spTree>
    <p:extLst>
      <p:ext uri="{BB962C8B-B14F-4D97-AF65-F5344CB8AC3E}">
        <p14:creationId xmlns:p14="http://schemas.microsoft.com/office/powerpoint/2010/main" val="306328984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6" descr="A group of people in a pool of water&#10;&#10;Description automatically generated">
            <a:extLst>
              <a:ext uri="{FF2B5EF4-FFF2-40B4-BE49-F238E27FC236}">
                <a16:creationId xmlns:a16="http://schemas.microsoft.com/office/drawing/2014/main" id="{43B018FE-4632-4BF4-8638-D14F9AEF01B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72299" y="4027380"/>
            <a:ext cx="3766254" cy="2003722"/>
          </a:xfrm>
          <a:prstGeom prst="roundRect">
            <a:avLst/>
          </a:prstGeom>
        </p:spPr>
      </p:pic>
      <p:sp>
        <p:nvSpPr>
          <p:cNvPr id="3" name="Title 2">
            <a:extLst>
              <a:ext uri="{FF2B5EF4-FFF2-40B4-BE49-F238E27FC236}">
                <a16:creationId xmlns:a16="http://schemas.microsoft.com/office/drawing/2014/main" id="{831D05D3-0F53-48D3-8DE3-C09EEF125870}"/>
              </a:ext>
            </a:extLst>
          </p:cNvPr>
          <p:cNvSpPr>
            <a:spLocks noGrp="1"/>
          </p:cNvSpPr>
          <p:nvPr>
            <p:ph type="title"/>
          </p:nvPr>
        </p:nvSpPr>
        <p:spPr/>
        <p:txBody>
          <a:bodyPr>
            <a:normAutofit/>
          </a:bodyPr>
          <a:lstStyle/>
          <a:p>
            <a:r>
              <a:rPr lang="en-US">
                <a:latin typeface="Roboto Light"/>
                <a:ea typeface="Roboto Light"/>
              </a:rPr>
              <a:t>Different Use Types: Community Facilities</a:t>
            </a:r>
          </a:p>
        </p:txBody>
      </p:sp>
      <p:sp>
        <p:nvSpPr>
          <p:cNvPr id="6" name="Text Placeholder 3">
            <a:extLst>
              <a:ext uri="{FF2B5EF4-FFF2-40B4-BE49-F238E27FC236}">
                <a16:creationId xmlns:a16="http://schemas.microsoft.com/office/drawing/2014/main" id="{C6EE5FD2-CE26-A947-9862-1E4BA8875ADD}"/>
              </a:ext>
            </a:extLst>
          </p:cNvPr>
          <p:cNvSpPr txBox="1">
            <a:spLocks/>
          </p:cNvSpPr>
          <p:nvPr/>
        </p:nvSpPr>
        <p:spPr>
          <a:xfrm>
            <a:off x="8201729" y="5998244"/>
            <a:ext cx="3659243" cy="432465"/>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Clr>
                <a:schemeClr val="accent1"/>
              </a:buClr>
              <a:buFont typeface="Wingdings" charset="2"/>
              <a:buNone/>
              <a:defRPr sz="2000" b="0" i="0" kern="1200">
                <a:solidFill>
                  <a:schemeClr val="bg2"/>
                </a:solidFill>
                <a:latin typeface="Roboto" charset="0"/>
                <a:ea typeface="Roboto" charset="0"/>
                <a:cs typeface="Roboto" charset="0"/>
              </a:defRPr>
            </a:lvl1pPr>
            <a:lvl2pPr marL="685800" indent="-228600" algn="l" defTabSz="914400" rtl="0" eaLnBrk="1" latinLnBrk="0" hangingPunct="1">
              <a:lnSpc>
                <a:spcPct val="90000"/>
              </a:lnSpc>
              <a:spcBef>
                <a:spcPts val="500"/>
              </a:spcBef>
              <a:buClr>
                <a:schemeClr val="accent1"/>
              </a:buClr>
              <a:buFont typeface="Wingdings" charset="2"/>
              <a:buChar char="§"/>
              <a:defRPr sz="1800" b="0" i="0" kern="1200">
                <a:solidFill>
                  <a:schemeClr val="tx1">
                    <a:lumMod val="75000"/>
                    <a:lumOff val="25000"/>
                  </a:schemeClr>
                </a:solidFill>
                <a:latin typeface="Roboto Light" charset="0"/>
                <a:ea typeface="Roboto Light" charset="0"/>
                <a:cs typeface="Roboto Light" charset="0"/>
              </a:defRPr>
            </a:lvl2pPr>
            <a:lvl3pPr marL="1143000" indent="-228600" algn="l" defTabSz="914400" rtl="0" eaLnBrk="1" latinLnBrk="0" hangingPunct="1">
              <a:lnSpc>
                <a:spcPct val="90000"/>
              </a:lnSpc>
              <a:spcBef>
                <a:spcPts val="500"/>
              </a:spcBef>
              <a:buClr>
                <a:schemeClr val="accent1"/>
              </a:buClr>
              <a:buFont typeface="Wingdings" charset="2"/>
              <a:buChar char="§"/>
              <a:defRPr sz="1600" b="0" i="0" kern="1200">
                <a:solidFill>
                  <a:schemeClr val="tx1">
                    <a:lumMod val="75000"/>
                    <a:lumOff val="25000"/>
                  </a:schemeClr>
                </a:solidFill>
                <a:latin typeface="Roboto Light" charset="0"/>
                <a:ea typeface="Roboto Light" charset="0"/>
                <a:cs typeface="Roboto Light" charset="0"/>
              </a:defRPr>
            </a:lvl3pPr>
            <a:lvl4pPr marL="1600200" indent="-228600" algn="l" defTabSz="914400" rtl="0" eaLnBrk="1" latinLnBrk="0" hangingPunct="1">
              <a:lnSpc>
                <a:spcPct val="90000"/>
              </a:lnSpc>
              <a:spcBef>
                <a:spcPts val="500"/>
              </a:spcBef>
              <a:buClr>
                <a:schemeClr val="accent1"/>
              </a:buClr>
              <a:buFont typeface="Wingdings" charset="2"/>
              <a:buChar char="§"/>
              <a:defRPr sz="1400" b="0" i="0" kern="1200">
                <a:solidFill>
                  <a:schemeClr val="tx1">
                    <a:lumMod val="75000"/>
                    <a:lumOff val="25000"/>
                  </a:schemeClr>
                </a:solidFill>
                <a:latin typeface="Roboto Light" charset="0"/>
                <a:ea typeface="Roboto Light" charset="0"/>
                <a:cs typeface="Roboto Light" charset="0"/>
              </a:defRPr>
            </a:lvl4pPr>
            <a:lvl5pPr marL="2057400" indent="-228600" algn="l" defTabSz="914400" rtl="0" eaLnBrk="1" latinLnBrk="0" hangingPunct="1">
              <a:lnSpc>
                <a:spcPct val="90000"/>
              </a:lnSpc>
              <a:spcBef>
                <a:spcPts val="500"/>
              </a:spcBef>
              <a:buClr>
                <a:schemeClr val="accent1"/>
              </a:buClr>
              <a:buFont typeface="Wingdings" charset="2"/>
              <a:buChar char="§"/>
              <a:defRPr sz="1400" b="0" i="0" kern="1200">
                <a:solidFill>
                  <a:schemeClr val="tx1">
                    <a:lumMod val="75000"/>
                    <a:lumOff val="25000"/>
                  </a:schemeClr>
                </a:solidFill>
                <a:latin typeface="Roboto Light" charset="0"/>
                <a:ea typeface="Roboto Light" charset="0"/>
                <a:cs typeface="Roboto Light"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
                <a:srgbClr val="77A02D"/>
              </a:buClr>
              <a:buSzTx/>
              <a:buFont typeface="Wingdings" charset="2"/>
              <a:buNone/>
              <a:tabLst/>
              <a:defRPr/>
            </a:pPr>
            <a:r>
              <a:rPr kumimoji="0" lang="en-US" sz="1600" b="0" i="1" u="none" strike="noStrike" kern="1200" cap="none" spc="0" normalizeH="0" baseline="0" noProof="0">
                <a:ln>
                  <a:noFill/>
                </a:ln>
                <a:solidFill>
                  <a:srgbClr val="7C7A7A"/>
                </a:solidFill>
                <a:effectLst/>
                <a:uLnTx/>
                <a:uFillTx/>
                <a:latin typeface="Roboto"/>
                <a:ea typeface="Roboto"/>
              </a:rPr>
              <a:t>Regional Amenities</a:t>
            </a:r>
            <a:endParaRPr kumimoji="0" lang="en-US" sz="2000" b="0" i="0" u="none" strike="noStrike" kern="1200" cap="none" spc="0" normalizeH="0" baseline="0" noProof="0" err="1">
              <a:ln>
                <a:noFill/>
              </a:ln>
              <a:solidFill>
                <a:srgbClr val="7C7A7A"/>
              </a:solidFill>
              <a:effectLst/>
              <a:uLnTx/>
              <a:uFillTx/>
              <a:latin typeface="Roboto" charset="0"/>
              <a:ea typeface="Roboto" charset="0"/>
            </a:endParaRPr>
          </a:p>
        </p:txBody>
      </p:sp>
      <p:sp>
        <p:nvSpPr>
          <p:cNvPr id="7" name="Text Placeholder 6">
            <a:extLst>
              <a:ext uri="{FF2B5EF4-FFF2-40B4-BE49-F238E27FC236}">
                <a16:creationId xmlns:a16="http://schemas.microsoft.com/office/drawing/2014/main" id="{6233459A-0C4F-9645-ACB6-E6F81983D39E}"/>
              </a:ext>
            </a:extLst>
          </p:cNvPr>
          <p:cNvSpPr>
            <a:spLocks noGrp="1"/>
          </p:cNvSpPr>
          <p:nvPr>
            <p:ph type="body" sz="quarter" idx="13"/>
          </p:nvPr>
        </p:nvSpPr>
        <p:spPr/>
        <p:txBody>
          <a:bodyPr/>
          <a:lstStyle/>
          <a:p>
            <a:r>
              <a:rPr lang="en-US"/>
              <a:t>Expand offerings in the Sector Plan</a:t>
            </a:r>
          </a:p>
        </p:txBody>
      </p:sp>
      <p:sp>
        <p:nvSpPr>
          <p:cNvPr id="10" name="Text Placeholder 3">
            <a:extLst>
              <a:ext uri="{FF2B5EF4-FFF2-40B4-BE49-F238E27FC236}">
                <a16:creationId xmlns:a16="http://schemas.microsoft.com/office/drawing/2014/main" id="{2DAA601D-01CC-0244-82E5-17D5260A08F7}"/>
              </a:ext>
            </a:extLst>
          </p:cNvPr>
          <p:cNvSpPr txBox="1">
            <a:spLocks/>
          </p:cNvSpPr>
          <p:nvPr/>
        </p:nvSpPr>
        <p:spPr>
          <a:xfrm>
            <a:off x="4561921" y="6011821"/>
            <a:ext cx="3524077" cy="333688"/>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Clr>
                <a:schemeClr val="accent1"/>
              </a:buClr>
              <a:buFont typeface="Wingdings" charset="2"/>
              <a:buNone/>
              <a:defRPr sz="2000" b="0" i="0" kern="1200">
                <a:solidFill>
                  <a:schemeClr val="bg2"/>
                </a:solidFill>
                <a:latin typeface="Roboto" charset="0"/>
                <a:ea typeface="Roboto" charset="0"/>
                <a:cs typeface="Roboto" charset="0"/>
              </a:defRPr>
            </a:lvl1pPr>
            <a:lvl2pPr marL="685800" indent="-228600" algn="l" defTabSz="914400" rtl="0" eaLnBrk="1" latinLnBrk="0" hangingPunct="1">
              <a:lnSpc>
                <a:spcPct val="90000"/>
              </a:lnSpc>
              <a:spcBef>
                <a:spcPts val="500"/>
              </a:spcBef>
              <a:buClr>
                <a:schemeClr val="accent1"/>
              </a:buClr>
              <a:buFont typeface="Wingdings" charset="2"/>
              <a:buChar char="§"/>
              <a:defRPr sz="1800" b="0" i="0" kern="1200">
                <a:solidFill>
                  <a:schemeClr val="tx1">
                    <a:lumMod val="75000"/>
                    <a:lumOff val="25000"/>
                  </a:schemeClr>
                </a:solidFill>
                <a:latin typeface="Roboto Light" charset="0"/>
                <a:ea typeface="Roboto Light" charset="0"/>
                <a:cs typeface="Roboto Light" charset="0"/>
              </a:defRPr>
            </a:lvl2pPr>
            <a:lvl3pPr marL="1143000" indent="-228600" algn="l" defTabSz="914400" rtl="0" eaLnBrk="1" latinLnBrk="0" hangingPunct="1">
              <a:lnSpc>
                <a:spcPct val="90000"/>
              </a:lnSpc>
              <a:spcBef>
                <a:spcPts val="500"/>
              </a:spcBef>
              <a:buClr>
                <a:schemeClr val="accent1"/>
              </a:buClr>
              <a:buFont typeface="Wingdings" charset="2"/>
              <a:buChar char="§"/>
              <a:defRPr sz="1600" b="0" i="0" kern="1200">
                <a:solidFill>
                  <a:schemeClr val="tx1">
                    <a:lumMod val="75000"/>
                    <a:lumOff val="25000"/>
                  </a:schemeClr>
                </a:solidFill>
                <a:latin typeface="Roboto Light" charset="0"/>
                <a:ea typeface="Roboto Light" charset="0"/>
                <a:cs typeface="Roboto Light" charset="0"/>
              </a:defRPr>
            </a:lvl3pPr>
            <a:lvl4pPr marL="1600200" indent="-228600" algn="l" defTabSz="914400" rtl="0" eaLnBrk="1" latinLnBrk="0" hangingPunct="1">
              <a:lnSpc>
                <a:spcPct val="90000"/>
              </a:lnSpc>
              <a:spcBef>
                <a:spcPts val="500"/>
              </a:spcBef>
              <a:buClr>
                <a:schemeClr val="accent1"/>
              </a:buClr>
              <a:buFont typeface="Wingdings" charset="2"/>
              <a:buChar char="§"/>
              <a:defRPr sz="1400" b="0" i="0" kern="1200">
                <a:solidFill>
                  <a:schemeClr val="tx1">
                    <a:lumMod val="75000"/>
                    <a:lumOff val="25000"/>
                  </a:schemeClr>
                </a:solidFill>
                <a:latin typeface="Roboto Light" charset="0"/>
                <a:ea typeface="Roboto Light" charset="0"/>
                <a:cs typeface="Roboto Light" charset="0"/>
              </a:defRPr>
            </a:lvl4pPr>
            <a:lvl5pPr marL="2057400" indent="-228600" algn="l" defTabSz="914400" rtl="0" eaLnBrk="1" latinLnBrk="0" hangingPunct="1">
              <a:lnSpc>
                <a:spcPct val="90000"/>
              </a:lnSpc>
              <a:spcBef>
                <a:spcPts val="500"/>
              </a:spcBef>
              <a:buClr>
                <a:schemeClr val="accent1"/>
              </a:buClr>
              <a:buFont typeface="Wingdings" charset="2"/>
              <a:buChar char="§"/>
              <a:defRPr sz="1400" b="0" i="0" kern="1200">
                <a:solidFill>
                  <a:schemeClr val="tx1">
                    <a:lumMod val="75000"/>
                    <a:lumOff val="25000"/>
                  </a:schemeClr>
                </a:solidFill>
                <a:latin typeface="Roboto Light" charset="0"/>
                <a:ea typeface="Roboto Light" charset="0"/>
                <a:cs typeface="Roboto Light"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
                <a:srgbClr val="77A02D"/>
              </a:buClr>
              <a:buSzTx/>
              <a:buFont typeface="Wingdings" charset="2"/>
              <a:buNone/>
              <a:tabLst/>
              <a:defRPr/>
            </a:pPr>
            <a:r>
              <a:rPr kumimoji="0" lang="en-US" sz="1600" b="0" i="1" u="none" strike="noStrike" kern="1200" cap="none" spc="0" normalizeH="0" baseline="0" noProof="0">
                <a:ln>
                  <a:noFill/>
                </a:ln>
                <a:solidFill>
                  <a:srgbClr val="7C7A7A"/>
                </a:solidFill>
                <a:effectLst/>
                <a:uLnTx/>
                <a:uFillTx/>
                <a:latin typeface="Roboto"/>
                <a:ea typeface="Roboto"/>
              </a:rPr>
              <a:t>Trails</a:t>
            </a:r>
            <a:endParaRPr kumimoji="0" lang="en-US" sz="1600" b="0" i="1" u="none" strike="noStrike" kern="1200" cap="none" spc="0" normalizeH="0" baseline="0" noProof="0">
              <a:ln>
                <a:noFill/>
              </a:ln>
              <a:solidFill>
                <a:srgbClr val="FF0000"/>
              </a:solidFill>
              <a:effectLst/>
              <a:uLnTx/>
              <a:uFillTx/>
              <a:latin typeface="Roboto" charset="0"/>
              <a:ea typeface="Roboto" charset="0"/>
            </a:endParaRPr>
          </a:p>
        </p:txBody>
      </p:sp>
      <p:pic>
        <p:nvPicPr>
          <p:cNvPr id="11" name="Picture 11" descr="A picture containing grass, field, person, grassy&#10;&#10;Description automatically generated">
            <a:extLst>
              <a:ext uri="{FF2B5EF4-FFF2-40B4-BE49-F238E27FC236}">
                <a16:creationId xmlns:a16="http://schemas.microsoft.com/office/drawing/2014/main" id="{6F8BAAB5-8EE2-4485-B52B-7216A80226F1}"/>
              </a:ext>
            </a:extLst>
          </p:cNvPr>
          <p:cNvPicPr>
            <a:picLocks noGrp="1" noChangeAspect="1"/>
          </p:cNvPicPr>
          <p:nvPr>
            <p:ph idx="1"/>
          </p:nvPr>
        </p:nvPicPr>
        <p:blipFill rotWithShape="1">
          <a:blip r:embed="rId4" cstate="email">
            <a:extLst>
              <a:ext uri="{28A0092B-C50C-407E-A947-70E740481C1C}">
                <a14:useLocalDpi xmlns:a14="http://schemas.microsoft.com/office/drawing/2010/main"/>
              </a:ext>
            </a:extLst>
          </a:blip>
          <a:srcRect/>
          <a:stretch/>
        </p:blipFill>
        <p:spPr>
          <a:xfrm>
            <a:off x="8204729" y="1590245"/>
            <a:ext cx="3752725" cy="2236986"/>
          </a:xfrm>
          <a:prstGeom prst="roundRect">
            <a:avLst/>
          </a:prstGeom>
        </p:spPr>
      </p:pic>
      <p:pic>
        <p:nvPicPr>
          <p:cNvPr id="12" name="Picture 12" descr="A large pool of water&#10;&#10;Description automatically generated">
            <a:extLst>
              <a:ext uri="{FF2B5EF4-FFF2-40B4-BE49-F238E27FC236}">
                <a16:creationId xmlns:a16="http://schemas.microsoft.com/office/drawing/2014/main" id="{7E6EE4EB-3C78-4810-BAEC-62EE4F5450AD}"/>
              </a:ext>
            </a:extLst>
          </p:cNvPr>
          <p:cNvPicPr>
            <a:picLocks noChangeAspect="1"/>
          </p:cNvPicPr>
          <p:nvPr/>
        </p:nvPicPr>
        <p:blipFill>
          <a:blip r:embed="rId5"/>
          <a:stretch>
            <a:fillRect/>
          </a:stretch>
        </p:blipFill>
        <p:spPr>
          <a:xfrm>
            <a:off x="673563" y="1592373"/>
            <a:ext cx="3766255" cy="2329329"/>
          </a:xfrm>
          <a:prstGeom prst="roundRect">
            <a:avLst/>
          </a:prstGeom>
        </p:spPr>
      </p:pic>
      <p:pic>
        <p:nvPicPr>
          <p:cNvPr id="13" name="Picture 13" descr="A sign in the middle of a forest&#10;&#10;Description automatically generated">
            <a:extLst>
              <a:ext uri="{FF2B5EF4-FFF2-40B4-BE49-F238E27FC236}">
                <a16:creationId xmlns:a16="http://schemas.microsoft.com/office/drawing/2014/main" id="{B854C376-5AAE-482C-833E-F35794ED659E}"/>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558752" y="1581524"/>
            <a:ext cx="3519309" cy="4456949"/>
          </a:xfrm>
          <a:prstGeom prst="roundRect">
            <a:avLst/>
          </a:prstGeom>
        </p:spPr>
      </p:pic>
      <p:pic>
        <p:nvPicPr>
          <p:cNvPr id="15" name="Picture 15" descr="A person riding a horse in a forest&#10;&#10;Description automatically generated">
            <a:extLst>
              <a:ext uri="{FF2B5EF4-FFF2-40B4-BE49-F238E27FC236}">
                <a16:creationId xmlns:a16="http://schemas.microsoft.com/office/drawing/2014/main" id="{842C913B-A9AE-484F-8E75-7FD6E2DEE054}"/>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8206581" y="3916322"/>
            <a:ext cx="3759199" cy="2116215"/>
          </a:xfrm>
          <a:prstGeom prst="roundRect">
            <a:avLst/>
          </a:prstGeom>
        </p:spPr>
      </p:pic>
      <p:sp>
        <p:nvSpPr>
          <p:cNvPr id="17" name="Text Placeholder 3">
            <a:extLst>
              <a:ext uri="{FF2B5EF4-FFF2-40B4-BE49-F238E27FC236}">
                <a16:creationId xmlns:a16="http://schemas.microsoft.com/office/drawing/2014/main" id="{406469DB-19B3-4C8D-8BE7-ADED37C0DBA2}"/>
              </a:ext>
            </a:extLst>
          </p:cNvPr>
          <p:cNvSpPr txBox="1">
            <a:spLocks/>
          </p:cNvSpPr>
          <p:nvPr/>
        </p:nvSpPr>
        <p:spPr>
          <a:xfrm>
            <a:off x="673451" y="5984133"/>
            <a:ext cx="3659243" cy="432465"/>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Clr>
                <a:schemeClr val="accent1"/>
              </a:buClr>
              <a:buFont typeface="Wingdings" charset="2"/>
              <a:buNone/>
              <a:defRPr sz="2000" b="0" i="0" kern="1200">
                <a:solidFill>
                  <a:schemeClr val="bg2"/>
                </a:solidFill>
                <a:latin typeface="Roboto" charset="0"/>
                <a:ea typeface="Roboto" charset="0"/>
                <a:cs typeface="Roboto" charset="0"/>
              </a:defRPr>
            </a:lvl1pPr>
            <a:lvl2pPr marL="685800" indent="-228600" algn="l" defTabSz="914400" rtl="0" eaLnBrk="1" latinLnBrk="0" hangingPunct="1">
              <a:lnSpc>
                <a:spcPct val="90000"/>
              </a:lnSpc>
              <a:spcBef>
                <a:spcPts val="500"/>
              </a:spcBef>
              <a:buClr>
                <a:schemeClr val="accent1"/>
              </a:buClr>
              <a:buFont typeface="Wingdings" charset="2"/>
              <a:buChar char="§"/>
              <a:defRPr sz="1800" b="0" i="0" kern="1200">
                <a:solidFill>
                  <a:schemeClr val="tx1">
                    <a:lumMod val="75000"/>
                    <a:lumOff val="25000"/>
                  </a:schemeClr>
                </a:solidFill>
                <a:latin typeface="Roboto Light" charset="0"/>
                <a:ea typeface="Roboto Light" charset="0"/>
                <a:cs typeface="Roboto Light" charset="0"/>
              </a:defRPr>
            </a:lvl2pPr>
            <a:lvl3pPr marL="1143000" indent="-228600" algn="l" defTabSz="914400" rtl="0" eaLnBrk="1" latinLnBrk="0" hangingPunct="1">
              <a:lnSpc>
                <a:spcPct val="90000"/>
              </a:lnSpc>
              <a:spcBef>
                <a:spcPts val="500"/>
              </a:spcBef>
              <a:buClr>
                <a:schemeClr val="accent1"/>
              </a:buClr>
              <a:buFont typeface="Wingdings" charset="2"/>
              <a:buChar char="§"/>
              <a:defRPr sz="1600" b="0" i="0" kern="1200">
                <a:solidFill>
                  <a:schemeClr val="tx1">
                    <a:lumMod val="75000"/>
                    <a:lumOff val="25000"/>
                  </a:schemeClr>
                </a:solidFill>
                <a:latin typeface="Roboto Light" charset="0"/>
                <a:ea typeface="Roboto Light" charset="0"/>
                <a:cs typeface="Roboto Light" charset="0"/>
              </a:defRPr>
            </a:lvl3pPr>
            <a:lvl4pPr marL="1600200" indent="-228600" algn="l" defTabSz="914400" rtl="0" eaLnBrk="1" latinLnBrk="0" hangingPunct="1">
              <a:lnSpc>
                <a:spcPct val="90000"/>
              </a:lnSpc>
              <a:spcBef>
                <a:spcPts val="500"/>
              </a:spcBef>
              <a:buClr>
                <a:schemeClr val="accent1"/>
              </a:buClr>
              <a:buFont typeface="Wingdings" charset="2"/>
              <a:buChar char="§"/>
              <a:defRPr sz="1400" b="0" i="0" kern="1200">
                <a:solidFill>
                  <a:schemeClr val="tx1">
                    <a:lumMod val="75000"/>
                    <a:lumOff val="25000"/>
                  </a:schemeClr>
                </a:solidFill>
                <a:latin typeface="Roboto Light" charset="0"/>
                <a:ea typeface="Roboto Light" charset="0"/>
                <a:cs typeface="Roboto Light" charset="0"/>
              </a:defRPr>
            </a:lvl4pPr>
            <a:lvl5pPr marL="2057400" indent="-228600" algn="l" defTabSz="914400" rtl="0" eaLnBrk="1" latinLnBrk="0" hangingPunct="1">
              <a:lnSpc>
                <a:spcPct val="90000"/>
              </a:lnSpc>
              <a:spcBef>
                <a:spcPts val="500"/>
              </a:spcBef>
              <a:buClr>
                <a:schemeClr val="accent1"/>
              </a:buClr>
              <a:buFont typeface="Wingdings" charset="2"/>
              <a:buChar char="§"/>
              <a:defRPr sz="1400" b="0" i="0" kern="1200">
                <a:solidFill>
                  <a:schemeClr val="tx1">
                    <a:lumMod val="75000"/>
                    <a:lumOff val="25000"/>
                  </a:schemeClr>
                </a:solidFill>
                <a:latin typeface="Roboto Light" charset="0"/>
                <a:ea typeface="Roboto Light" charset="0"/>
                <a:cs typeface="Roboto Light"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
                <a:srgbClr val="77A02D"/>
              </a:buClr>
              <a:buSzTx/>
              <a:buFont typeface="Wingdings" charset="2"/>
              <a:buNone/>
              <a:tabLst/>
              <a:defRPr/>
            </a:pPr>
            <a:r>
              <a:rPr kumimoji="0" lang="en-US" sz="1600" b="0" i="1" u="none" strike="noStrike" kern="1200" cap="none" spc="0" normalizeH="0" baseline="0" noProof="0">
                <a:ln>
                  <a:noFill/>
                </a:ln>
                <a:solidFill>
                  <a:srgbClr val="7C7A7A"/>
                </a:solidFill>
                <a:effectLst/>
                <a:uLnTx/>
                <a:uFillTx/>
                <a:latin typeface="Roboto"/>
                <a:ea typeface="Roboto"/>
              </a:rPr>
              <a:t>Community Centers</a:t>
            </a:r>
            <a:endParaRPr kumimoji="0" lang="en-US" sz="2000" b="0" i="0" u="none" strike="noStrike" kern="1200" cap="none" spc="0" normalizeH="0" baseline="0" noProof="0">
              <a:ln>
                <a:noFill/>
              </a:ln>
              <a:solidFill>
                <a:srgbClr val="7C7A7A"/>
              </a:solidFill>
              <a:effectLst/>
              <a:uLnTx/>
              <a:uFillTx/>
              <a:latin typeface="Roboto" charset="0"/>
              <a:ea typeface="Roboto" charset="0"/>
            </a:endParaRPr>
          </a:p>
        </p:txBody>
      </p:sp>
    </p:spTree>
    <p:extLst>
      <p:ext uri="{BB962C8B-B14F-4D97-AF65-F5344CB8AC3E}">
        <p14:creationId xmlns:p14="http://schemas.microsoft.com/office/powerpoint/2010/main" val="184426248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E91DC736-0EF8-4F87-9146-EBF1D2EE4D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7" descr="Diagram&#10;&#10;Description automatically generated">
            <a:extLst>
              <a:ext uri="{FF2B5EF4-FFF2-40B4-BE49-F238E27FC236}">
                <a16:creationId xmlns:a16="http://schemas.microsoft.com/office/drawing/2014/main" id="{BF98F1D5-20A4-4A42-8861-7EEF1629F9BF}"/>
              </a:ext>
            </a:extLst>
          </p:cNvPr>
          <p:cNvPicPr>
            <a:picLocks noGrp="1" noChangeAspect="1"/>
          </p:cNvPicPr>
          <p:nvPr>
            <p:ph idx="1"/>
          </p:nvPr>
        </p:nvPicPr>
        <p:blipFill rotWithShape="1">
          <a:blip r:embed="rId2" cstate="email">
            <a:extLst>
              <a:ext uri="{28A0092B-C50C-407E-A947-70E740481C1C}">
                <a14:useLocalDpi xmlns:a14="http://schemas.microsoft.com/office/drawing/2010/main"/>
              </a:ext>
            </a:extLst>
          </a:blip>
          <a:srcRect/>
          <a:stretch/>
        </p:blipFill>
        <p:spPr>
          <a:xfrm>
            <a:off x="3523488" y="10"/>
            <a:ext cx="8668512" cy="6857990"/>
          </a:xfrm>
          <a:prstGeom prst="rect">
            <a:avLst/>
          </a:prstGeom>
        </p:spPr>
      </p:pic>
      <p:sp>
        <p:nvSpPr>
          <p:cNvPr id="25" name="Rectangle 24">
            <a:extLst>
              <a:ext uri="{FF2B5EF4-FFF2-40B4-BE49-F238E27FC236}">
                <a16:creationId xmlns:a16="http://schemas.microsoft.com/office/drawing/2014/main" id="{097CD68E-23E3-4007-8847-CD0944C4F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756601" cy="6858000"/>
          </a:xfrm>
          <a:prstGeom prst="rect">
            <a:avLst/>
          </a:prstGeom>
          <a:gradFill>
            <a:gsLst>
              <a:gs pos="58000">
                <a:schemeClr val="bg1"/>
              </a:gs>
              <a:gs pos="35000">
                <a:schemeClr val="bg1">
                  <a:alpha val="79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BACB761C-DA8A-42F3-B6D3-5A82E959ABC3}"/>
              </a:ext>
            </a:extLst>
          </p:cNvPr>
          <p:cNvSpPr>
            <a:spLocks noGrp="1"/>
          </p:cNvSpPr>
          <p:nvPr>
            <p:ph type="title"/>
          </p:nvPr>
        </p:nvSpPr>
        <p:spPr>
          <a:xfrm>
            <a:off x="477981" y="-1238588"/>
            <a:ext cx="4023360" cy="3204134"/>
          </a:xfrm>
        </p:spPr>
        <p:txBody>
          <a:bodyPr vert="horz" lIns="91440" tIns="45720" rIns="91440" bIns="45720" rtlCol="0" anchor="b">
            <a:normAutofit/>
          </a:bodyPr>
          <a:lstStyle/>
          <a:p>
            <a:r>
              <a:rPr lang="en-US">
                <a:latin typeface="Roboto Light"/>
                <a:ea typeface="Roboto Light"/>
              </a:rPr>
              <a:t>Approved</a:t>
            </a:r>
            <a:r>
              <a:rPr lang="en-US" sz="4800">
                <a:solidFill>
                  <a:schemeClr val="tx1"/>
                </a:solidFill>
                <a:latin typeface="Roboto"/>
                <a:ea typeface="Roboto"/>
                <a:cs typeface="+mj-cs"/>
              </a:rPr>
              <a:t> </a:t>
            </a:r>
            <a:r>
              <a:rPr lang="en-US">
                <a:latin typeface="Roboto Light"/>
                <a:ea typeface="Roboto Light"/>
              </a:rPr>
              <a:t>Sector Plan</a:t>
            </a:r>
          </a:p>
        </p:txBody>
      </p:sp>
      <p:sp>
        <p:nvSpPr>
          <p:cNvPr id="4" name="Text Placeholder 3">
            <a:extLst>
              <a:ext uri="{FF2B5EF4-FFF2-40B4-BE49-F238E27FC236}">
                <a16:creationId xmlns:a16="http://schemas.microsoft.com/office/drawing/2014/main" id="{1A96BE3A-1A68-4B8B-A673-7C78908DB88C}"/>
              </a:ext>
            </a:extLst>
          </p:cNvPr>
          <p:cNvSpPr>
            <a:spLocks noGrp="1"/>
          </p:cNvSpPr>
          <p:nvPr>
            <p:ph type="body" sz="quarter" idx="13"/>
          </p:nvPr>
        </p:nvSpPr>
        <p:spPr>
          <a:xfrm>
            <a:off x="477980" y="1962332"/>
            <a:ext cx="3695450" cy="1208141"/>
          </a:xfrm>
        </p:spPr>
        <p:txBody>
          <a:bodyPr vert="horz" lIns="91440" tIns="45720" rIns="91440" bIns="45720" rtlCol="0" anchor="t">
            <a:normAutofit/>
          </a:bodyPr>
          <a:lstStyle/>
          <a:p>
            <a:r>
              <a:rPr lang="en-US">
                <a:latin typeface="Roboto"/>
                <a:ea typeface="Roboto"/>
              </a:rPr>
              <a:t>A Connected Transportation Network with Alternative Street and Transit Options </a:t>
            </a:r>
          </a:p>
        </p:txBody>
      </p:sp>
      <p:sp>
        <p:nvSpPr>
          <p:cNvPr id="27" name="Rectangle 26">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9" name="Rectangle 28">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Content Placeholder 2">
            <a:extLst>
              <a:ext uri="{FF2B5EF4-FFF2-40B4-BE49-F238E27FC236}">
                <a16:creationId xmlns:a16="http://schemas.microsoft.com/office/drawing/2014/main" id="{226DA7B5-649A-4066-99E0-8AC04BF3DDFB}"/>
              </a:ext>
            </a:extLst>
          </p:cNvPr>
          <p:cNvSpPr txBox="1">
            <a:spLocks/>
          </p:cNvSpPr>
          <p:nvPr/>
        </p:nvSpPr>
        <p:spPr>
          <a:xfrm>
            <a:off x="424865" y="3111788"/>
            <a:ext cx="4134500" cy="2406416"/>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Clr>
                <a:schemeClr val="accent1"/>
              </a:buClr>
              <a:buFont typeface="Wingdings" charset="2"/>
              <a:buChar char="§"/>
              <a:defRPr sz="2000" b="0" i="0" kern="1200">
                <a:solidFill>
                  <a:schemeClr val="tx1">
                    <a:lumMod val="75000"/>
                    <a:lumOff val="25000"/>
                  </a:schemeClr>
                </a:solidFill>
                <a:latin typeface="Roboto Light" charset="0"/>
                <a:ea typeface="Roboto Light" charset="0"/>
                <a:cs typeface="Roboto Light" charset="0"/>
              </a:defRPr>
            </a:lvl1pPr>
            <a:lvl2pPr marL="685800" indent="-228600" algn="l" defTabSz="914400" rtl="0" eaLnBrk="1" latinLnBrk="0" hangingPunct="1">
              <a:lnSpc>
                <a:spcPct val="90000"/>
              </a:lnSpc>
              <a:spcBef>
                <a:spcPts val="500"/>
              </a:spcBef>
              <a:buClr>
                <a:schemeClr val="accent1"/>
              </a:buClr>
              <a:buFont typeface="Wingdings" charset="2"/>
              <a:buChar char="§"/>
              <a:defRPr sz="1800" b="0" i="0" kern="1200">
                <a:solidFill>
                  <a:schemeClr val="tx1">
                    <a:lumMod val="75000"/>
                    <a:lumOff val="25000"/>
                  </a:schemeClr>
                </a:solidFill>
                <a:latin typeface="Roboto Light" charset="0"/>
                <a:ea typeface="Roboto Light" charset="0"/>
                <a:cs typeface="Roboto Light" charset="0"/>
              </a:defRPr>
            </a:lvl2pPr>
            <a:lvl3pPr marL="1143000" indent="-228600" algn="l" defTabSz="914400" rtl="0" eaLnBrk="1" latinLnBrk="0" hangingPunct="1">
              <a:lnSpc>
                <a:spcPct val="90000"/>
              </a:lnSpc>
              <a:spcBef>
                <a:spcPts val="500"/>
              </a:spcBef>
              <a:buClr>
                <a:schemeClr val="accent1"/>
              </a:buClr>
              <a:buFont typeface="Wingdings" charset="2"/>
              <a:buChar char="§"/>
              <a:defRPr sz="1600" b="0" i="0" kern="1200">
                <a:solidFill>
                  <a:schemeClr val="tx1">
                    <a:lumMod val="75000"/>
                    <a:lumOff val="25000"/>
                  </a:schemeClr>
                </a:solidFill>
                <a:latin typeface="Roboto Light" charset="0"/>
                <a:ea typeface="Roboto Light" charset="0"/>
                <a:cs typeface="Roboto Light" charset="0"/>
              </a:defRPr>
            </a:lvl3pPr>
            <a:lvl4pPr marL="1600200" indent="-228600" algn="l" defTabSz="914400" rtl="0" eaLnBrk="1" latinLnBrk="0" hangingPunct="1">
              <a:lnSpc>
                <a:spcPct val="90000"/>
              </a:lnSpc>
              <a:spcBef>
                <a:spcPts val="500"/>
              </a:spcBef>
              <a:buClr>
                <a:schemeClr val="accent1"/>
              </a:buClr>
              <a:buFont typeface="Wingdings" charset="2"/>
              <a:buChar char="§"/>
              <a:defRPr sz="1400" b="0" i="0" kern="1200">
                <a:solidFill>
                  <a:schemeClr val="tx1">
                    <a:lumMod val="75000"/>
                    <a:lumOff val="25000"/>
                  </a:schemeClr>
                </a:solidFill>
                <a:latin typeface="Roboto Light" charset="0"/>
                <a:ea typeface="Roboto Light" charset="0"/>
                <a:cs typeface="Roboto Light" charset="0"/>
              </a:defRPr>
            </a:lvl4pPr>
            <a:lvl5pPr marL="2057400" indent="-228600" algn="l" defTabSz="914400" rtl="0" eaLnBrk="1" latinLnBrk="0" hangingPunct="1">
              <a:lnSpc>
                <a:spcPct val="90000"/>
              </a:lnSpc>
              <a:spcBef>
                <a:spcPts val="500"/>
              </a:spcBef>
              <a:buClr>
                <a:schemeClr val="accent1"/>
              </a:buClr>
              <a:buFont typeface="Wingdings" charset="2"/>
              <a:buChar char="§"/>
              <a:defRPr sz="1400" b="0" i="0" kern="1200">
                <a:solidFill>
                  <a:schemeClr val="tx1">
                    <a:lumMod val="75000"/>
                    <a:lumOff val="25000"/>
                  </a:schemeClr>
                </a:solidFill>
                <a:latin typeface="Roboto Light" charset="0"/>
                <a:ea typeface="Roboto Light" charset="0"/>
                <a:cs typeface="Roboto Light"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a:latin typeface="Roboto Light"/>
                <a:ea typeface="Roboto Light"/>
              </a:rPr>
              <a:t>Trails and bike facilities</a:t>
            </a:r>
            <a:endParaRPr lang="en-US"/>
          </a:p>
          <a:p>
            <a:r>
              <a:rPr lang="en-US">
                <a:latin typeface="Roboto Light"/>
                <a:ea typeface="Roboto Light"/>
              </a:rPr>
              <a:t>Right-size street sections</a:t>
            </a:r>
          </a:p>
          <a:p>
            <a:r>
              <a:rPr lang="en-US">
                <a:latin typeface="Roboto Light"/>
                <a:ea typeface="Roboto Light"/>
              </a:rPr>
              <a:t>Study BRT and Bus Routing Options</a:t>
            </a:r>
          </a:p>
          <a:p>
            <a:pPr lvl="1"/>
            <a:endParaRPr lang="en-US"/>
          </a:p>
        </p:txBody>
      </p:sp>
      <p:sp>
        <p:nvSpPr>
          <p:cNvPr id="5" name="Rectangle 4">
            <a:extLst>
              <a:ext uri="{FF2B5EF4-FFF2-40B4-BE49-F238E27FC236}">
                <a16:creationId xmlns:a16="http://schemas.microsoft.com/office/drawing/2014/main" id="{F1D8D024-4641-4B86-8DEC-B7EDD48AFE99}"/>
              </a:ext>
            </a:extLst>
          </p:cNvPr>
          <p:cNvSpPr/>
          <p:nvPr/>
        </p:nvSpPr>
        <p:spPr>
          <a:xfrm>
            <a:off x="479685" y="4470817"/>
            <a:ext cx="4124793" cy="1149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71758708"/>
      </p:ext>
    </p:extLst>
  </p:cSld>
  <p:clrMapOvr>
    <a:overrideClrMapping bg1="lt1" tx1="dk1" bg2="lt2" tx2="dk2" accent1="accent1" accent2="accent2" accent3="accent3" accent4="accent4" accent5="accent5" accent6="accent6" hlink="hlink" folHlink="folHlink"/>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7C8886-4DEF-4013-A131-9DB7474D8C3C}"/>
              </a:ext>
            </a:extLst>
          </p:cNvPr>
          <p:cNvSpPr>
            <a:spLocks noGrp="1"/>
          </p:cNvSpPr>
          <p:nvPr>
            <p:ph type="title"/>
          </p:nvPr>
        </p:nvSpPr>
        <p:spPr/>
        <p:txBody>
          <a:bodyPr/>
          <a:lstStyle/>
          <a:p>
            <a:r>
              <a:rPr lang="en-US">
                <a:latin typeface="Roboto Light"/>
                <a:ea typeface="Roboto Light"/>
              </a:rPr>
              <a:t>Urban Boulevard</a:t>
            </a:r>
            <a:endParaRPr lang="en-US"/>
          </a:p>
        </p:txBody>
      </p:sp>
      <p:pic>
        <p:nvPicPr>
          <p:cNvPr id="6" name="Picture 6" descr="A sign on the side of a road&#10;&#10;Description automatically generated">
            <a:extLst>
              <a:ext uri="{FF2B5EF4-FFF2-40B4-BE49-F238E27FC236}">
                <a16:creationId xmlns:a16="http://schemas.microsoft.com/office/drawing/2014/main" id="{95B36331-BE78-4A12-AF5C-D2D5997462D7}"/>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574766" y="2303791"/>
            <a:ext cx="5419634" cy="3162247"/>
          </a:xfrm>
          <a:prstGeom prst="roundRect">
            <a:avLst/>
          </a:prstGeom>
        </p:spPr>
      </p:pic>
      <p:pic>
        <p:nvPicPr>
          <p:cNvPr id="7" name="Picture 7" descr="Diagram&#10;&#10;Description automatically generated">
            <a:extLst>
              <a:ext uri="{FF2B5EF4-FFF2-40B4-BE49-F238E27FC236}">
                <a16:creationId xmlns:a16="http://schemas.microsoft.com/office/drawing/2014/main" id="{0B416B5A-AF93-430F-B642-0B14EDE19DDB}"/>
              </a:ext>
            </a:extLst>
          </p:cNvPr>
          <p:cNvPicPr>
            <a:picLocks noGrp="1" noChangeAspect="1"/>
          </p:cNvPicPr>
          <p:nvPr>
            <p:ph idx="12"/>
          </p:nvPr>
        </p:nvPicPr>
        <p:blipFill>
          <a:blip r:embed="rId3" cstate="email">
            <a:extLst>
              <a:ext uri="{28A0092B-C50C-407E-A947-70E740481C1C}">
                <a14:useLocalDpi xmlns:a14="http://schemas.microsoft.com/office/drawing/2010/main"/>
              </a:ext>
            </a:extLst>
          </a:blip>
          <a:stretch>
            <a:fillRect/>
          </a:stretch>
        </p:blipFill>
        <p:spPr>
          <a:xfrm>
            <a:off x="6197691" y="2241296"/>
            <a:ext cx="5419634" cy="3310447"/>
          </a:xfrm>
          <a:prstGeom prst="roundRect">
            <a:avLst/>
          </a:prstGeom>
        </p:spPr>
      </p:pic>
      <p:sp>
        <p:nvSpPr>
          <p:cNvPr id="5" name="Text Placeholder 4">
            <a:extLst>
              <a:ext uri="{FF2B5EF4-FFF2-40B4-BE49-F238E27FC236}">
                <a16:creationId xmlns:a16="http://schemas.microsoft.com/office/drawing/2014/main" id="{BFDCD259-F692-491F-8AFB-16C4876E4DF0}"/>
              </a:ext>
            </a:extLst>
          </p:cNvPr>
          <p:cNvSpPr>
            <a:spLocks noGrp="1"/>
          </p:cNvSpPr>
          <p:nvPr>
            <p:ph type="body" sz="quarter" idx="13"/>
          </p:nvPr>
        </p:nvSpPr>
        <p:spPr/>
        <p:txBody>
          <a:bodyPr vert="horz" lIns="91440" tIns="45720" rIns="91440" bIns="45720" rtlCol="0" anchor="t">
            <a:normAutofit/>
          </a:bodyPr>
          <a:lstStyle/>
          <a:p>
            <a:r>
              <a:rPr lang="en-US">
                <a:latin typeface="Roboto"/>
                <a:ea typeface="Roboto"/>
              </a:rPr>
              <a:t>Presidential Parkway</a:t>
            </a:r>
            <a:endParaRPr lang="en-US"/>
          </a:p>
        </p:txBody>
      </p:sp>
      <p:sp>
        <p:nvSpPr>
          <p:cNvPr id="8" name="Text Placeholder 3">
            <a:extLst>
              <a:ext uri="{FF2B5EF4-FFF2-40B4-BE49-F238E27FC236}">
                <a16:creationId xmlns:a16="http://schemas.microsoft.com/office/drawing/2014/main" id="{3464CA76-0DEA-C04B-9DB1-821AB55491E6}"/>
              </a:ext>
            </a:extLst>
          </p:cNvPr>
          <p:cNvSpPr txBox="1">
            <a:spLocks/>
          </p:cNvSpPr>
          <p:nvPr/>
        </p:nvSpPr>
        <p:spPr>
          <a:xfrm>
            <a:off x="6096000" y="5576202"/>
            <a:ext cx="5521234" cy="562635"/>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Clr>
                <a:schemeClr val="accent1"/>
              </a:buClr>
              <a:buFont typeface="Wingdings" charset="2"/>
              <a:buNone/>
              <a:defRPr sz="2000" b="0" i="0" kern="1200">
                <a:solidFill>
                  <a:schemeClr val="bg2"/>
                </a:solidFill>
                <a:latin typeface="Roboto" charset="0"/>
                <a:ea typeface="Roboto" charset="0"/>
                <a:cs typeface="Roboto" charset="0"/>
              </a:defRPr>
            </a:lvl1pPr>
            <a:lvl2pPr marL="685800" indent="-228600" algn="l" defTabSz="914400" rtl="0" eaLnBrk="1" latinLnBrk="0" hangingPunct="1">
              <a:lnSpc>
                <a:spcPct val="90000"/>
              </a:lnSpc>
              <a:spcBef>
                <a:spcPts val="500"/>
              </a:spcBef>
              <a:buClr>
                <a:schemeClr val="accent1"/>
              </a:buClr>
              <a:buFont typeface="Wingdings" charset="2"/>
              <a:buChar char="§"/>
              <a:defRPr sz="1800" b="0" i="0" kern="1200">
                <a:solidFill>
                  <a:schemeClr val="tx1">
                    <a:lumMod val="75000"/>
                    <a:lumOff val="25000"/>
                  </a:schemeClr>
                </a:solidFill>
                <a:latin typeface="Roboto Light" charset="0"/>
                <a:ea typeface="Roboto Light" charset="0"/>
                <a:cs typeface="Roboto Light" charset="0"/>
              </a:defRPr>
            </a:lvl2pPr>
            <a:lvl3pPr marL="1143000" indent="-228600" algn="l" defTabSz="914400" rtl="0" eaLnBrk="1" latinLnBrk="0" hangingPunct="1">
              <a:lnSpc>
                <a:spcPct val="90000"/>
              </a:lnSpc>
              <a:spcBef>
                <a:spcPts val="500"/>
              </a:spcBef>
              <a:buClr>
                <a:schemeClr val="accent1"/>
              </a:buClr>
              <a:buFont typeface="Wingdings" charset="2"/>
              <a:buChar char="§"/>
              <a:defRPr sz="1600" b="0" i="0" kern="1200">
                <a:solidFill>
                  <a:schemeClr val="tx1">
                    <a:lumMod val="75000"/>
                    <a:lumOff val="25000"/>
                  </a:schemeClr>
                </a:solidFill>
                <a:latin typeface="Roboto Light" charset="0"/>
                <a:ea typeface="Roboto Light" charset="0"/>
                <a:cs typeface="Roboto Light" charset="0"/>
              </a:defRPr>
            </a:lvl3pPr>
            <a:lvl4pPr marL="1600200" indent="-228600" algn="l" defTabSz="914400" rtl="0" eaLnBrk="1" latinLnBrk="0" hangingPunct="1">
              <a:lnSpc>
                <a:spcPct val="90000"/>
              </a:lnSpc>
              <a:spcBef>
                <a:spcPts val="500"/>
              </a:spcBef>
              <a:buClr>
                <a:schemeClr val="accent1"/>
              </a:buClr>
              <a:buFont typeface="Wingdings" charset="2"/>
              <a:buChar char="§"/>
              <a:defRPr sz="1400" b="0" i="0" kern="1200">
                <a:solidFill>
                  <a:schemeClr val="tx1">
                    <a:lumMod val="75000"/>
                    <a:lumOff val="25000"/>
                  </a:schemeClr>
                </a:solidFill>
                <a:latin typeface="Roboto Light" charset="0"/>
                <a:ea typeface="Roboto Light" charset="0"/>
                <a:cs typeface="Roboto Light" charset="0"/>
              </a:defRPr>
            </a:lvl4pPr>
            <a:lvl5pPr marL="2057400" indent="-228600" algn="l" defTabSz="914400" rtl="0" eaLnBrk="1" latinLnBrk="0" hangingPunct="1">
              <a:lnSpc>
                <a:spcPct val="90000"/>
              </a:lnSpc>
              <a:spcBef>
                <a:spcPts val="500"/>
              </a:spcBef>
              <a:buClr>
                <a:schemeClr val="accent1"/>
              </a:buClr>
              <a:buFont typeface="Wingdings" charset="2"/>
              <a:buChar char="§"/>
              <a:defRPr sz="1400" b="0" i="0" kern="1200">
                <a:solidFill>
                  <a:schemeClr val="tx1">
                    <a:lumMod val="75000"/>
                    <a:lumOff val="25000"/>
                  </a:schemeClr>
                </a:solidFill>
                <a:latin typeface="Roboto Light" charset="0"/>
                <a:ea typeface="Roboto Light" charset="0"/>
                <a:cs typeface="Roboto Light"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a:solidFill>
                  <a:srgbClr val="7C7A7A"/>
                </a:solidFill>
                <a:latin typeface="Roboto"/>
                <a:ea typeface="Roboto"/>
              </a:rPr>
              <a:t>Multi-modal, complete street</a:t>
            </a:r>
            <a:endParaRPr lang="en-US">
              <a:solidFill>
                <a:srgbClr val="7C7A7A"/>
              </a:solidFill>
            </a:endParaRPr>
          </a:p>
        </p:txBody>
      </p:sp>
      <p:sp>
        <p:nvSpPr>
          <p:cNvPr id="9" name="Text Placeholder 3">
            <a:extLst>
              <a:ext uri="{FF2B5EF4-FFF2-40B4-BE49-F238E27FC236}">
                <a16:creationId xmlns:a16="http://schemas.microsoft.com/office/drawing/2014/main" id="{64FC02A0-77C6-A542-9DFF-C15DB467DD52}"/>
              </a:ext>
            </a:extLst>
          </p:cNvPr>
          <p:cNvSpPr txBox="1">
            <a:spLocks/>
          </p:cNvSpPr>
          <p:nvPr/>
        </p:nvSpPr>
        <p:spPr>
          <a:xfrm>
            <a:off x="473076" y="5551743"/>
            <a:ext cx="5521234" cy="827679"/>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Clr>
                <a:schemeClr val="accent1"/>
              </a:buClr>
              <a:buFont typeface="Wingdings" charset="2"/>
              <a:buNone/>
              <a:defRPr sz="2000" b="0" i="0" kern="1200">
                <a:solidFill>
                  <a:schemeClr val="bg2"/>
                </a:solidFill>
                <a:latin typeface="Roboto" charset="0"/>
                <a:ea typeface="Roboto" charset="0"/>
                <a:cs typeface="Roboto" charset="0"/>
              </a:defRPr>
            </a:lvl1pPr>
            <a:lvl2pPr marL="685800" indent="-228600" algn="l" defTabSz="914400" rtl="0" eaLnBrk="1" latinLnBrk="0" hangingPunct="1">
              <a:lnSpc>
                <a:spcPct val="90000"/>
              </a:lnSpc>
              <a:spcBef>
                <a:spcPts val="500"/>
              </a:spcBef>
              <a:buClr>
                <a:schemeClr val="accent1"/>
              </a:buClr>
              <a:buFont typeface="Wingdings" charset="2"/>
              <a:buChar char="§"/>
              <a:defRPr sz="1800" b="0" i="0" kern="1200">
                <a:solidFill>
                  <a:schemeClr val="tx1">
                    <a:lumMod val="75000"/>
                    <a:lumOff val="25000"/>
                  </a:schemeClr>
                </a:solidFill>
                <a:latin typeface="Roboto Light" charset="0"/>
                <a:ea typeface="Roboto Light" charset="0"/>
                <a:cs typeface="Roboto Light" charset="0"/>
              </a:defRPr>
            </a:lvl2pPr>
            <a:lvl3pPr marL="1143000" indent="-228600" algn="l" defTabSz="914400" rtl="0" eaLnBrk="1" latinLnBrk="0" hangingPunct="1">
              <a:lnSpc>
                <a:spcPct val="90000"/>
              </a:lnSpc>
              <a:spcBef>
                <a:spcPts val="500"/>
              </a:spcBef>
              <a:buClr>
                <a:schemeClr val="accent1"/>
              </a:buClr>
              <a:buFont typeface="Wingdings" charset="2"/>
              <a:buChar char="§"/>
              <a:defRPr sz="1600" b="0" i="0" kern="1200">
                <a:solidFill>
                  <a:schemeClr val="tx1">
                    <a:lumMod val="75000"/>
                    <a:lumOff val="25000"/>
                  </a:schemeClr>
                </a:solidFill>
                <a:latin typeface="Roboto Light" charset="0"/>
                <a:ea typeface="Roboto Light" charset="0"/>
                <a:cs typeface="Roboto Light" charset="0"/>
              </a:defRPr>
            </a:lvl3pPr>
            <a:lvl4pPr marL="1600200" indent="-228600" algn="l" defTabSz="914400" rtl="0" eaLnBrk="1" latinLnBrk="0" hangingPunct="1">
              <a:lnSpc>
                <a:spcPct val="90000"/>
              </a:lnSpc>
              <a:spcBef>
                <a:spcPts val="500"/>
              </a:spcBef>
              <a:buClr>
                <a:schemeClr val="accent1"/>
              </a:buClr>
              <a:buFont typeface="Wingdings" charset="2"/>
              <a:buChar char="§"/>
              <a:defRPr sz="1400" b="0" i="0" kern="1200">
                <a:solidFill>
                  <a:schemeClr val="tx1">
                    <a:lumMod val="75000"/>
                    <a:lumOff val="25000"/>
                  </a:schemeClr>
                </a:solidFill>
                <a:latin typeface="Roboto Light" charset="0"/>
                <a:ea typeface="Roboto Light" charset="0"/>
                <a:cs typeface="Roboto Light" charset="0"/>
              </a:defRPr>
            </a:lvl4pPr>
            <a:lvl5pPr marL="2057400" indent="-228600" algn="l" defTabSz="914400" rtl="0" eaLnBrk="1" latinLnBrk="0" hangingPunct="1">
              <a:lnSpc>
                <a:spcPct val="90000"/>
              </a:lnSpc>
              <a:spcBef>
                <a:spcPts val="500"/>
              </a:spcBef>
              <a:buClr>
                <a:schemeClr val="accent1"/>
              </a:buClr>
              <a:buFont typeface="Wingdings" charset="2"/>
              <a:buChar char="§"/>
              <a:defRPr sz="1400" b="0" i="0" kern="1200">
                <a:solidFill>
                  <a:schemeClr val="tx1">
                    <a:lumMod val="75000"/>
                    <a:lumOff val="25000"/>
                  </a:schemeClr>
                </a:solidFill>
                <a:latin typeface="Roboto Light" charset="0"/>
                <a:ea typeface="Roboto Light" charset="0"/>
                <a:cs typeface="Roboto Light"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a:solidFill>
                  <a:srgbClr val="7C7A7A"/>
                </a:solidFill>
                <a:latin typeface="Roboto"/>
                <a:ea typeface="Roboto"/>
              </a:rPr>
              <a:t>Existing – Auto Focused</a:t>
            </a:r>
          </a:p>
        </p:txBody>
      </p:sp>
      <p:sp>
        <p:nvSpPr>
          <p:cNvPr id="10" name="Text Placeholder 3">
            <a:extLst>
              <a:ext uri="{FF2B5EF4-FFF2-40B4-BE49-F238E27FC236}">
                <a16:creationId xmlns:a16="http://schemas.microsoft.com/office/drawing/2014/main" id="{579D3572-DBF9-4338-B8CE-A55656A97F1E}"/>
              </a:ext>
            </a:extLst>
          </p:cNvPr>
          <p:cNvSpPr txBox="1">
            <a:spLocks/>
          </p:cNvSpPr>
          <p:nvPr/>
        </p:nvSpPr>
        <p:spPr>
          <a:xfrm>
            <a:off x="6195391" y="6095245"/>
            <a:ext cx="5521234" cy="562635"/>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Clr>
                <a:schemeClr val="accent1"/>
              </a:buClr>
              <a:buFont typeface="Wingdings" charset="2"/>
              <a:buNone/>
              <a:defRPr sz="2000" b="0" i="0" kern="1200">
                <a:solidFill>
                  <a:schemeClr val="bg2"/>
                </a:solidFill>
                <a:latin typeface="Roboto" charset="0"/>
                <a:ea typeface="Roboto" charset="0"/>
                <a:cs typeface="Roboto" charset="0"/>
              </a:defRPr>
            </a:lvl1pPr>
            <a:lvl2pPr marL="685800" indent="-228600" algn="l" defTabSz="914400" rtl="0" eaLnBrk="1" latinLnBrk="0" hangingPunct="1">
              <a:lnSpc>
                <a:spcPct val="90000"/>
              </a:lnSpc>
              <a:spcBef>
                <a:spcPts val="500"/>
              </a:spcBef>
              <a:buClr>
                <a:schemeClr val="accent1"/>
              </a:buClr>
              <a:buFont typeface="Wingdings" charset="2"/>
              <a:buChar char="§"/>
              <a:defRPr sz="1800" b="0" i="0" kern="1200">
                <a:solidFill>
                  <a:schemeClr val="tx1">
                    <a:lumMod val="75000"/>
                    <a:lumOff val="25000"/>
                  </a:schemeClr>
                </a:solidFill>
                <a:latin typeface="Roboto Light" charset="0"/>
                <a:ea typeface="Roboto Light" charset="0"/>
                <a:cs typeface="Roboto Light" charset="0"/>
              </a:defRPr>
            </a:lvl2pPr>
            <a:lvl3pPr marL="1143000" indent="-228600" algn="l" defTabSz="914400" rtl="0" eaLnBrk="1" latinLnBrk="0" hangingPunct="1">
              <a:lnSpc>
                <a:spcPct val="90000"/>
              </a:lnSpc>
              <a:spcBef>
                <a:spcPts val="500"/>
              </a:spcBef>
              <a:buClr>
                <a:schemeClr val="accent1"/>
              </a:buClr>
              <a:buFont typeface="Wingdings" charset="2"/>
              <a:buChar char="§"/>
              <a:defRPr sz="1600" b="0" i="0" kern="1200">
                <a:solidFill>
                  <a:schemeClr val="tx1">
                    <a:lumMod val="75000"/>
                    <a:lumOff val="25000"/>
                  </a:schemeClr>
                </a:solidFill>
                <a:latin typeface="Roboto Light" charset="0"/>
                <a:ea typeface="Roboto Light" charset="0"/>
                <a:cs typeface="Roboto Light" charset="0"/>
              </a:defRPr>
            </a:lvl3pPr>
            <a:lvl4pPr marL="1600200" indent="-228600" algn="l" defTabSz="914400" rtl="0" eaLnBrk="1" latinLnBrk="0" hangingPunct="1">
              <a:lnSpc>
                <a:spcPct val="90000"/>
              </a:lnSpc>
              <a:spcBef>
                <a:spcPts val="500"/>
              </a:spcBef>
              <a:buClr>
                <a:schemeClr val="accent1"/>
              </a:buClr>
              <a:buFont typeface="Wingdings" charset="2"/>
              <a:buChar char="§"/>
              <a:defRPr sz="1400" b="0" i="0" kern="1200">
                <a:solidFill>
                  <a:schemeClr val="tx1">
                    <a:lumMod val="75000"/>
                    <a:lumOff val="25000"/>
                  </a:schemeClr>
                </a:solidFill>
                <a:latin typeface="Roboto Light" charset="0"/>
                <a:ea typeface="Roboto Light" charset="0"/>
                <a:cs typeface="Roboto Light" charset="0"/>
              </a:defRPr>
            </a:lvl4pPr>
            <a:lvl5pPr marL="2057400" indent="-228600" algn="l" defTabSz="914400" rtl="0" eaLnBrk="1" latinLnBrk="0" hangingPunct="1">
              <a:lnSpc>
                <a:spcPct val="90000"/>
              </a:lnSpc>
              <a:spcBef>
                <a:spcPts val="500"/>
              </a:spcBef>
              <a:buClr>
                <a:schemeClr val="accent1"/>
              </a:buClr>
              <a:buFont typeface="Wingdings" charset="2"/>
              <a:buChar char="§"/>
              <a:defRPr sz="1400" b="0" i="0" kern="1200">
                <a:solidFill>
                  <a:schemeClr val="tx1">
                    <a:lumMod val="75000"/>
                    <a:lumOff val="25000"/>
                  </a:schemeClr>
                </a:solidFill>
                <a:latin typeface="Roboto Light" charset="0"/>
                <a:ea typeface="Roboto Light" charset="0"/>
                <a:cs typeface="Roboto Light"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1000">
                <a:solidFill>
                  <a:srgbClr val="7C7A7A"/>
                </a:solidFill>
                <a:latin typeface="Roboto"/>
                <a:ea typeface="Roboto"/>
              </a:rPr>
              <a:t>Nacto.org</a:t>
            </a:r>
            <a:endParaRPr lang="en-US" sz="1000">
              <a:solidFill>
                <a:srgbClr val="7C7A7A"/>
              </a:solidFill>
            </a:endParaRPr>
          </a:p>
        </p:txBody>
      </p:sp>
    </p:spTree>
    <p:extLst>
      <p:ext uri="{BB962C8B-B14F-4D97-AF65-F5344CB8AC3E}">
        <p14:creationId xmlns:p14="http://schemas.microsoft.com/office/powerpoint/2010/main" val="49615804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AC26D8-6252-4344-97ED-F2B7161A6232}"/>
              </a:ext>
            </a:extLst>
          </p:cNvPr>
          <p:cNvSpPr>
            <a:spLocks noGrp="1"/>
          </p:cNvSpPr>
          <p:nvPr>
            <p:ph type="title"/>
          </p:nvPr>
        </p:nvSpPr>
        <p:spPr/>
        <p:txBody>
          <a:bodyPr/>
          <a:lstStyle/>
          <a:p>
            <a:r>
              <a:rPr lang="en-US">
                <a:latin typeface="Roboto Light"/>
                <a:ea typeface="Roboto Light"/>
              </a:rPr>
              <a:t>Urban Street Design</a:t>
            </a:r>
            <a:endParaRPr lang="en-US"/>
          </a:p>
        </p:txBody>
      </p:sp>
      <p:sp>
        <p:nvSpPr>
          <p:cNvPr id="5" name="Text Placeholder 4">
            <a:extLst>
              <a:ext uri="{FF2B5EF4-FFF2-40B4-BE49-F238E27FC236}">
                <a16:creationId xmlns:a16="http://schemas.microsoft.com/office/drawing/2014/main" id="{CC72D85C-CCEB-4BBE-87A9-F4A996308C13}"/>
              </a:ext>
            </a:extLst>
          </p:cNvPr>
          <p:cNvSpPr>
            <a:spLocks noGrp="1"/>
          </p:cNvSpPr>
          <p:nvPr>
            <p:ph type="body" sz="quarter" idx="13"/>
          </p:nvPr>
        </p:nvSpPr>
        <p:spPr/>
        <p:txBody>
          <a:bodyPr vert="horz" lIns="91440" tIns="45720" rIns="91440" bIns="45720" rtlCol="0" anchor="t">
            <a:normAutofit/>
          </a:bodyPr>
          <a:lstStyle/>
          <a:p>
            <a:r>
              <a:rPr lang="en-US">
                <a:latin typeface="Roboto"/>
                <a:ea typeface="Roboto"/>
              </a:rPr>
              <a:t>Walkable Streets</a:t>
            </a:r>
            <a:endParaRPr lang="en-US"/>
          </a:p>
        </p:txBody>
      </p:sp>
      <p:pic>
        <p:nvPicPr>
          <p:cNvPr id="7" name="Picture 6" descr="A picture containing outdoor, road, street, building&#10;&#10;Description automatically generated">
            <a:extLst>
              <a:ext uri="{FF2B5EF4-FFF2-40B4-BE49-F238E27FC236}">
                <a16:creationId xmlns:a16="http://schemas.microsoft.com/office/drawing/2014/main" id="{CF839A9B-4D92-4D4E-85AF-A7F9DC7CD8B4}"/>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579051" y="1582542"/>
            <a:ext cx="3808116" cy="4468186"/>
          </a:xfrm>
          <a:prstGeom prst="roundRect">
            <a:avLst/>
          </a:prstGeom>
        </p:spPr>
      </p:pic>
      <p:pic>
        <p:nvPicPr>
          <p:cNvPr id="9" name="Picture 6" descr="A group of people sitting on the side of the road&#10;&#10;Description automatically generated">
            <a:extLst>
              <a:ext uri="{FF2B5EF4-FFF2-40B4-BE49-F238E27FC236}">
                <a16:creationId xmlns:a16="http://schemas.microsoft.com/office/drawing/2014/main" id="{43A5B382-A0C2-450B-8EFA-8CCA2FFA1CF9}"/>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163897" y="1581932"/>
            <a:ext cx="3578076" cy="4468184"/>
          </a:xfrm>
          <a:prstGeom prst="roundRect">
            <a:avLst/>
          </a:prstGeom>
        </p:spPr>
      </p:pic>
    </p:spTree>
    <p:extLst>
      <p:ext uri="{BB962C8B-B14F-4D97-AF65-F5344CB8AC3E}">
        <p14:creationId xmlns:p14="http://schemas.microsoft.com/office/powerpoint/2010/main" val="262009019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8D3EF9-A753-4D6A-99ED-34D4CA26F723}"/>
              </a:ext>
            </a:extLst>
          </p:cNvPr>
          <p:cNvSpPr>
            <a:spLocks noGrp="1"/>
          </p:cNvSpPr>
          <p:nvPr>
            <p:ph type="title"/>
          </p:nvPr>
        </p:nvSpPr>
        <p:spPr/>
        <p:txBody>
          <a:bodyPr/>
          <a:lstStyle/>
          <a:p>
            <a:r>
              <a:rPr lang="en-US">
                <a:latin typeface="Roboto Light"/>
                <a:ea typeface="Roboto Light"/>
              </a:rPr>
              <a:t>Collector Street</a:t>
            </a:r>
            <a:endParaRPr lang="en-US"/>
          </a:p>
        </p:txBody>
      </p:sp>
      <p:pic>
        <p:nvPicPr>
          <p:cNvPr id="6" name="Picture 6" descr="A sign on the side of a road&#10;&#10;Description automatically generated">
            <a:extLst>
              <a:ext uri="{FF2B5EF4-FFF2-40B4-BE49-F238E27FC236}">
                <a16:creationId xmlns:a16="http://schemas.microsoft.com/office/drawing/2014/main" id="{83F4DCE2-AE10-4415-940A-508043398623}"/>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574766" y="2284047"/>
            <a:ext cx="5419634" cy="3224036"/>
          </a:xfrm>
          <a:prstGeom prst="roundRect">
            <a:avLst/>
          </a:prstGeom>
        </p:spPr>
      </p:pic>
      <p:pic>
        <p:nvPicPr>
          <p:cNvPr id="7" name="Picture 7" descr="A sign on the side of a road&#10;&#10;Description automatically generated">
            <a:extLst>
              <a:ext uri="{FF2B5EF4-FFF2-40B4-BE49-F238E27FC236}">
                <a16:creationId xmlns:a16="http://schemas.microsoft.com/office/drawing/2014/main" id="{78783EE9-B2FA-4092-8A41-0E36A48BD5EC}"/>
              </a:ext>
            </a:extLst>
          </p:cNvPr>
          <p:cNvPicPr>
            <a:picLocks noGrp="1" noChangeAspect="1"/>
          </p:cNvPicPr>
          <p:nvPr>
            <p:ph idx="12"/>
          </p:nvPr>
        </p:nvPicPr>
        <p:blipFill>
          <a:blip r:embed="rId3" cstate="email">
            <a:extLst>
              <a:ext uri="{28A0092B-C50C-407E-A947-70E740481C1C}">
                <a14:useLocalDpi xmlns:a14="http://schemas.microsoft.com/office/drawing/2010/main"/>
              </a:ext>
            </a:extLst>
          </a:blip>
          <a:stretch>
            <a:fillRect/>
          </a:stretch>
        </p:blipFill>
        <p:spPr>
          <a:xfrm>
            <a:off x="6197691" y="1936226"/>
            <a:ext cx="5419634" cy="3920586"/>
          </a:xfrm>
          <a:prstGeom prst="roundRect">
            <a:avLst/>
          </a:prstGeom>
        </p:spPr>
      </p:pic>
      <p:sp>
        <p:nvSpPr>
          <p:cNvPr id="5" name="Text Placeholder 4">
            <a:extLst>
              <a:ext uri="{FF2B5EF4-FFF2-40B4-BE49-F238E27FC236}">
                <a16:creationId xmlns:a16="http://schemas.microsoft.com/office/drawing/2014/main" id="{2E778D62-7804-4D34-BAC3-C72E94E5B370}"/>
              </a:ext>
            </a:extLst>
          </p:cNvPr>
          <p:cNvSpPr>
            <a:spLocks noGrp="1"/>
          </p:cNvSpPr>
          <p:nvPr>
            <p:ph type="body" sz="quarter" idx="13"/>
          </p:nvPr>
        </p:nvSpPr>
        <p:spPr/>
        <p:txBody>
          <a:bodyPr vert="horz" lIns="91440" tIns="45720" rIns="91440" bIns="45720" rtlCol="0" anchor="t">
            <a:normAutofit/>
          </a:bodyPr>
          <a:lstStyle/>
          <a:p>
            <a:r>
              <a:rPr lang="en-US">
                <a:latin typeface="Roboto"/>
                <a:ea typeface="Roboto"/>
              </a:rPr>
              <a:t>Westphalia Road – Rural Character </a:t>
            </a:r>
            <a:endParaRPr lang="en-US"/>
          </a:p>
        </p:txBody>
      </p:sp>
      <p:sp>
        <p:nvSpPr>
          <p:cNvPr id="3" name="Text Placeholder 4">
            <a:extLst>
              <a:ext uri="{FF2B5EF4-FFF2-40B4-BE49-F238E27FC236}">
                <a16:creationId xmlns:a16="http://schemas.microsoft.com/office/drawing/2014/main" id="{B1C2A501-5F06-43CF-9D15-4C5A6DC22D94}"/>
              </a:ext>
            </a:extLst>
          </p:cNvPr>
          <p:cNvSpPr txBox="1">
            <a:spLocks/>
          </p:cNvSpPr>
          <p:nvPr/>
        </p:nvSpPr>
        <p:spPr>
          <a:xfrm>
            <a:off x="671858" y="5684215"/>
            <a:ext cx="2152650" cy="552658"/>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Clr>
                <a:schemeClr val="accent1"/>
              </a:buClr>
              <a:buFont typeface="Wingdings" charset="2"/>
              <a:buNone/>
              <a:defRPr sz="2000" b="0" i="0" kern="1200">
                <a:solidFill>
                  <a:schemeClr val="bg2"/>
                </a:solidFill>
                <a:latin typeface="Roboto" charset="0"/>
                <a:ea typeface="Roboto" charset="0"/>
                <a:cs typeface="Roboto" charset="0"/>
              </a:defRPr>
            </a:lvl1pPr>
            <a:lvl2pPr marL="685800" indent="-228600" algn="l" defTabSz="914400" rtl="0" eaLnBrk="1" latinLnBrk="0" hangingPunct="1">
              <a:lnSpc>
                <a:spcPct val="90000"/>
              </a:lnSpc>
              <a:spcBef>
                <a:spcPts val="500"/>
              </a:spcBef>
              <a:buClr>
                <a:schemeClr val="accent1"/>
              </a:buClr>
              <a:buFont typeface="Wingdings" charset="2"/>
              <a:buChar char="§"/>
              <a:defRPr sz="1800" b="0" i="0" kern="1200">
                <a:solidFill>
                  <a:schemeClr val="tx1">
                    <a:lumMod val="75000"/>
                    <a:lumOff val="25000"/>
                  </a:schemeClr>
                </a:solidFill>
                <a:latin typeface="Roboto Light" charset="0"/>
                <a:ea typeface="Roboto Light" charset="0"/>
                <a:cs typeface="Roboto Light" charset="0"/>
              </a:defRPr>
            </a:lvl2pPr>
            <a:lvl3pPr marL="1143000" indent="-228600" algn="l" defTabSz="914400" rtl="0" eaLnBrk="1" latinLnBrk="0" hangingPunct="1">
              <a:lnSpc>
                <a:spcPct val="90000"/>
              </a:lnSpc>
              <a:spcBef>
                <a:spcPts val="500"/>
              </a:spcBef>
              <a:buClr>
                <a:schemeClr val="accent1"/>
              </a:buClr>
              <a:buFont typeface="Wingdings" charset="2"/>
              <a:buChar char="§"/>
              <a:defRPr sz="1600" b="0" i="0" kern="1200">
                <a:solidFill>
                  <a:schemeClr val="tx1">
                    <a:lumMod val="75000"/>
                    <a:lumOff val="25000"/>
                  </a:schemeClr>
                </a:solidFill>
                <a:latin typeface="Roboto Light" charset="0"/>
                <a:ea typeface="Roboto Light" charset="0"/>
                <a:cs typeface="Roboto Light" charset="0"/>
              </a:defRPr>
            </a:lvl3pPr>
            <a:lvl4pPr marL="1600200" indent="-228600" algn="l" defTabSz="914400" rtl="0" eaLnBrk="1" latinLnBrk="0" hangingPunct="1">
              <a:lnSpc>
                <a:spcPct val="90000"/>
              </a:lnSpc>
              <a:spcBef>
                <a:spcPts val="500"/>
              </a:spcBef>
              <a:buClr>
                <a:schemeClr val="accent1"/>
              </a:buClr>
              <a:buFont typeface="Wingdings" charset="2"/>
              <a:buChar char="§"/>
              <a:defRPr sz="1400" b="0" i="0" kern="1200">
                <a:solidFill>
                  <a:schemeClr val="tx1">
                    <a:lumMod val="75000"/>
                    <a:lumOff val="25000"/>
                  </a:schemeClr>
                </a:solidFill>
                <a:latin typeface="Roboto Light" charset="0"/>
                <a:ea typeface="Roboto Light" charset="0"/>
                <a:cs typeface="Roboto Light" charset="0"/>
              </a:defRPr>
            </a:lvl4pPr>
            <a:lvl5pPr marL="2057400" indent="-228600" algn="l" defTabSz="914400" rtl="0" eaLnBrk="1" latinLnBrk="0" hangingPunct="1">
              <a:lnSpc>
                <a:spcPct val="90000"/>
              </a:lnSpc>
              <a:spcBef>
                <a:spcPts val="500"/>
              </a:spcBef>
              <a:buClr>
                <a:schemeClr val="accent1"/>
              </a:buClr>
              <a:buFont typeface="Wingdings" charset="2"/>
              <a:buChar char="§"/>
              <a:defRPr sz="1400" b="0" i="0" kern="1200">
                <a:solidFill>
                  <a:schemeClr val="tx1">
                    <a:lumMod val="75000"/>
                    <a:lumOff val="25000"/>
                  </a:schemeClr>
                </a:solidFill>
                <a:latin typeface="Roboto Light" charset="0"/>
                <a:ea typeface="Roboto Light" charset="0"/>
                <a:cs typeface="Roboto Light"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a:latin typeface="Roboto"/>
                <a:ea typeface="Roboto"/>
              </a:rPr>
              <a:t>Existing</a:t>
            </a:r>
            <a:endParaRPr lang="en-US"/>
          </a:p>
        </p:txBody>
      </p:sp>
      <p:sp>
        <p:nvSpPr>
          <p:cNvPr id="9" name="Text Placeholder 4">
            <a:extLst>
              <a:ext uri="{FF2B5EF4-FFF2-40B4-BE49-F238E27FC236}">
                <a16:creationId xmlns:a16="http://schemas.microsoft.com/office/drawing/2014/main" id="{10860EDC-CD71-4060-9BE9-BDD401849C51}"/>
              </a:ext>
            </a:extLst>
          </p:cNvPr>
          <p:cNvSpPr txBox="1">
            <a:spLocks/>
          </p:cNvSpPr>
          <p:nvPr/>
        </p:nvSpPr>
        <p:spPr>
          <a:xfrm>
            <a:off x="6359852" y="5957089"/>
            <a:ext cx="2053258" cy="574744"/>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Clr>
                <a:schemeClr val="accent1"/>
              </a:buClr>
              <a:buFont typeface="Wingdings" charset="2"/>
              <a:buNone/>
              <a:defRPr sz="2000" b="0" i="0" kern="1200">
                <a:solidFill>
                  <a:schemeClr val="bg2"/>
                </a:solidFill>
                <a:latin typeface="Roboto" charset="0"/>
                <a:ea typeface="Roboto" charset="0"/>
                <a:cs typeface="Roboto" charset="0"/>
              </a:defRPr>
            </a:lvl1pPr>
            <a:lvl2pPr marL="685800" indent="-228600" algn="l" defTabSz="914400" rtl="0" eaLnBrk="1" latinLnBrk="0" hangingPunct="1">
              <a:lnSpc>
                <a:spcPct val="90000"/>
              </a:lnSpc>
              <a:spcBef>
                <a:spcPts val="500"/>
              </a:spcBef>
              <a:buClr>
                <a:schemeClr val="accent1"/>
              </a:buClr>
              <a:buFont typeface="Wingdings" charset="2"/>
              <a:buChar char="§"/>
              <a:defRPr sz="1800" b="0" i="0" kern="1200">
                <a:solidFill>
                  <a:schemeClr val="tx1">
                    <a:lumMod val="75000"/>
                    <a:lumOff val="25000"/>
                  </a:schemeClr>
                </a:solidFill>
                <a:latin typeface="Roboto Light" charset="0"/>
                <a:ea typeface="Roboto Light" charset="0"/>
                <a:cs typeface="Roboto Light" charset="0"/>
              </a:defRPr>
            </a:lvl2pPr>
            <a:lvl3pPr marL="1143000" indent="-228600" algn="l" defTabSz="914400" rtl="0" eaLnBrk="1" latinLnBrk="0" hangingPunct="1">
              <a:lnSpc>
                <a:spcPct val="90000"/>
              </a:lnSpc>
              <a:spcBef>
                <a:spcPts val="500"/>
              </a:spcBef>
              <a:buClr>
                <a:schemeClr val="accent1"/>
              </a:buClr>
              <a:buFont typeface="Wingdings" charset="2"/>
              <a:buChar char="§"/>
              <a:defRPr sz="1600" b="0" i="0" kern="1200">
                <a:solidFill>
                  <a:schemeClr val="tx1">
                    <a:lumMod val="75000"/>
                    <a:lumOff val="25000"/>
                  </a:schemeClr>
                </a:solidFill>
                <a:latin typeface="Roboto Light" charset="0"/>
                <a:ea typeface="Roboto Light" charset="0"/>
                <a:cs typeface="Roboto Light" charset="0"/>
              </a:defRPr>
            </a:lvl3pPr>
            <a:lvl4pPr marL="1600200" indent="-228600" algn="l" defTabSz="914400" rtl="0" eaLnBrk="1" latinLnBrk="0" hangingPunct="1">
              <a:lnSpc>
                <a:spcPct val="90000"/>
              </a:lnSpc>
              <a:spcBef>
                <a:spcPts val="500"/>
              </a:spcBef>
              <a:buClr>
                <a:schemeClr val="accent1"/>
              </a:buClr>
              <a:buFont typeface="Wingdings" charset="2"/>
              <a:buChar char="§"/>
              <a:defRPr sz="1400" b="0" i="0" kern="1200">
                <a:solidFill>
                  <a:schemeClr val="tx1">
                    <a:lumMod val="75000"/>
                    <a:lumOff val="25000"/>
                  </a:schemeClr>
                </a:solidFill>
                <a:latin typeface="Roboto Light" charset="0"/>
                <a:ea typeface="Roboto Light" charset="0"/>
                <a:cs typeface="Roboto Light" charset="0"/>
              </a:defRPr>
            </a:lvl4pPr>
            <a:lvl5pPr marL="2057400" indent="-228600" algn="l" defTabSz="914400" rtl="0" eaLnBrk="1" latinLnBrk="0" hangingPunct="1">
              <a:lnSpc>
                <a:spcPct val="90000"/>
              </a:lnSpc>
              <a:spcBef>
                <a:spcPts val="500"/>
              </a:spcBef>
              <a:buClr>
                <a:schemeClr val="accent1"/>
              </a:buClr>
              <a:buFont typeface="Wingdings" charset="2"/>
              <a:buChar char="§"/>
              <a:defRPr sz="1400" b="0" i="0" kern="1200">
                <a:solidFill>
                  <a:schemeClr val="tx1">
                    <a:lumMod val="75000"/>
                    <a:lumOff val="25000"/>
                  </a:schemeClr>
                </a:solidFill>
                <a:latin typeface="Roboto Light" charset="0"/>
                <a:ea typeface="Roboto Light" charset="0"/>
                <a:cs typeface="Roboto Light"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a:latin typeface="Roboto"/>
                <a:ea typeface="Roboto"/>
              </a:rPr>
              <a:t>Multi-modal</a:t>
            </a:r>
            <a:endParaRPr lang="en-US"/>
          </a:p>
        </p:txBody>
      </p:sp>
    </p:spTree>
    <p:extLst>
      <p:ext uri="{BB962C8B-B14F-4D97-AF65-F5344CB8AC3E}">
        <p14:creationId xmlns:p14="http://schemas.microsoft.com/office/powerpoint/2010/main" val="208316339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231BF440-39FA-4087-84CC-2EEC0BBDAF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7" descr="A blue bus parked on the side of a building&#10;&#10;Description automatically generated">
            <a:extLst>
              <a:ext uri="{FF2B5EF4-FFF2-40B4-BE49-F238E27FC236}">
                <a16:creationId xmlns:a16="http://schemas.microsoft.com/office/drawing/2014/main" id="{2E07465D-CB2F-46D7-B4F0-A49942F05884}"/>
              </a:ext>
            </a:extLst>
          </p:cNvPr>
          <p:cNvPicPr>
            <a:picLocks noGrp="1" noChangeAspect="1"/>
          </p:cNvPicPr>
          <p:nvPr>
            <p:ph idx="12"/>
          </p:nvPr>
        </p:nvPicPr>
        <p:blipFill rotWithShape="1">
          <a:blip r:embed="rId2" cstate="email">
            <a:extLst>
              <a:ext uri="{28A0092B-C50C-407E-A947-70E740481C1C}">
                <a14:useLocalDpi xmlns:a14="http://schemas.microsoft.com/office/drawing/2010/main"/>
              </a:ext>
            </a:extLst>
          </a:blip>
          <a:srcRect r="-2"/>
          <a:stretch/>
        </p:blipFill>
        <p:spPr>
          <a:xfrm>
            <a:off x="4883025" y="10"/>
            <a:ext cx="7308975" cy="3364982"/>
          </a:xfrm>
          <a:custGeom>
            <a:avLst/>
            <a:gdLst/>
            <a:ahLst/>
            <a:cxnLst/>
            <a:rect l="l" t="t" r="r" b="b"/>
            <a:pathLst>
              <a:path w="7308975" h="3364992">
                <a:moveTo>
                  <a:pt x="0" y="0"/>
                </a:moveTo>
                <a:lnTo>
                  <a:pt x="7308975" y="0"/>
                </a:lnTo>
                <a:lnTo>
                  <a:pt x="7308975" y="3364992"/>
                </a:lnTo>
                <a:lnTo>
                  <a:pt x="1210305" y="3364992"/>
                </a:lnTo>
                <a:lnTo>
                  <a:pt x="1192705" y="2943200"/>
                </a:lnTo>
                <a:cubicBezTo>
                  <a:pt x="1098874" y="1825108"/>
                  <a:pt x="684692" y="821621"/>
                  <a:pt x="62981" y="69271"/>
                </a:cubicBezTo>
                <a:close/>
              </a:path>
            </a:pathLst>
          </a:custGeom>
        </p:spPr>
      </p:pic>
      <p:pic>
        <p:nvPicPr>
          <p:cNvPr id="6" name="Picture 6" descr="A sign on the side of a road&#10;&#10;Description automatically generated">
            <a:extLst>
              <a:ext uri="{FF2B5EF4-FFF2-40B4-BE49-F238E27FC236}">
                <a16:creationId xmlns:a16="http://schemas.microsoft.com/office/drawing/2014/main" id="{2428E2C5-30DA-4BDD-A359-3DBADD979D4A}"/>
              </a:ext>
            </a:extLst>
          </p:cNvPr>
          <p:cNvPicPr>
            <a:picLocks noGrp="1" noChangeAspect="1"/>
          </p:cNvPicPr>
          <p:nvPr>
            <p:ph idx="1"/>
          </p:nvPr>
        </p:nvPicPr>
        <p:blipFill rotWithShape="1">
          <a:blip r:embed="rId3" cstate="email">
            <a:extLst>
              <a:ext uri="{28A0092B-C50C-407E-A947-70E740481C1C}">
                <a14:useLocalDpi xmlns:a14="http://schemas.microsoft.com/office/drawing/2010/main"/>
              </a:ext>
            </a:extLst>
          </a:blip>
          <a:srcRect r="-2"/>
          <a:stretch/>
        </p:blipFill>
        <p:spPr>
          <a:xfrm>
            <a:off x="4883025" y="3493008"/>
            <a:ext cx="7308975" cy="3364992"/>
          </a:xfrm>
          <a:custGeom>
            <a:avLst/>
            <a:gdLst/>
            <a:ahLst/>
            <a:cxnLst/>
            <a:rect l="l" t="t" r="r" b="b"/>
            <a:pathLst>
              <a:path w="7308975" h="3364992">
                <a:moveTo>
                  <a:pt x="1210305" y="0"/>
                </a:moveTo>
                <a:lnTo>
                  <a:pt x="7308975" y="0"/>
                </a:lnTo>
                <a:lnTo>
                  <a:pt x="7308975" y="3364992"/>
                </a:lnTo>
                <a:lnTo>
                  <a:pt x="0" y="3364992"/>
                </a:lnTo>
                <a:lnTo>
                  <a:pt x="62981" y="3295722"/>
                </a:lnTo>
                <a:cubicBezTo>
                  <a:pt x="684692" y="2543371"/>
                  <a:pt x="1098874" y="1539884"/>
                  <a:pt x="1192705" y="421793"/>
                </a:cubicBezTo>
                <a:close/>
              </a:path>
            </a:pathLst>
          </a:custGeom>
        </p:spPr>
      </p:pic>
      <p:sp useBgFill="1">
        <p:nvSpPr>
          <p:cNvPr id="14" name="Freeform: Shape 13">
            <a:extLst>
              <a:ext uri="{FF2B5EF4-FFF2-40B4-BE49-F238E27FC236}">
                <a16:creationId xmlns:a16="http://schemas.microsoft.com/office/drawing/2014/main" id="{F04E4CBA-303B-48BD-8451-C2701CB0EE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6001" cy="6858000"/>
          </a:xfrm>
          <a:custGeom>
            <a:avLst/>
            <a:gdLst>
              <a:gd name="connsiteX0" fmla="*/ 0 w 6096001"/>
              <a:gd name="connsiteY0" fmla="*/ 0 h 6858000"/>
              <a:gd name="connsiteX1" fmla="*/ 4883024 w 6096001"/>
              <a:gd name="connsiteY1" fmla="*/ 0 h 6858000"/>
              <a:gd name="connsiteX2" fmla="*/ 4946006 w 6096001"/>
              <a:gd name="connsiteY2" fmla="*/ 69271 h 6858000"/>
              <a:gd name="connsiteX3" fmla="*/ 6096001 w 6096001"/>
              <a:gd name="connsiteY3" fmla="*/ 3429000 h 6858000"/>
              <a:gd name="connsiteX4" fmla="*/ 4946006 w 6096001"/>
              <a:gd name="connsiteY4" fmla="*/ 6788730 h 6858000"/>
              <a:gd name="connsiteX5" fmla="*/ 4883024 w 6096001"/>
              <a:gd name="connsiteY5" fmla="*/ 6858000 h 6858000"/>
              <a:gd name="connsiteX6" fmla="*/ 0 w 609600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1" h="6858000">
                <a:moveTo>
                  <a:pt x="0" y="0"/>
                </a:moveTo>
                <a:lnTo>
                  <a:pt x="4883024" y="0"/>
                </a:lnTo>
                <a:lnTo>
                  <a:pt x="4946006" y="69271"/>
                </a:lnTo>
                <a:cubicBezTo>
                  <a:pt x="5656532" y="929100"/>
                  <a:pt x="6096001" y="2116944"/>
                  <a:pt x="6096001" y="3429000"/>
                </a:cubicBezTo>
                <a:cubicBezTo>
                  <a:pt x="6096001" y="4741056"/>
                  <a:pt x="5656532" y="5928900"/>
                  <a:pt x="4946006" y="6788730"/>
                </a:cubicBezTo>
                <a:lnTo>
                  <a:pt x="4883024"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6" name="Freeform: Shape 15">
            <a:extLst>
              <a:ext uri="{FF2B5EF4-FFF2-40B4-BE49-F238E27FC236}">
                <a16:creationId xmlns:a16="http://schemas.microsoft.com/office/drawing/2014/main" id="{F6CA58B3-AFCC-4A40-9882-50D5080879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87332" cy="6858000"/>
          </a:xfrm>
          <a:custGeom>
            <a:avLst/>
            <a:gdLst>
              <a:gd name="connsiteX0" fmla="*/ 0 w 6087332"/>
              <a:gd name="connsiteY0" fmla="*/ 0 h 6858000"/>
              <a:gd name="connsiteX1" fmla="*/ 4874355 w 6087332"/>
              <a:gd name="connsiteY1" fmla="*/ 0 h 6858000"/>
              <a:gd name="connsiteX2" fmla="*/ 4937337 w 6087332"/>
              <a:gd name="connsiteY2" fmla="*/ 69271 h 6858000"/>
              <a:gd name="connsiteX3" fmla="*/ 6087332 w 6087332"/>
              <a:gd name="connsiteY3" fmla="*/ 3429000 h 6858000"/>
              <a:gd name="connsiteX4" fmla="*/ 4937337 w 6087332"/>
              <a:gd name="connsiteY4" fmla="*/ 6788730 h 6858000"/>
              <a:gd name="connsiteX5" fmla="*/ 4874355 w 6087332"/>
              <a:gd name="connsiteY5" fmla="*/ 6858000 h 6858000"/>
              <a:gd name="connsiteX6" fmla="*/ 0 w 608733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87332" h="6858000">
                <a:moveTo>
                  <a:pt x="0" y="0"/>
                </a:moveTo>
                <a:lnTo>
                  <a:pt x="4874355" y="0"/>
                </a:lnTo>
                <a:lnTo>
                  <a:pt x="4937337" y="69271"/>
                </a:lnTo>
                <a:cubicBezTo>
                  <a:pt x="5647863" y="929100"/>
                  <a:pt x="6087332" y="2116944"/>
                  <a:pt x="6087332" y="3429000"/>
                </a:cubicBezTo>
                <a:cubicBezTo>
                  <a:pt x="6087332" y="4741056"/>
                  <a:pt x="5647863" y="5928900"/>
                  <a:pt x="4937337" y="6788730"/>
                </a:cubicBezTo>
                <a:lnTo>
                  <a:pt x="4874355"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 name="Title 1">
            <a:extLst>
              <a:ext uri="{FF2B5EF4-FFF2-40B4-BE49-F238E27FC236}">
                <a16:creationId xmlns:a16="http://schemas.microsoft.com/office/drawing/2014/main" id="{3547D55B-D858-4BBC-A579-E6202C88E8BE}"/>
              </a:ext>
            </a:extLst>
          </p:cNvPr>
          <p:cNvSpPr>
            <a:spLocks noGrp="1"/>
          </p:cNvSpPr>
          <p:nvPr>
            <p:ph type="title"/>
          </p:nvPr>
        </p:nvSpPr>
        <p:spPr>
          <a:xfrm>
            <a:off x="448056" y="859536"/>
            <a:ext cx="4832802" cy="1243584"/>
          </a:xfrm>
        </p:spPr>
        <p:txBody>
          <a:bodyPr vert="horz" lIns="91440" tIns="45720" rIns="91440" bIns="45720" rtlCol="0" anchor="ctr">
            <a:normAutofit/>
          </a:bodyPr>
          <a:lstStyle/>
          <a:p>
            <a:r>
              <a:rPr lang="en-US">
                <a:latin typeface="Roboto Light"/>
                <a:ea typeface="Roboto Light"/>
              </a:rPr>
              <a:t>Transit Options</a:t>
            </a:r>
          </a:p>
        </p:txBody>
      </p:sp>
      <p:sp>
        <p:nvSpPr>
          <p:cNvPr id="18" name="Rectangle 17">
            <a:extLst>
              <a:ext uri="{FF2B5EF4-FFF2-40B4-BE49-F238E27FC236}">
                <a16:creationId xmlns:a16="http://schemas.microsoft.com/office/drawing/2014/main" id="{75C56826-D4E5-42ED-8529-079651CB30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52144"/>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useBgFill="1">
        <p:nvSpPr>
          <p:cNvPr id="20" name="Rectangle 19">
            <a:extLst>
              <a:ext uri="{FF2B5EF4-FFF2-40B4-BE49-F238E27FC236}">
                <a16:creationId xmlns:a16="http://schemas.microsoft.com/office/drawing/2014/main" id="{82095FCE-EF05-4443-B97A-85DEE3A5CA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9544" y="2194560"/>
            <a:ext cx="4892040" cy="18288"/>
          </a:xfrm>
          <a:prstGeom prst="rect">
            <a:avLst/>
          </a:prstGeom>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CA00AE6B-AA30-4CF8-BA6F-339B780AD7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9544" y="2194560"/>
            <a:ext cx="4892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5" name="Text Placeholder 4">
            <a:extLst>
              <a:ext uri="{FF2B5EF4-FFF2-40B4-BE49-F238E27FC236}">
                <a16:creationId xmlns:a16="http://schemas.microsoft.com/office/drawing/2014/main" id="{013E12DF-7B85-4586-9662-3DC2A97722F0}"/>
              </a:ext>
            </a:extLst>
          </p:cNvPr>
          <p:cNvSpPr>
            <a:spLocks noGrp="1"/>
          </p:cNvSpPr>
          <p:nvPr>
            <p:ph type="body" sz="quarter" idx="13"/>
          </p:nvPr>
        </p:nvSpPr>
        <p:spPr>
          <a:xfrm>
            <a:off x="448056" y="2512611"/>
            <a:ext cx="4887231" cy="3664351"/>
          </a:xfrm>
        </p:spPr>
        <p:txBody>
          <a:bodyPr vert="horz" lIns="91440" tIns="45720" rIns="91440" bIns="45720" rtlCol="0" anchor="t">
            <a:normAutofit/>
          </a:bodyPr>
          <a:lstStyle/>
          <a:p>
            <a:pPr indent="-228600">
              <a:buFont typeface="Arial" panose="020B0604020202020204" pitchFamily="34" charset="0"/>
              <a:buChar char="•"/>
            </a:pPr>
            <a:r>
              <a:rPr lang="en-US">
                <a:solidFill>
                  <a:schemeClr val="tx1">
                    <a:lumMod val="75000"/>
                    <a:lumOff val="25000"/>
                  </a:schemeClr>
                </a:solidFill>
                <a:latin typeface="Roboto Light"/>
                <a:ea typeface="Roboto Light"/>
              </a:rPr>
              <a:t>Connections to job centers, commercial centers and adjacent communities</a:t>
            </a:r>
          </a:p>
          <a:p>
            <a:pPr indent="-228600">
              <a:buFont typeface="Arial" panose="020B0604020202020204" pitchFamily="34" charset="0"/>
              <a:buChar char="•"/>
            </a:pPr>
            <a:r>
              <a:rPr lang="en-US">
                <a:solidFill>
                  <a:schemeClr val="tx1">
                    <a:lumMod val="75000"/>
                    <a:lumOff val="25000"/>
                  </a:schemeClr>
                </a:solidFill>
                <a:latin typeface="Roboto Light"/>
                <a:ea typeface="Roboto Light"/>
              </a:rPr>
              <a:t>Autonomous shuttles</a:t>
            </a:r>
          </a:p>
          <a:p>
            <a:pPr indent="-228600">
              <a:buFont typeface="Arial" panose="020B0604020202020204" pitchFamily="34" charset="0"/>
              <a:buChar char="•"/>
            </a:pPr>
            <a:r>
              <a:rPr lang="en-US">
                <a:solidFill>
                  <a:schemeClr val="tx1">
                    <a:lumMod val="75000"/>
                    <a:lumOff val="25000"/>
                  </a:schemeClr>
                </a:solidFill>
                <a:latin typeface="Roboto Light"/>
                <a:ea typeface="Roboto Light"/>
              </a:rPr>
              <a:t>Multiple bus lines and Bus Rapid Transit</a:t>
            </a:r>
          </a:p>
        </p:txBody>
      </p:sp>
    </p:spTree>
    <p:extLst>
      <p:ext uri="{BB962C8B-B14F-4D97-AF65-F5344CB8AC3E}">
        <p14:creationId xmlns:p14="http://schemas.microsoft.com/office/powerpoint/2010/main" val="429319725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87C1876-D606-EF44-BF6E-F241D0E182A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610610" y="327162"/>
            <a:ext cx="8071768" cy="6729106"/>
          </a:xfrm>
          <a:prstGeom prst="rect">
            <a:avLst/>
          </a:prstGeom>
        </p:spPr>
      </p:pic>
      <p:sp>
        <p:nvSpPr>
          <p:cNvPr id="7" name="Title 6"/>
          <p:cNvSpPr>
            <a:spLocks noGrp="1"/>
          </p:cNvSpPr>
          <p:nvPr>
            <p:ph type="title"/>
          </p:nvPr>
        </p:nvSpPr>
        <p:spPr/>
        <p:txBody>
          <a:bodyPr>
            <a:noAutofit/>
          </a:bodyPr>
          <a:lstStyle/>
          <a:p>
            <a:r>
              <a:rPr lang="en-US" sz="3600">
                <a:latin typeface="Roboto Light"/>
                <a:ea typeface="Roboto Light"/>
              </a:rPr>
              <a:t>Create Short-Term Activation </a:t>
            </a:r>
            <a:endParaRPr lang="en-US" sz="3600"/>
          </a:p>
        </p:txBody>
      </p:sp>
      <p:sp>
        <p:nvSpPr>
          <p:cNvPr id="14" name="Text Placeholder 13">
            <a:extLst>
              <a:ext uri="{FF2B5EF4-FFF2-40B4-BE49-F238E27FC236}">
                <a16:creationId xmlns:a16="http://schemas.microsoft.com/office/drawing/2014/main" id="{2B448BBC-895D-5246-8DFE-D5B9D6890AF1}"/>
              </a:ext>
            </a:extLst>
          </p:cNvPr>
          <p:cNvSpPr>
            <a:spLocks noGrp="1"/>
          </p:cNvSpPr>
          <p:nvPr>
            <p:ph type="body" sz="quarter" idx="13"/>
          </p:nvPr>
        </p:nvSpPr>
        <p:spPr/>
        <p:txBody>
          <a:bodyPr vert="horz" lIns="91440" tIns="45720" rIns="91440" bIns="45720" rtlCol="0" anchor="t">
            <a:normAutofit/>
          </a:bodyPr>
          <a:lstStyle/>
          <a:p>
            <a:r>
              <a:rPr lang="en-US">
                <a:latin typeface="Roboto"/>
                <a:ea typeface="Roboto"/>
              </a:rPr>
              <a:t>Increase awareness and begin bringing people to the site</a:t>
            </a:r>
          </a:p>
        </p:txBody>
      </p:sp>
      <p:sp>
        <p:nvSpPr>
          <p:cNvPr id="4" name="Content Placeholder 3">
            <a:extLst>
              <a:ext uri="{FF2B5EF4-FFF2-40B4-BE49-F238E27FC236}">
                <a16:creationId xmlns:a16="http://schemas.microsoft.com/office/drawing/2014/main" id="{F50E91B4-45CD-4F87-A70C-E6A39185A893}"/>
              </a:ext>
            </a:extLst>
          </p:cNvPr>
          <p:cNvSpPr>
            <a:spLocks noGrp="1"/>
          </p:cNvSpPr>
          <p:nvPr>
            <p:ph idx="1"/>
          </p:nvPr>
        </p:nvSpPr>
        <p:spPr>
          <a:xfrm>
            <a:off x="574766" y="1716088"/>
            <a:ext cx="3374843" cy="4376737"/>
          </a:xfrm>
        </p:spPr>
        <p:txBody>
          <a:bodyPr vert="horz" lIns="91440" tIns="45720" rIns="91440" bIns="45720" rtlCol="0" anchor="t">
            <a:normAutofit fontScale="92500" lnSpcReduction="20000"/>
          </a:bodyPr>
          <a:lstStyle/>
          <a:p>
            <a:r>
              <a:rPr lang="en-US">
                <a:latin typeface="Roboto Light"/>
                <a:ea typeface="Roboto Light"/>
              </a:rPr>
              <a:t>"Tactical Urbanism"</a:t>
            </a:r>
            <a:endParaRPr lang="en-US"/>
          </a:p>
          <a:p>
            <a:pPr lvl="1"/>
            <a:r>
              <a:rPr lang="en-US">
                <a:latin typeface="Roboto Light"/>
                <a:ea typeface="Roboto Light"/>
              </a:rPr>
              <a:t>Energize</a:t>
            </a:r>
            <a:endParaRPr lang="en-US"/>
          </a:p>
          <a:p>
            <a:pPr lvl="1"/>
            <a:r>
              <a:rPr lang="en-US">
                <a:latin typeface="Roboto Light"/>
                <a:ea typeface="Roboto Light"/>
              </a:rPr>
              <a:t>Socialize</a:t>
            </a:r>
          </a:p>
          <a:p>
            <a:pPr lvl="1"/>
            <a:r>
              <a:rPr lang="en-US">
                <a:latin typeface="Roboto Light"/>
                <a:ea typeface="Roboto Light"/>
              </a:rPr>
              <a:t>Entertain</a:t>
            </a:r>
          </a:p>
          <a:p>
            <a:pPr lvl="1"/>
            <a:r>
              <a:rPr lang="en-US">
                <a:latin typeface="Roboto Light"/>
                <a:ea typeface="Roboto Light"/>
              </a:rPr>
              <a:t>Engage</a:t>
            </a:r>
          </a:p>
          <a:p>
            <a:r>
              <a:rPr lang="en-US">
                <a:latin typeface="Roboto Light"/>
                <a:ea typeface="Roboto Light"/>
              </a:rPr>
              <a:t>Short-term, low-cost &amp; scalable interventions to catalyze long term change</a:t>
            </a:r>
          </a:p>
          <a:p>
            <a:r>
              <a:rPr lang="en-US">
                <a:latin typeface="Roboto Light"/>
                <a:ea typeface="Roboto Light"/>
              </a:rPr>
              <a:t>Offerings that are "Community-Focused" &amp;  Convenient</a:t>
            </a:r>
          </a:p>
          <a:p>
            <a:pPr lvl="1"/>
            <a:r>
              <a:rPr lang="en-US">
                <a:latin typeface="Roboto Light"/>
                <a:ea typeface="Roboto Light"/>
              </a:rPr>
              <a:t>Small Grocery / Market</a:t>
            </a:r>
          </a:p>
          <a:p>
            <a:pPr lvl="1"/>
            <a:r>
              <a:rPr lang="en-US">
                <a:latin typeface="Roboto Light"/>
                <a:ea typeface="Roboto Light"/>
              </a:rPr>
              <a:t>Drug Store</a:t>
            </a:r>
          </a:p>
          <a:p>
            <a:pPr lvl="1"/>
            <a:r>
              <a:rPr lang="en-US">
                <a:latin typeface="Roboto Light"/>
                <a:ea typeface="Roboto Light"/>
              </a:rPr>
              <a:t>Coffee Shop</a:t>
            </a:r>
            <a:endParaRPr lang="en-US"/>
          </a:p>
          <a:p>
            <a:pPr lvl="1"/>
            <a:r>
              <a:rPr lang="en-US">
                <a:latin typeface="Roboto Light"/>
                <a:ea typeface="Roboto Light"/>
              </a:rPr>
              <a:t>Local Chef Concept</a:t>
            </a:r>
          </a:p>
          <a:p>
            <a:pPr lvl="1"/>
            <a:r>
              <a:rPr lang="en-US">
                <a:latin typeface="Roboto Light"/>
                <a:ea typeface="Roboto Light"/>
              </a:rPr>
              <a:t>Fitness / Entertainment</a:t>
            </a:r>
            <a:endParaRPr lang="en-US"/>
          </a:p>
          <a:p>
            <a:pPr lvl="1"/>
            <a:endParaRPr lang="en-US"/>
          </a:p>
        </p:txBody>
      </p:sp>
    </p:spTree>
    <p:extLst>
      <p:ext uri="{BB962C8B-B14F-4D97-AF65-F5344CB8AC3E}">
        <p14:creationId xmlns:p14="http://schemas.microsoft.com/office/powerpoint/2010/main" val="144603727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1FDF2BE6-BC3F-7349-ACB2-87841135B2A3}"/>
              </a:ext>
            </a:extLst>
          </p:cNvPr>
          <p:cNvSpPr>
            <a:spLocks noGrp="1"/>
          </p:cNvSpPr>
          <p:nvPr>
            <p:ph type="body" sz="quarter" idx="13"/>
          </p:nvPr>
        </p:nvSpPr>
        <p:spPr/>
        <p:txBody>
          <a:bodyPr/>
          <a:lstStyle/>
          <a:p>
            <a:endParaRPr lang="en-US"/>
          </a:p>
        </p:txBody>
      </p:sp>
      <p:pic>
        <p:nvPicPr>
          <p:cNvPr id="12" name="Picture 11">
            <a:extLst>
              <a:ext uri="{FF2B5EF4-FFF2-40B4-BE49-F238E27FC236}">
                <a16:creationId xmlns:a16="http://schemas.microsoft.com/office/drawing/2014/main" id="{ADFC8346-12A1-EE41-86CA-4651BC63CC2E}"/>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r="-7834"/>
          <a:stretch/>
        </p:blipFill>
        <p:spPr>
          <a:xfrm>
            <a:off x="8131880" y="334926"/>
            <a:ext cx="4763407" cy="2730574"/>
          </a:xfrm>
          <a:prstGeom prst="rect">
            <a:avLst/>
          </a:prstGeom>
        </p:spPr>
      </p:pic>
      <p:pic>
        <p:nvPicPr>
          <p:cNvPr id="16" name="Picture 15">
            <a:extLst>
              <a:ext uri="{FF2B5EF4-FFF2-40B4-BE49-F238E27FC236}">
                <a16:creationId xmlns:a16="http://schemas.microsoft.com/office/drawing/2014/main" id="{5BCA3B15-2716-C549-9A67-7993D1F66A2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131880" y="3179982"/>
            <a:ext cx="4349486" cy="2899657"/>
          </a:xfrm>
          <a:prstGeom prst="rect">
            <a:avLst/>
          </a:prstGeom>
        </p:spPr>
      </p:pic>
      <p:pic>
        <p:nvPicPr>
          <p:cNvPr id="19" name="Picture 18">
            <a:extLst>
              <a:ext uri="{FF2B5EF4-FFF2-40B4-BE49-F238E27FC236}">
                <a16:creationId xmlns:a16="http://schemas.microsoft.com/office/drawing/2014/main" id="{12DFDA5C-0767-9A4B-B80F-591253954688}"/>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60278" y="334926"/>
            <a:ext cx="4106127" cy="2730574"/>
          </a:xfrm>
          <a:prstGeom prst="rect">
            <a:avLst/>
          </a:prstGeom>
        </p:spPr>
      </p:pic>
      <p:pic>
        <p:nvPicPr>
          <p:cNvPr id="21" name="Picture 20">
            <a:extLst>
              <a:ext uri="{FF2B5EF4-FFF2-40B4-BE49-F238E27FC236}">
                <a16:creationId xmlns:a16="http://schemas.microsoft.com/office/drawing/2014/main" id="{F1129737-C022-EC40-8867-446EBC2B9457}"/>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889653" y="334926"/>
            <a:ext cx="4098423" cy="2730574"/>
          </a:xfrm>
          <a:prstGeom prst="rect">
            <a:avLst/>
          </a:prstGeom>
        </p:spPr>
      </p:pic>
      <p:pic>
        <p:nvPicPr>
          <p:cNvPr id="23" name="Picture 22">
            <a:extLst>
              <a:ext uri="{FF2B5EF4-FFF2-40B4-BE49-F238E27FC236}">
                <a16:creationId xmlns:a16="http://schemas.microsoft.com/office/drawing/2014/main" id="{7ED0B960-EDC1-E246-8076-04F8A15EE3A7}"/>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3889653" y="3193168"/>
            <a:ext cx="4098423" cy="2899657"/>
          </a:xfrm>
          <a:prstGeom prst="rect">
            <a:avLst/>
          </a:prstGeom>
        </p:spPr>
      </p:pic>
      <p:pic>
        <p:nvPicPr>
          <p:cNvPr id="25" name="Picture 24" descr="A group of people riding skis on top of a building&#10;&#10;Description automatically generated">
            <a:extLst>
              <a:ext uri="{FF2B5EF4-FFF2-40B4-BE49-F238E27FC236}">
                <a16:creationId xmlns:a16="http://schemas.microsoft.com/office/drawing/2014/main" id="{CFA549E2-463D-DB42-9FF1-A78E7F66EFFB}"/>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1247496" y="3194302"/>
            <a:ext cx="4993345" cy="2898523"/>
          </a:xfrm>
          <a:prstGeom prst="rect">
            <a:avLst/>
          </a:prstGeom>
        </p:spPr>
      </p:pic>
      <p:sp>
        <p:nvSpPr>
          <p:cNvPr id="2" name="Text Placeholder 3">
            <a:extLst>
              <a:ext uri="{FF2B5EF4-FFF2-40B4-BE49-F238E27FC236}">
                <a16:creationId xmlns:a16="http://schemas.microsoft.com/office/drawing/2014/main" id="{FFCFDF0D-6104-4207-9B33-791F0188EB5D}"/>
              </a:ext>
            </a:extLst>
          </p:cNvPr>
          <p:cNvSpPr txBox="1">
            <a:spLocks/>
          </p:cNvSpPr>
          <p:nvPr/>
        </p:nvSpPr>
        <p:spPr>
          <a:xfrm>
            <a:off x="-34562" y="5820398"/>
            <a:ext cx="3787398" cy="261816"/>
          </a:xfrm>
          <a:prstGeom prst="rect">
            <a:avLst/>
          </a:prstGeom>
          <a:ln>
            <a:noFill/>
          </a:ln>
        </p:spPr>
        <p:style>
          <a:lnRef idx="1">
            <a:schemeClr val="dk1"/>
          </a:lnRef>
          <a:fillRef idx="2">
            <a:schemeClr val="dk1"/>
          </a:fillRef>
          <a:effectRef idx="1">
            <a:schemeClr val="dk1"/>
          </a:effectRef>
          <a:fontRef idx="minor">
            <a:schemeClr val="dk1"/>
          </a:fontRef>
        </p:style>
        <p:txBody>
          <a:bodyPr vert="horz" lIns="91440" tIns="45720" rIns="91440" bIns="45720" rtlCol="0" anchor="t">
            <a:noAutofit/>
          </a:bodyPr>
          <a:lstStyle>
            <a:lvl1pPr marL="0" indent="0" algn="l" defTabSz="914400" rtl="0" eaLnBrk="1" latinLnBrk="0" hangingPunct="1">
              <a:lnSpc>
                <a:spcPct val="90000"/>
              </a:lnSpc>
              <a:spcBef>
                <a:spcPts val="1000"/>
              </a:spcBef>
              <a:buClr>
                <a:schemeClr val="accent1"/>
              </a:buClr>
              <a:buFont typeface="Wingdings" charset="2"/>
              <a:buNone/>
              <a:defRPr sz="2000" b="0" i="0" kern="1200">
                <a:solidFill>
                  <a:schemeClr val="bg2"/>
                </a:solidFill>
                <a:latin typeface="Roboto" charset="0"/>
                <a:ea typeface="Roboto" charset="0"/>
                <a:cs typeface="Roboto" charset="0"/>
              </a:defRPr>
            </a:lvl1pPr>
            <a:lvl2pPr marL="685800" indent="-228600" algn="l" defTabSz="914400" rtl="0" eaLnBrk="1" latinLnBrk="0" hangingPunct="1">
              <a:lnSpc>
                <a:spcPct val="90000"/>
              </a:lnSpc>
              <a:spcBef>
                <a:spcPts val="500"/>
              </a:spcBef>
              <a:buClr>
                <a:schemeClr val="accent1"/>
              </a:buClr>
              <a:buFont typeface="Wingdings" charset="2"/>
              <a:buChar char="§"/>
              <a:defRPr sz="1800" b="0" i="0" kern="1200">
                <a:solidFill>
                  <a:schemeClr val="tx1">
                    <a:lumMod val="75000"/>
                    <a:lumOff val="25000"/>
                  </a:schemeClr>
                </a:solidFill>
                <a:latin typeface="Roboto Light" charset="0"/>
                <a:ea typeface="Roboto Light" charset="0"/>
                <a:cs typeface="Roboto Light" charset="0"/>
              </a:defRPr>
            </a:lvl2pPr>
            <a:lvl3pPr marL="1143000" indent="-228600" algn="l" defTabSz="914400" rtl="0" eaLnBrk="1" latinLnBrk="0" hangingPunct="1">
              <a:lnSpc>
                <a:spcPct val="90000"/>
              </a:lnSpc>
              <a:spcBef>
                <a:spcPts val="500"/>
              </a:spcBef>
              <a:buClr>
                <a:schemeClr val="accent1"/>
              </a:buClr>
              <a:buFont typeface="Wingdings" charset="2"/>
              <a:buChar char="§"/>
              <a:defRPr sz="1600" b="0" i="0" kern="1200">
                <a:solidFill>
                  <a:schemeClr val="tx1">
                    <a:lumMod val="75000"/>
                    <a:lumOff val="25000"/>
                  </a:schemeClr>
                </a:solidFill>
                <a:latin typeface="Roboto Light" charset="0"/>
                <a:ea typeface="Roboto Light" charset="0"/>
                <a:cs typeface="Roboto Light" charset="0"/>
              </a:defRPr>
            </a:lvl3pPr>
            <a:lvl4pPr marL="1600200" indent="-228600" algn="l" defTabSz="914400" rtl="0" eaLnBrk="1" latinLnBrk="0" hangingPunct="1">
              <a:lnSpc>
                <a:spcPct val="90000"/>
              </a:lnSpc>
              <a:spcBef>
                <a:spcPts val="500"/>
              </a:spcBef>
              <a:buClr>
                <a:schemeClr val="accent1"/>
              </a:buClr>
              <a:buFont typeface="Wingdings" charset="2"/>
              <a:buChar char="§"/>
              <a:defRPr sz="1400" b="0" i="0" kern="1200">
                <a:solidFill>
                  <a:schemeClr val="tx1">
                    <a:lumMod val="75000"/>
                    <a:lumOff val="25000"/>
                  </a:schemeClr>
                </a:solidFill>
                <a:latin typeface="Roboto Light" charset="0"/>
                <a:ea typeface="Roboto Light" charset="0"/>
                <a:cs typeface="Roboto Light" charset="0"/>
              </a:defRPr>
            </a:lvl4pPr>
            <a:lvl5pPr marL="2057400" indent="-228600" algn="l" defTabSz="914400" rtl="0" eaLnBrk="1" latinLnBrk="0" hangingPunct="1">
              <a:lnSpc>
                <a:spcPct val="90000"/>
              </a:lnSpc>
              <a:spcBef>
                <a:spcPts val="500"/>
              </a:spcBef>
              <a:buClr>
                <a:schemeClr val="accent1"/>
              </a:buClr>
              <a:buFont typeface="Wingdings" charset="2"/>
              <a:buChar char="§"/>
              <a:defRPr sz="1400" b="0" i="0" kern="1200">
                <a:solidFill>
                  <a:schemeClr val="tx1">
                    <a:lumMod val="75000"/>
                    <a:lumOff val="25000"/>
                  </a:schemeClr>
                </a:solidFill>
                <a:latin typeface="Roboto Light" charset="0"/>
                <a:ea typeface="Roboto Light" charset="0"/>
                <a:cs typeface="Roboto Light"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
                <a:srgbClr val="77A02D"/>
              </a:buClr>
              <a:buSzTx/>
              <a:buFont typeface="Wingdings" charset="2"/>
              <a:buNone/>
              <a:tabLst/>
              <a:defRPr/>
            </a:pPr>
            <a:r>
              <a:rPr kumimoji="0" lang="en-US" sz="1700" b="0" i="1" u="none" strike="noStrike" kern="1200" cap="none" spc="0" normalizeH="0" baseline="0" noProof="0">
                <a:ln>
                  <a:noFill/>
                </a:ln>
                <a:solidFill>
                  <a:srgbClr val="FFFFFF"/>
                </a:solidFill>
                <a:effectLst/>
                <a:uLnTx/>
                <a:uFillTx/>
                <a:latin typeface="Roboto"/>
                <a:ea typeface="Roboto"/>
              </a:rPr>
              <a:t>Seasonal Ice Rink</a:t>
            </a:r>
            <a:endParaRPr lang="en-US" sz="1700" b="0" i="1" u="none" strike="noStrike" kern="1200" cap="none" spc="0" normalizeH="0" baseline="0" noProof="0">
              <a:ln>
                <a:noFill/>
              </a:ln>
              <a:solidFill>
                <a:srgbClr val="FFFFFF"/>
              </a:solidFill>
              <a:effectLst/>
              <a:uLnTx/>
              <a:uFillTx/>
              <a:latin typeface="Roboto"/>
              <a:ea typeface="Roboto"/>
            </a:endParaRPr>
          </a:p>
        </p:txBody>
      </p:sp>
      <p:sp>
        <p:nvSpPr>
          <p:cNvPr id="17" name="Text Placeholder 3">
            <a:extLst>
              <a:ext uri="{FF2B5EF4-FFF2-40B4-BE49-F238E27FC236}">
                <a16:creationId xmlns:a16="http://schemas.microsoft.com/office/drawing/2014/main" id="{85EA67C9-D6DD-448C-9689-75AC8F1CAE9F}"/>
              </a:ext>
            </a:extLst>
          </p:cNvPr>
          <p:cNvSpPr txBox="1">
            <a:spLocks/>
          </p:cNvSpPr>
          <p:nvPr/>
        </p:nvSpPr>
        <p:spPr>
          <a:xfrm>
            <a:off x="-34563" y="2797381"/>
            <a:ext cx="3787398" cy="261816"/>
          </a:xfrm>
          <a:prstGeom prst="rect">
            <a:avLst/>
          </a:prstGeom>
          <a:ln>
            <a:noFill/>
          </a:ln>
        </p:spPr>
        <p:style>
          <a:lnRef idx="1">
            <a:schemeClr val="dk1"/>
          </a:lnRef>
          <a:fillRef idx="2">
            <a:schemeClr val="dk1"/>
          </a:fillRef>
          <a:effectRef idx="1">
            <a:schemeClr val="dk1"/>
          </a:effectRef>
          <a:fontRef idx="minor">
            <a:schemeClr val="dk1"/>
          </a:fontRef>
        </p:style>
        <p:txBody>
          <a:bodyPr vert="horz" lIns="91440" tIns="45720" rIns="91440" bIns="45720" rtlCol="0" anchor="t">
            <a:noAutofit/>
          </a:bodyPr>
          <a:lstStyle>
            <a:lvl1pPr marL="0" indent="0" algn="l" defTabSz="914400" rtl="0" eaLnBrk="1" latinLnBrk="0" hangingPunct="1">
              <a:lnSpc>
                <a:spcPct val="90000"/>
              </a:lnSpc>
              <a:spcBef>
                <a:spcPts val="1000"/>
              </a:spcBef>
              <a:buClr>
                <a:schemeClr val="accent1"/>
              </a:buClr>
              <a:buFont typeface="Wingdings" charset="2"/>
              <a:buNone/>
              <a:defRPr sz="2000" b="0" i="0" kern="1200">
                <a:solidFill>
                  <a:schemeClr val="bg2"/>
                </a:solidFill>
                <a:latin typeface="Roboto" charset="0"/>
                <a:ea typeface="Roboto" charset="0"/>
                <a:cs typeface="Roboto" charset="0"/>
              </a:defRPr>
            </a:lvl1pPr>
            <a:lvl2pPr marL="685800" indent="-228600" algn="l" defTabSz="914400" rtl="0" eaLnBrk="1" latinLnBrk="0" hangingPunct="1">
              <a:lnSpc>
                <a:spcPct val="90000"/>
              </a:lnSpc>
              <a:spcBef>
                <a:spcPts val="500"/>
              </a:spcBef>
              <a:buClr>
                <a:schemeClr val="accent1"/>
              </a:buClr>
              <a:buFont typeface="Wingdings" charset="2"/>
              <a:buChar char="§"/>
              <a:defRPr sz="1800" b="0" i="0" kern="1200">
                <a:solidFill>
                  <a:schemeClr val="tx1">
                    <a:lumMod val="75000"/>
                    <a:lumOff val="25000"/>
                  </a:schemeClr>
                </a:solidFill>
                <a:latin typeface="Roboto Light" charset="0"/>
                <a:ea typeface="Roboto Light" charset="0"/>
                <a:cs typeface="Roboto Light" charset="0"/>
              </a:defRPr>
            </a:lvl2pPr>
            <a:lvl3pPr marL="1143000" indent="-228600" algn="l" defTabSz="914400" rtl="0" eaLnBrk="1" latinLnBrk="0" hangingPunct="1">
              <a:lnSpc>
                <a:spcPct val="90000"/>
              </a:lnSpc>
              <a:spcBef>
                <a:spcPts val="500"/>
              </a:spcBef>
              <a:buClr>
                <a:schemeClr val="accent1"/>
              </a:buClr>
              <a:buFont typeface="Wingdings" charset="2"/>
              <a:buChar char="§"/>
              <a:defRPr sz="1600" b="0" i="0" kern="1200">
                <a:solidFill>
                  <a:schemeClr val="tx1">
                    <a:lumMod val="75000"/>
                    <a:lumOff val="25000"/>
                  </a:schemeClr>
                </a:solidFill>
                <a:latin typeface="Roboto Light" charset="0"/>
                <a:ea typeface="Roboto Light" charset="0"/>
                <a:cs typeface="Roboto Light" charset="0"/>
              </a:defRPr>
            </a:lvl3pPr>
            <a:lvl4pPr marL="1600200" indent="-228600" algn="l" defTabSz="914400" rtl="0" eaLnBrk="1" latinLnBrk="0" hangingPunct="1">
              <a:lnSpc>
                <a:spcPct val="90000"/>
              </a:lnSpc>
              <a:spcBef>
                <a:spcPts val="500"/>
              </a:spcBef>
              <a:buClr>
                <a:schemeClr val="accent1"/>
              </a:buClr>
              <a:buFont typeface="Wingdings" charset="2"/>
              <a:buChar char="§"/>
              <a:defRPr sz="1400" b="0" i="0" kern="1200">
                <a:solidFill>
                  <a:schemeClr val="tx1">
                    <a:lumMod val="75000"/>
                    <a:lumOff val="25000"/>
                  </a:schemeClr>
                </a:solidFill>
                <a:latin typeface="Roboto Light" charset="0"/>
                <a:ea typeface="Roboto Light" charset="0"/>
                <a:cs typeface="Roboto Light" charset="0"/>
              </a:defRPr>
            </a:lvl4pPr>
            <a:lvl5pPr marL="2057400" indent="-228600" algn="l" defTabSz="914400" rtl="0" eaLnBrk="1" latinLnBrk="0" hangingPunct="1">
              <a:lnSpc>
                <a:spcPct val="90000"/>
              </a:lnSpc>
              <a:spcBef>
                <a:spcPts val="500"/>
              </a:spcBef>
              <a:buClr>
                <a:schemeClr val="accent1"/>
              </a:buClr>
              <a:buFont typeface="Wingdings" charset="2"/>
              <a:buChar char="§"/>
              <a:defRPr sz="1400" b="0" i="0" kern="1200">
                <a:solidFill>
                  <a:schemeClr val="tx1">
                    <a:lumMod val="75000"/>
                    <a:lumOff val="25000"/>
                  </a:schemeClr>
                </a:solidFill>
                <a:latin typeface="Roboto Light" charset="0"/>
                <a:ea typeface="Roboto Light" charset="0"/>
                <a:cs typeface="Roboto Light"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defRPr/>
            </a:pPr>
            <a:r>
              <a:rPr lang="en-US" sz="1700" i="1">
                <a:solidFill>
                  <a:srgbClr val="FFFFFF"/>
                </a:solidFill>
                <a:latin typeface="Roboto"/>
                <a:ea typeface="Roboto"/>
              </a:rPr>
              <a:t>Food Truck Rally</a:t>
            </a:r>
            <a:endParaRPr lang="en-US"/>
          </a:p>
        </p:txBody>
      </p:sp>
      <p:sp>
        <p:nvSpPr>
          <p:cNvPr id="18" name="Text Placeholder 3">
            <a:extLst>
              <a:ext uri="{FF2B5EF4-FFF2-40B4-BE49-F238E27FC236}">
                <a16:creationId xmlns:a16="http://schemas.microsoft.com/office/drawing/2014/main" id="{AF33A0F1-1107-487C-94D5-69837A76AD10}"/>
              </a:ext>
            </a:extLst>
          </p:cNvPr>
          <p:cNvSpPr txBox="1">
            <a:spLocks/>
          </p:cNvSpPr>
          <p:nvPr/>
        </p:nvSpPr>
        <p:spPr>
          <a:xfrm>
            <a:off x="3887864" y="2822364"/>
            <a:ext cx="4099693" cy="261816"/>
          </a:xfrm>
          <a:prstGeom prst="rect">
            <a:avLst/>
          </a:prstGeom>
          <a:ln>
            <a:noFill/>
          </a:ln>
        </p:spPr>
        <p:style>
          <a:lnRef idx="1">
            <a:schemeClr val="dk1"/>
          </a:lnRef>
          <a:fillRef idx="2">
            <a:schemeClr val="dk1"/>
          </a:fillRef>
          <a:effectRef idx="1">
            <a:schemeClr val="dk1"/>
          </a:effectRef>
          <a:fontRef idx="minor">
            <a:schemeClr val="dk1"/>
          </a:fontRef>
        </p:style>
        <p:txBody>
          <a:bodyPr vert="horz" lIns="91440" tIns="45720" rIns="91440" bIns="45720" rtlCol="0" anchor="t">
            <a:noAutofit/>
          </a:bodyPr>
          <a:lstStyle>
            <a:lvl1pPr marL="0" indent="0" algn="l" defTabSz="914400" rtl="0" eaLnBrk="1" latinLnBrk="0" hangingPunct="1">
              <a:lnSpc>
                <a:spcPct val="90000"/>
              </a:lnSpc>
              <a:spcBef>
                <a:spcPts val="1000"/>
              </a:spcBef>
              <a:buClr>
                <a:schemeClr val="accent1"/>
              </a:buClr>
              <a:buFont typeface="Wingdings" charset="2"/>
              <a:buNone/>
              <a:defRPr sz="2000" b="0" i="0" kern="1200">
                <a:solidFill>
                  <a:schemeClr val="bg2"/>
                </a:solidFill>
                <a:latin typeface="Roboto" charset="0"/>
                <a:ea typeface="Roboto" charset="0"/>
                <a:cs typeface="Roboto" charset="0"/>
              </a:defRPr>
            </a:lvl1pPr>
            <a:lvl2pPr marL="685800" indent="-228600" algn="l" defTabSz="914400" rtl="0" eaLnBrk="1" latinLnBrk="0" hangingPunct="1">
              <a:lnSpc>
                <a:spcPct val="90000"/>
              </a:lnSpc>
              <a:spcBef>
                <a:spcPts val="500"/>
              </a:spcBef>
              <a:buClr>
                <a:schemeClr val="accent1"/>
              </a:buClr>
              <a:buFont typeface="Wingdings" charset="2"/>
              <a:buChar char="§"/>
              <a:defRPr sz="1800" b="0" i="0" kern="1200">
                <a:solidFill>
                  <a:schemeClr val="tx1">
                    <a:lumMod val="75000"/>
                    <a:lumOff val="25000"/>
                  </a:schemeClr>
                </a:solidFill>
                <a:latin typeface="Roboto Light" charset="0"/>
                <a:ea typeface="Roboto Light" charset="0"/>
                <a:cs typeface="Roboto Light" charset="0"/>
              </a:defRPr>
            </a:lvl2pPr>
            <a:lvl3pPr marL="1143000" indent="-228600" algn="l" defTabSz="914400" rtl="0" eaLnBrk="1" latinLnBrk="0" hangingPunct="1">
              <a:lnSpc>
                <a:spcPct val="90000"/>
              </a:lnSpc>
              <a:spcBef>
                <a:spcPts val="500"/>
              </a:spcBef>
              <a:buClr>
                <a:schemeClr val="accent1"/>
              </a:buClr>
              <a:buFont typeface="Wingdings" charset="2"/>
              <a:buChar char="§"/>
              <a:defRPr sz="1600" b="0" i="0" kern="1200">
                <a:solidFill>
                  <a:schemeClr val="tx1">
                    <a:lumMod val="75000"/>
                    <a:lumOff val="25000"/>
                  </a:schemeClr>
                </a:solidFill>
                <a:latin typeface="Roboto Light" charset="0"/>
                <a:ea typeface="Roboto Light" charset="0"/>
                <a:cs typeface="Roboto Light" charset="0"/>
              </a:defRPr>
            </a:lvl3pPr>
            <a:lvl4pPr marL="1600200" indent="-228600" algn="l" defTabSz="914400" rtl="0" eaLnBrk="1" latinLnBrk="0" hangingPunct="1">
              <a:lnSpc>
                <a:spcPct val="90000"/>
              </a:lnSpc>
              <a:spcBef>
                <a:spcPts val="500"/>
              </a:spcBef>
              <a:buClr>
                <a:schemeClr val="accent1"/>
              </a:buClr>
              <a:buFont typeface="Wingdings" charset="2"/>
              <a:buChar char="§"/>
              <a:defRPr sz="1400" b="0" i="0" kern="1200">
                <a:solidFill>
                  <a:schemeClr val="tx1">
                    <a:lumMod val="75000"/>
                    <a:lumOff val="25000"/>
                  </a:schemeClr>
                </a:solidFill>
                <a:latin typeface="Roboto Light" charset="0"/>
                <a:ea typeface="Roboto Light" charset="0"/>
                <a:cs typeface="Roboto Light" charset="0"/>
              </a:defRPr>
            </a:lvl4pPr>
            <a:lvl5pPr marL="2057400" indent="-228600" algn="l" defTabSz="914400" rtl="0" eaLnBrk="1" latinLnBrk="0" hangingPunct="1">
              <a:lnSpc>
                <a:spcPct val="90000"/>
              </a:lnSpc>
              <a:spcBef>
                <a:spcPts val="500"/>
              </a:spcBef>
              <a:buClr>
                <a:schemeClr val="accent1"/>
              </a:buClr>
              <a:buFont typeface="Wingdings" charset="2"/>
              <a:buChar char="§"/>
              <a:defRPr sz="1400" b="0" i="0" kern="1200">
                <a:solidFill>
                  <a:schemeClr val="tx1">
                    <a:lumMod val="75000"/>
                    <a:lumOff val="25000"/>
                  </a:schemeClr>
                </a:solidFill>
                <a:latin typeface="Roboto Light" charset="0"/>
                <a:ea typeface="Roboto Light" charset="0"/>
                <a:cs typeface="Roboto Light"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defRPr/>
            </a:pPr>
            <a:r>
              <a:rPr lang="en-US" sz="1700" i="1">
                <a:solidFill>
                  <a:srgbClr val="FFFFFF"/>
                </a:solidFill>
                <a:latin typeface="Roboto"/>
                <a:ea typeface="Roboto"/>
              </a:rPr>
              <a:t>Community Movie Night</a:t>
            </a:r>
            <a:endParaRPr lang="en-US"/>
          </a:p>
        </p:txBody>
      </p:sp>
      <p:sp>
        <p:nvSpPr>
          <p:cNvPr id="26" name="Text Placeholder 3">
            <a:extLst>
              <a:ext uri="{FF2B5EF4-FFF2-40B4-BE49-F238E27FC236}">
                <a16:creationId xmlns:a16="http://schemas.microsoft.com/office/drawing/2014/main" id="{17E9EDD3-EAF2-490F-9AD2-C52E8F571771}"/>
              </a:ext>
            </a:extLst>
          </p:cNvPr>
          <p:cNvSpPr txBox="1">
            <a:spLocks/>
          </p:cNvSpPr>
          <p:nvPr/>
        </p:nvSpPr>
        <p:spPr>
          <a:xfrm>
            <a:off x="3887864" y="5820398"/>
            <a:ext cx="4099693" cy="261816"/>
          </a:xfrm>
          <a:prstGeom prst="rect">
            <a:avLst/>
          </a:prstGeom>
          <a:ln>
            <a:noFill/>
          </a:ln>
        </p:spPr>
        <p:style>
          <a:lnRef idx="1">
            <a:schemeClr val="dk1"/>
          </a:lnRef>
          <a:fillRef idx="2">
            <a:schemeClr val="dk1"/>
          </a:fillRef>
          <a:effectRef idx="1">
            <a:schemeClr val="dk1"/>
          </a:effectRef>
          <a:fontRef idx="minor">
            <a:schemeClr val="dk1"/>
          </a:fontRef>
        </p:style>
        <p:txBody>
          <a:bodyPr vert="horz" lIns="91440" tIns="45720" rIns="91440" bIns="45720" rtlCol="0" anchor="t">
            <a:noAutofit/>
          </a:bodyPr>
          <a:lstStyle>
            <a:lvl1pPr marL="0" indent="0" algn="l" defTabSz="914400" rtl="0" eaLnBrk="1" latinLnBrk="0" hangingPunct="1">
              <a:lnSpc>
                <a:spcPct val="90000"/>
              </a:lnSpc>
              <a:spcBef>
                <a:spcPts val="1000"/>
              </a:spcBef>
              <a:buClr>
                <a:schemeClr val="accent1"/>
              </a:buClr>
              <a:buFont typeface="Wingdings" charset="2"/>
              <a:buNone/>
              <a:defRPr sz="2000" b="0" i="0" kern="1200">
                <a:solidFill>
                  <a:schemeClr val="bg2"/>
                </a:solidFill>
                <a:latin typeface="Roboto" charset="0"/>
                <a:ea typeface="Roboto" charset="0"/>
                <a:cs typeface="Roboto" charset="0"/>
              </a:defRPr>
            </a:lvl1pPr>
            <a:lvl2pPr marL="685800" indent="-228600" algn="l" defTabSz="914400" rtl="0" eaLnBrk="1" latinLnBrk="0" hangingPunct="1">
              <a:lnSpc>
                <a:spcPct val="90000"/>
              </a:lnSpc>
              <a:spcBef>
                <a:spcPts val="500"/>
              </a:spcBef>
              <a:buClr>
                <a:schemeClr val="accent1"/>
              </a:buClr>
              <a:buFont typeface="Wingdings" charset="2"/>
              <a:buChar char="§"/>
              <a:defRPr sz="1800" b="0" i="0" kern="1200">
                <a:solidFill>
                  <a:schemeClr val="tx1">
                    <a:lumMod val="75000"/>
                    <a:lumOff val="25000"/>
                  </a:schemeClr>
                </a:solidFill>
                <a:latin typeface="Roboto Light" charset="0"/>
                <a:ea typeface="Roboto Light" charset="0"/>
                <a:cs typeface="Roboto Light" charset="0"/>
              </a:defRPr>
            </a:lvl2pPr>
            <a:lvl3pPr marL="1143000" indent="-228600" algn="l" defTabSz="914400" rtl="0" eaLnBrk="1" latinLnBrk="0" hangingPunct="1">
              <a:lnSpc>
                <a:spcPct val="90000"/>
              </a:lnSpc>
              <a:spcBef>
                <a:spcPts val="500"/>
              </a:spcBef>
              <a:buClr>
                <a:schemeClr val="accent1"/>
              </a:buClr>
              <a:buFont typeface="Wingdings" charset="2"/>
              <a:buChar char="§"/>
              <a:defRPr sz="1600" b="0" i="0" kern="1200">
                <a:solidFill>
                  <a:schemeClr val="tx1">
                    <a:lumMod val="75000"/>
                    <a:lumOff val="25000"/>
                  </a:schemeClr>
                </a:solidFill>
                <a:latin typeface="Roboto Light" charset="0"/>
                <a:ea typeface="Roboto Light" charset="0"/>
                <a:cs typeface="Roboto Light" charset="0"/>
              </a:defRPr>
            </a:lvl3pPr>
            <a:lvl4pPr marL="1600200" indent="-228600" algn="l" defTabSz="914400" rtl="0" eaLnBrk="1" latinLnBrk="0" hangingPunct="1">
              <a:lnSpc>
                <a:spcPct val="90000"/>
              </a:lnSpc>
              <a:spcBef>
                <a:spcPts val="500"/>
              </a:spcBef>
              <a:buClr>
                <a:schemeClr val="accent1"/>
              </a:buClr>
              <a:buFont typeface="Wingdings" charset="2"/>
              <a:buChar char="§"/>
              <a:defRPr sz="1400" b="0" i="0" kern="1200">
                <a:solidFill>
                  <a:schemeClr val="tx1">
                    <a:lumMod val="75000"/>
                    <a:lumOff val="25000"/>
                  </a:schemeClr>
                </a:solidFill>
                <a:latin typeface="Roboto Light" charset="0"/>
                <a:ea typeface="Roboto Light" charset="0"/>
                <a:cs typeface="Roboto Light" charset="0"/>
              </a:defRPr>
            </a:lvl4pPr>
            <a:lvl5pPr marL="2057400" indent="-228600" algn="l" defTabSz="914400" rtl="0" eaLnBrk="1" latinLnBrk="0" hangingPunct="1">
              <a:lnSpc>
                <a:spcPct val="90000"/>
              </a:lnSpc>
              <a:spcBef>
                <a:spcPts val="500"/>
              </a:spcBef>
              <a:buClr>
                <a:schemeClr val="accent1"/>
              </a:buClr>
              <a:buFont typeface="Wingdings" charset="2"/>
              <a:buChar char="§"/>
              <a:defRPr sz="1400" b="0" i="0" kern="1200">
                <a:solidFill>
                  <a:schemeClr val="tx1">
                    <a:lumMod val="75000"/>
                    <a:lumOff val="25000"/>
                  </a:schemeClr>
                </a:solidFill>
                <a:latin typeface="Roboto Light" charset="0"/>
                <a:ea typeface="Roboto Light" charset="0"/>
                <a:cs typeface="Roboto Light"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defRPr/>
            </a:pPr>
            <a:r>
              <a:rPr lang="en-US" sz="1700" i="1">
                <a:solidFill>
                  <a:srgbClr val="FFFFFF"/>
                </a:solidFill>
                <a:latin typeface="Roboto"/>
                <a:ea typeface="Roboto"/>
              </a:rPr>
              <a:t>Social Beer Garden</a:t>
            </a:r>
            <a:endParaRPr lang="en-US"/>
          </a:p>
        </p:txBody>
      </p:sp>
      <p:sp>
        <p:nvSpPr>
          <p:cNvPr id="27" name="Text Placeholder 3">
            <a:extLst>
              <a:ext uri="{FF2B5EF4-FFF2-40B4-BE49-F238E27FC236}">
                <a16:creationId xmlns:a16="http://schemas.microsoft.com/office/drawing/2014/main" id="{7BF1CC93-0612-48C5-AB5F-2A2FA2B294E7}"/>
              </a:ext>
            </a:extLst>
          </p:cNvPr>
          <p:cNvSpPr txBox="1">
            <a:spLocks/>
          </p:cNvSpPr>
          <p:nvPr/>
        </p:nvSpPr>
        <p:spPr>
          <a:xfrm>
            <a:off x="8135077" y="5820398"/>
            <a:ext cx="4062217" cy="274307"/>
          </a:xfrm>
          <a:prstGeom prst="rect">
            <a:avLst/>
          </a:prstGeom>
          <a:ln>
            <a:noFill/>
          </a:ln>
        </p:spPr>
        <p:style>
          <a:lnRef idx="1">
            <a:schemeClr val="dk1"/>
          </a:lnRef>
          <a:fillRef idx="2">
            <a:schemeClr val="dk1"/>
          </a:fillRef>
          <a:effectRef idx="1">
            <a:schemeClr val="dk1"/>
          </a:effectRef>
          <a:fontRef idx="minor">
            <a:schemeClr val="dk1"/>
          </a:fontRef>
        </p:style>
        <p:txBody>
          <a:bodyPr vert="horz" lIns="91440" tIns="45720" rIns="91440" bIns="45720" rtlCol="0" anchor="t">
            <a:noAutofit/>
          </a:bodyPr>
          <a:lstStyle>
            <a:lvl1pPr marL="0" indent="0" algn="l" defTabSz="914400" rtl="0" eaLnBrk="1" latinLnBrk="0" hangingPunct="1">
              <a:lnSpc>
                <a:spcPct val="90000"/>
              </a:lnSpc>
              <a:spcBef>
                <a:spcPts val="1000"/>
              </a:spcBef>
              <a:buClr>
                <a:schemeClr val="accent1"/>
              </a:buClr>
              <a:buFont typeface="Wingdings" charset="2"/>
              <a:buNone/>
              <a:defRPr sz="2000" b="0" i="0" kern="1200">
                <a:solidFill>
                  <a:schemeClr val="bg2"/>
                </a:solidFill>
                <a:latin typeface="Roboto" charset="0"/>
                <a:ea typeface="Roboto" charset="0"/>
                <a:cs typeface="Roboto" charset="0"/>
              </a:defRPr>
            </a:lvl1pPr>
            <a:lvl2pPr marL="685800" indent="-228600" algn="l" defTabSz="914400" rtl="0" eaLnBrk="1" latinLnBrk="0" hangingPunct="1">
              <a:lnSpc>
                <a:spcPct val="90000"/>
              </a:lnSpc>
              <a:spcBef>
                <a:spcPts val="500"/>
              </a:spcBef>
              <a:buClr>
                <a:schemeClr val="accent1"/>
              </a:buClr>
              <a:buFont typeface="Wingdings" charset="2"/>
              <a:buChar char="§"/>
              <a:defRPr sz="1800" b="0" i="0" kern="1200">
                <a:solidFill>
                  <a:schemeClr val="tx1">
                    <a:lumMod val="75000"/>
                    <a:lumOff val="25000"/>
                  </a:schemeClr>
                </a:solidFill>
                <a:latin typeface="Roboto Light" charset="0"/>
                <a:ea typeface="Roboto Light" charset="0"/>
                <a:cs typeface="Roboto Light" charset="0"/>
              </a:defRPr>
            </a:lvl2pPr>
            <a:lvl3pPr marL="1143000" indent="-228600" algn="l" defTabSz="914400" rtl="0" eaLnBrk="1" latinLnBrk="0" hangingPunct="1">
              <a:lnSpc>
                <a:spcPct val="90000"/>
              </a:lnSpc>
              <a:spcBef>
                <a:spcPts val="500"/>
              </a:spcBef>
              <a:buClr>
                <a:schemeClr val="accent1"/>
              </a:buClr>
              <a:buFont typeface="Wingdings" charset="2"/>
              <a:buChar char="§"/>
              <a:defRPr sz="1600" b="0" i="0" kern="1200">
                <a:solidFill>
                  <a:schemeClr val="tx1">
                    <a:lumMod val="75000"/>
                    <a:lumOff val="25000"/>
                  </a:schemeClr>
                </a:solidFill>
                <a:latin typeface="Roboto Light" charset="0"/>
                <a:ea typeface="Roboto Light" charset="0"/>
                <a:cs typeface="Roboto Light" charset="0"/>
              </a:defRPr>
            </a:lvl3pPr>
            <a:lvl4pPr marL="1600200" indent="-228600" algn="l" defTabSz="914400" rtl="0" eaLnBrk="1" latinLnBrk="0" hangingPunct="1">
              <a:lnSpc>
                <a:spcPct val="90000"/>
              </a:lnSpc>
              <a:spcBef>
                <a:spcPts val="500"/>
              </a:spcBef>
              <a:buClr>
                <a:schemeClr val="accent1"/>
              </a:buClr>
              <a:buFont typeface="Wingdings" charset="2"/>
              <a:buChar char="§"/>
              <a:defRPr sz="1400" b="0" i="0" kern="1200">
                <a:solidFill>
                  <a:schemeClr val="tx1">
                    <a:lumMod val="75000"/>
                    <a:lumOff val="25000"/>
                  </a:schemeClr>
                </a:solidFill>
                <a:latin typeface="Roboto Light" charset="0"/>
                <a:ea typeface="Roboto Light" charset="0"/>
                <a:cs typeface="Roboto Light" charset="0"/>
              </a:defRPr>
            </a:lvl4pPr>
            <a:lvl5pPr marL="2057400" indent="-228600" algn="l" defTabSz="914400" rtl="0" eaLnBrk="1" latinLnBrk="0" hangingPunct="1">
              <a:lnSpc>
                <a:spcPct val="90000"/>
              </a:lnSpc>
              <a:spcBef>
                <a:spcPts val="500"/>
              </a:spcBef>
              <a:buClr>
                <a:schemeClr val="accent1"/>
              </a:buClr>
              <a:buFont typeface="Wingdings" charset="2"/>
              <a:buChar char="§"/>
              <a:defRPr sz="1400" b="0" i="0" kern="1200">
                <a:solidFill>
                  <a:schemeClr val="tx1">
                    <a:lumMod val="75000"/>
                    <a:lumOff val="25000"/>
                  </a:schemeClr>
                </a:solidFill>
                <a:latin typeface="Roboto Light" charset="0"/>
                <a:ea typeface="Roboto Light" charset="0"/>
                <a:cs typeface="Roboto Light"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defRPr/>
            </a:pPr>
            <a:r>
              <a:rPr lang="en-US" sz="1700" i="1">
                <a:solidFill>
                  <a:srgbClr val="FFFFFF"/>
                </a:solidFill>
                <a:latin typeface="Roboto"/>
                <a:ea typeface="Roboto"/>
              </a:rPr>
              <a:t>Temporary Concert Venue</a:t>
            </a:r>
            <a:endParaRPr lang="en-US"/>
          </a:p>
        </p:txBody>
      </p:sp>
      <p:sp>
        <p:nvSpPr>
          <p:cNvPr id="28" name="Text Placeholder 3">
            <a:extLst>
              <a:ext uri="{FF2B5EF4-FFF2-40B4-BE49-F238E27FC236}">
                <a16:creationId xmlns:a16="http://schemas.microsoft.com/office/drawing/2014/main" id="{575FC2DE-4E33-4475-8BDC-38D852014B2E}"/>
              </a:ext>
            </a:extLst>
          </p:cNvPr>
          <p:cNvSpPr txBox="1">
            <a:spLocks/>
          </p:cNvSpPr>
          <p:nvPr/>
        </p:nvSpPr>
        <p:spPr>
          <a:xfrm>
            <a:off x="8135076" y="2822364"/>
            <a:ext cx="4137167" cy="261815"/>
          </a:xfrm>
          <a:prstGeom prst="rect">
            <a:avLst/>
          </a:prstGeom>
          <a:ln>
            <a:noFill/>
          </a:ln>
        </p:spPr>
        <p:style>
          <a:lnRef idx="1">
            <a:schemeClr val="dk1"/>
          </a:lnRef>
          <a:fillRef idx="2">
            <a:schemeClr val="dk1"/>
          </a:fillRef>
          <a:effectRef idx="1">
            <a:schemeClr val="dk1"/>
          </a:effectRef>
          <a:fontRef idx="minor">
            <a:schemeClr val="dk1"/>
          </a:fontRef>
        </p:style>
        <p:txBody>
          <a:bodyPr vert="horz" lIns="91440" tIns="45720" rIns="91440" bIns="45720" rtlCol="0" anchor="t">
            <a:noAutofit/>
          </a:bodyPr>
          <a:lstStyle>
            <a:lvl1pPr marL="0" indent="0" algn="l" defTabSz="914400" rtl="0" eaLnBrk="1" latinLnBrk="0" hangingPunct="1">
              <a:lnSpc>
                <a:spcPct val="90000"/>
              </a:lnSpc>
              <a:spcBef>
                <a:spcPts val="1000"/>
              </a:spcBef>
              <a:buClr>
                <a:schemeClr val="accent1"/>
              </a:buClr>
              <a:buFont typeface="Wingdings" charset="2"/>
              <a:buNone/>
              <a:defRPr sz="2000" b="0" i="0" kern="1200">
                <a:solidFill>
                  <a:schemeClr val="bg2"/>
                </a:solidFill>
                <a:latin typeface="Roboto" charset="0"/>
                <a:ea typeface="Roboto" charset="0"/>
                <a:cs typeface="Roboto" charset="0"/>
              </a:defRPr>
            </a:lvl1pPr>
            <a:lvl2pPr marL="685800" indent="-228600" algn="l" defTabSz="914400" rtl="0" eaLnBrk="1" latinLnBrk="0" hangingPunct="1">
              <a:lnSpc>
                <a:spcPct val="90000"/>
              </a:lnSpc>
              <a:spcBef>
                <a:spcPts val="500"/>
              </a:spcBef>
              <a:buClr>
                <a:schemeClr val="accent1"/>
              </a:buClr>
              <a:buFont typeface="Wingdings" charset="2"/>
              <a:buChar char="§"/>
              <a:defRPr sz="1800" b="0" i="0" kern="1200">
                <a:solidFill>
                  <a:schemeClr val="tx1">
                    <a:lumMod val="75000"/>
                    <a:lumOff val="25000"/>
                  </a:schemeClr>
                </a:solidFill>
                <a:latin typeface="Roboto Light" charset="0"/>
                <a:ea typeface="Roboto Light" charset="0"/>
                <a:cs typeface="Roboto Light" charset="0"/>
              </a:defRPr>
            </a:lvl2pPr>
            <a:lvl3pPr marL="1143000" indent="-228600" algn="l" defTabSz="914400" rtl="0" eaLnBrk="1" latinLnBrk="0" hangingPunct="1">
              <a:lnSpc>
                <a:spcPct val="90000"/>
              </a:lnSpc>
              <a:spcBef>
                <a:spcPts val="500"/>
              </a:spcBef>
              <a:buClr>
                <a:schemeClr val="accent1"/>
              </a:buClr>
              <a:buFont typeface="Wingdings" charset="2"/>
              <a:buChar char="§"/>
              <a:defRPr sz="1600" b="0" i="0" kern="1200">
                <a:solidFill>
                  <a:schemeClr val="tx1">
                    <a:lumMod val="75000"/>
                    <a:lumOff val="25000"/>
                  </a:schemeClr>
                </a:solidFill>
                <a:latin typeface="Roboto Light" charset="0"/>
                <a:ea typeface="Roboto Light" charset="0"/>
                <a:cs typeface="Roboto Light" charset="0"/>
              </a:defRPr>
            </a:lvl3pPr>
            <a:lvl4pPr marL="1600200" indent="-228600" algn="l" defTabSz="914400" rtl="0" eaLnBrk="1" latinLnBrk="0" hangingPunct="1">
              <a:lnSpc>
                <a:spcPct val="90000"/>
              </a:lnSpc>
              <a:spcBef>
                <a:spcPts val="500"/>
              </a:spcBef>
              <a:buClr>
                <a:schemeClr val="accent1"/>
              </a:buClr>
              <a:buFont typeface="Wingdings" charset="2"/>
              <a:buChar char="§"/>
              <a:defRPr sz="1400" b="0" i="0" kern="1200">
                <a:solidFill>
                  <a:schemeClr val="tx1">
                    <a:lumMod val="75000"/>
                    <a:lumOff val="25000"/>
                  </a:schemeClr>
                </a:solidFill>
                <a:latin typeface="Roboto Light" charset="0"/>
                <a:ea typeface="Roboto Light" charset="0"/>
                <a:cs typeface="Roboto Light" charset="0"/>
              </a:defRPr>
            </a:lvl4pPr>
            <a:lvl5pPr marL="2057400" indent="-228600" algn="l" defTabSz="914400" rtl="0" eaLnBrk="1" latinLnBrk="0" hangingPunct="1">
              <a:lnSpc>
                <a:spcPct val="90000"/>
              </a:lnSpc>
              <a:spcBef>
                <a:spcPts val="500"/>
              </a:spcBef>
              <a:buClr>
                <a:schemeClr val="accent1"/>
              </a:buClr>
              <a:buFont typeface="Wingdings" charset="2"/>
              <a:buChar char="§"/>
              <a:defRPr sz="1400" b="0" i="0" kern="1200">
                <a:solidFill>
                  <a:schemeClr val="tx1">
                    <a:lumMod val="75000"/>
                    <a:lumOff val="25000"/>
                  </a:schemeClr>
                </a:solidFill>
                <a:latin typeface="Roboto Light" charset="0"/>
                <a:ea typeface="Roboto Light" charset="0"/>
                <a:cs typeface="Roboto Light"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defRPr/>
            </a:pPr>
            <a:r>
              <a:rPr lang="en-US" sz="1700" i="1">
                <a:solidFill>
                  <a:srgbClr val="FFFFFF"/>
                </a:solidFill>
                <a:latin typeface="Roboto"/>
                <a:ea typeface="Roboto"/>
              </a:rPr>
              <a:t>Pop-Up Activities</a:t>
            </a:r>
            <a:endParaRPr lang="en-US"/>
          </a:p>
        </p:txBody>
      </p:sp>
    </p:spTree>
    <p:extLst>
      <p:ext uri="{BB962C8B-B14F-4D97-AF65-F5344CB8AC3E}">
        <p14:creationId xmlns:p14="http://schemas.microsoft.com/office/powerpoint/2010/main" val="24115339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ULI Panelists</a:t>
            </a:r>
          </a:p>
        </p:txBody>
      </p:sp>
      <p:pic>
        <p:nvPicPr>
          <p:cNvPr id="2" name="Picture 2" descr="A screen shot of a group of people posing for a photo&#10;&#10;Description automatically generated">
            <a:extLst>
              <a:ext uri="{FF2B5EF4-FFF2-40B4-BE49-F238E27FC236}">
                <a16:creationId xmlns:a16="http://schemas.microsoft.com/office/drawing/2014/main" id="{48BB6165-9206-4B88-A542-EAE686D3538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988226" y="1113198"/>
            <a:ext cx="7696199" cy="5183003"/>
          </a:xfrm>
          <a:prstGeom prst="rect">
            <a:avLst/>
          </a:prstGeom>
        </p:spPr>
      </p:pic>
      <p:pic>
        <p:nvPicPr>
          <p:cNvPr id="5" name="Picture 5" descr="A person wearing a suit and tie&#10;&#10;Description automatically generated">
            <a:extLst>
              <a:ext uri="{FF2B5EF4-FFF2-40B4-BE49-F238E27FC236}">
                <a16:creationId xmlns:a16="http://schemas.microsoft.com/office/drawing/2014/main" id="{41D73079-335C-40F3-8283-6BDD7C9BBAC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74766" y="2445094"/>
            <a:ext cx="2104673" cy="2467328"/>
          </a:xfrm>
          <a:prstGeom prst="rect">
            <a:avLst/>
          </a:prstGeom>
        </p:spPr>
      </p:pic>
      <p:sp>
        <p:nvSpPr>
          <p:cNvPr id="7" name="Rectangle 6">
            <a:extLst>
              <a:ext uri="{FF2B5EF4-FFF2-40B4-BE49-F238E27FC236}">
                <a16:creationId xmlns:a16="http://schemas.microsoft.com/office/drawing/2014/main" id="{86F1C445-6548-474F-8AF9-2D6F421485D0}"/>
              </a:ext>
            </a:extLst>
          </p:cNvPr>
          <p:cNvSpPr/>
          <p:nvPr/>
        </p:nvSpPr>
        <p:spPr>
          <a:xfrm>
            <a:off x="6889942" y="4912422"/>
            <a:ext cx="1253161" cy="17856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036A3CBA-78DE-D14C-8308-7FA57EC2CD1D}"/>
              </a:ext>
            </a:extLst>
          </p:cNvPr>
          <p:cNvSpPr/>
          <p:nvPr/>
        </p:nvSpPr>
        <p:spPr>
          <a:xfrm>
            <a:off x="7067056" y="1148840"/>
            <a:ext cx="1730955" cy="17856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754B95AA-E8DF-AB4A-9E4E-2A99B9FB0643}"/>
              </a:ext>
            </a:extLst>
          </p:cNvPr>
          <p:cNvSpPr txBox="1"/>
          <p:nvPr/>
        </p:nvSpPr>
        <p:spPr>
          <a:xfrm>
            <a:off x="6889942" y="4847814"/>
            <a:ext cx="1890584" cy="276999"/>
          </a:xfrm>
          <a:prstGeom prst="rect">
            <a:avLst/>
          </a:prstGeom>
          <a:noFill/>
        </p:spPr>
        <p:txBody>
          <a:bodyPr wrap="square" rtlCol="0">
            <a:spAutoFit/>
          </a:bodyPr>
          <a:lstStyle/>
          <a:p>
            <a:r>
              <a:rPr lang="en-US" sz="1200">
                <a:solidFill>
                  <a:schemeClr val="bg1"/>
                </a:solidFill>
                <a:latin typeface="Roboto Light" charset="0"/>
                <a:ea typeface="Roboto Light" charset="0"/>
                <a:cs typeface="Roboto Light" charset="0"/>
              </a:rPr>
              <a:t>Craig Stoner</a:t>
            </a:r>
          </a:p>
        </p:txBody>
      </p:sp>
      <p:sp>
        <p:nvSpPr>
          <p:cNvPr id="11" name="TextBox 10">
            <a:extLst>
              <a:ext uri="{FF2B5EF4-FFF2-40B4-BE49-F238E27FC236}">
                <a16:creationId xmlns:a16="http://schemas.microsoft.com/office/drawing/2014/main" id="{E0E95892-A7B4-C346-81C4-DF12475BBF0D}"/>
              </a:ext>
            </a:extLst>
          </p:cNvPr>
          <p:cNvSpPr txBox="1"/>
          <p:nvPr/>
        </p:nvSpPr>
        <p:spPr>
          <a:xfrm>
            <a:off x="2679439" y="4693925"/>
            <a:ext cx="1705233" cy="307777"/>
          </a:xfrm>
          <a:prstGeom prst="rect">
            <a:avLst/>
          </a:prstGeom>
          <a:noFill/>
        </p:spPr>
        <p:txBody>
          <a:bodyPr wrap="square" rtlCol="0">
            <a:spAutoFit/>
          </a:bodyPr>
          <a:lstStyle/>
          <a:p>
            <a:r>
              <a:rPr lang="en-US" sz="1400">
                <a:solidFill>
                  <a:schemeClr val="bg2"/>
                </a:solidFill>
                <a:latin typeface="Roboto Light" charset="0"/>
                <a:ea typeface="Roboto Light" charset="0"/>
                <a:cs typeface="Roboto Light" charset="0"/>
              </a:rPr>
              <a:t>Joshua Olsen </a:t>
            </a:r>
          </a:p>
        </p:txBody>
      </p:sp>
    </p:spTree>
    <p:extLst>
      <p:ext uri="{BB962C8B-B14F-4D97-AF65-F5344CB8AC3E}">
        <p14:creationId xmlns:p14="http://schemas.microsoft.com/office/powerpoint/2010/main" val="30967988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DFB075B-EA9A-4961-AA0B-C772161BAE86}"/>
              </a:ext>
            </a:extLst>
          </p:cNvPr>
          <p:cNvSpPr>
            <a:spLocks noGrp="1"/>
          </p:cNvSpPr>
          <p:nvPr>
            <p:ph type="title"/>
          </p:nvPr>
        </p:nvSpPr>
        <p:spPr/>
        <p:txBody>
          <a:bodyPr/>
          <a:lstStyle/>
          <a:p>
            <a:r>
              <a:rPr lang="en-US">
                <a:latin typeface="Roboto Light"/>
                <a:ea typeface="Roboto Light"/>
              </a:rPr>
              <a:t>Recommendations</a:t>
            </a:r>
            <a:endParaRPr lang="en-US"/>
          </a:p>
        </p:txBody>
      </p:sp>
      <p:sp>
        <p:nvSpPr>
          <p:cNvPr id="8" name="Content Placeholder 2">
            <a:extLst>
              <a:ext uri="{FF2B5EF4-FFF2-40B4-BE49-F238E27FC236}">
                <a16:creationId xmlns:a16="http://schemas.microsoft.com/office/drawing/2014/main" id="{4650020B-B682-4E3F-B1FB-07E21DA5DD58}"/>
              </a:ext>
            </a:extLst>
          </p:cNvPr>
          <p:cNvSpPr>
            <a:spLocks noGrp="1"/>
          </p:cNvSpPr>
          <p:nvPr>
            <p:ph idx="1" hasCustomPrompt="1"/>
          </p:nvPr>
        </p:nvSpPr>
        <p:spPr>
          <a:xfrm>
            <a:off x="574766" y="1699759"/>
            <a:ext cx="5419634" cy="4392612"/>
          </a:xfrm>
        </p:spPr>
        <p:txBody>
          <a:bodyPr vert="horz" lIns="91440" tIns="45720" rIns="91440" bIns="45720" rtlCol="0" anchor="t">
            <a:normAutofit fontScale="77500" lnSpcReduction="20000"/>
          </a:bodyPr>
          <a:lstStyle/>
          <a:p>
            <a:r>
              <a:rPr lang="en-US" sz="2200" b="1">
                <a:latin typeface="Roboto Light"/>
                <a:ea typeface="Roboto Light"/>
              </a:rPr>
              <a:t>Update the 2007 Westphalia Sector Plan</a:t>
            </a:r>
          </a:p>
          <a:p>
            <a:pPr marL="457200" lvl="1" indent="0">
              <a:buNone/>
            </a:pPr>
            <a:r>
              <a:rPr lang="en-US" b="1" u="sng">
                <a:latin typeface="Roboto Light"/>
                <a:ea typeface="Roboto Light"/>
              </a:rPr>
              <a:t>Goals</a:t>
            </a:r>
            <a:endParaRPr lang="en-US" b="1" u="sng"/>
          </a:p>
          <a:p>
            <a:pPr lvl="1"/>
            <a:r>
              <a:rPr lang="en-US">
                <a:latin typeface="Roboto Light"/>
                <a:ea typeface="Roboto Light"/>
              </a:rPr>
              <a:t>Identify land uses that are more compatible with today's market</a:t>
            </a:r>
          </a:p>
          <a:p>
            <a:pPr lvl="1"/>
            <a:r>
              <a:rPr lang="en-US">
                <a:latin typeface="Roboto Light"/>
                <a:ea typeface="Roboto Light"/>
              </a:rPr>
              <a:t>Right-size the density and associated transportation network to be more aligned the notion that this region will not be a Metro Center</a:t>
            </a:r>
            <a:endParaRPr lang="en-US"/>
          </a:p>
          <a:p>
            <a:pPr marL="457200" lvl="1" indent="0">
              <a:buNone/>
            </a:pPr>
            <a:endParaRPr lang="en-US">
              <a:latin typeface="Roboto Light"/>
              <a:ea typeface="Roboto Light"/>
            </a:endParaRPr>
          </a:p>
          <a:p>
            <a:r>
              <a:rPr lang="en-US" sz="2200" b="1">
                <a:latin typeface="Roboto Light"/>
                <a:ea typeface="Roboto Light"/>
              </a:rPr>
              <a:t>Work with Westphalia Town Center to create  community-focused future development</a:t>
            </a:r>
          </a:p>
          <a:p>
            <a:pPr marL="457200" lvl="1" indent="0">
              <a:buNone/>
            </a:pPr>
            <a:r>
              <a:rPr lang="en-US" b="1" u="sng">
                <a:latin typeface="Roboto Light"/>
                <a:ea typeface="Roboto Light"/>
              </a:rPr>
              <a:t>Goals</a:t>
            </a:r>
          </a:p>
          <a:p>
            <a:pPr lvl="1"/>
            <a:r>
              <a:rPr lang="en-US">
                <a:latin typeface="Roboto Light"/>
                <a:ea typeface="Roboto Light"/>
              </a:rPr>
              <a:t>Right-size the density and associated transportation network to be more aligned the notion that this region will not be a Metro Center</a:t>
            </a:r>
            <a:endParaRPr lang="en-US"/>
          </a:p>
          <a:p>
            <a:pPr lvl="1"/>
            <a:r>
              <a:rPr lang="en-US">
                <a:latin typeface="Roboto Light"/>
                <a:ea typeface="Roboto Light"/>
              </a:rPr>
              <a:t>Focus on community-centric, experiential, retail, restaurants &amp; open spaces</a:t>
            </a:r>
            <a:endParaRPr lang="en-US"/>
          </a:p>
          <a:p>
            <a:pPr lvl="1"/>
            <a:r>
              <a:rPr lang="en-US">
                <a:latin typeface="Roboto Light"/>
                <a:ea typeface="Roboto Light"/>
              </a:rPr>
              <a:t>Evaluate housing products / typologies against current market. </a:t>
            </a:r>
          </a:p>
          <a:p>
            <a:pPr lvl="1"/>
            <a:r>
              <a:rPr lang="en-US">
                <a:latin typeface="Roboto Light"/>
                <a:ea typeface="Roboto Light"/>
              </a:rPr>
              <a:t>Explore alternate compatible land uses</a:t>
            </a:r>
          </a:p>
          <a:p>
            <a:pPr lvl="1"/>
            <a:r>
              <a:rPr lang="en-US">
                <a:latin typeface="Roboto Light"/>
                <a:ea typeface="Roboto Light"/>
              </a:rPr>
              <a:t>Work within the current plan framework to enable short term buildout</a:t>
            </a:r>
            <a:endParaRPr lang="en-US"/>
          </a:p>
          <a:p>
            <a:pPr lvl="1"/>
            <a:endParaRPr lang="en-US"/>
          </a:p>
        </p:txBody>
      </p:sp>
      <p:sp>
        <p:nvSpPr>
          <p:cNvPr id="10" name="Content Placeholder 2">
            <a:extLst>
              <a:ext uri="{FF2B5EF4-FFF2-40B4-BE49-F238E27FC236}">
                <a16:creationId xmlns:a16="http://schemas.microsoft.com/office/drawing/2014/main" id="{B2DAA9BE-8E47-4CF2-A722-AB870BD50FC3}"/>
              </a:ext>
            </a:extLst>
          </p:cNvPr>
          <p:cNvSpPr txBox="1">
            <a:spLocks/>
          </p:cNvSpPr>
          <p:nvPr/>
        </p:nvSpPr>
        <p:spPr>
          <a:xfrm>
            <a:off x="6197691" y="1700213"/>
            <a:ext cx="5419634" cy="4392612"/>
          </a:xfrm>
          <a:prstGeom prst="rect">
            <a:avLst/>
          </a:prstGeom>
        </p:spPr>
        <p:txBody>
          <a:bodyPr vert="horz" lIns="91440" tIns="45720" rIns="91440" bIns="45720" rtlCol="0" anchor="t">
            <a:normAutofit/>
          </a:bodyPr>
          <a:lstStyle>
            <a:defPPr>
              <a:defRPr lang="en-US"/>
            </a:defPPr>
            <a:lvl1pPr marL="0" algn="r" defTabSz="914400" rtl="0" eaLnBrk="1" latinLnBrk="0" hangingPunct="1">
              <a:defRPr sz="1050" kern="1200">
                <a:solidFill>
                  <a:schemeClr val="tx1">
                    <a:tint val="75000"/>
                  </a:schemeClr>
                </a:solidFill>
                <a:latin typeface="Roboto" charset="0"/>
                <a:ea typeface="Roboto" charset="0"/>
                <a:cs typeface="Roboto"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lang="en-US" sz="1700" b="1">
                <a:solidFill>
                  <a:schemeClr val="tx1">
                    <a:lumMod val="75000"/>
                    <a:lumOff val="25000"/>
                  </a:schemeClr>
                </a:solidFill>
                <a:latin typeface="Roboto Light"/>
                <a:ea typeface="Roboto Light"/>
              </a:rPr>
              <a:t>Alternative</a:t>
            </a:r>
            <a:r>
              <a:rPr kumimoji="0" lang="en-US" sz="1700" b="1" i="0" u="none" strike="noStrike" kern="1200" cap="none" spc="0" normalizeH="0" baseline="0" noProof="0">
                <a:ln>
                  <a:noFill/>
                </a:ln>
                <a:solidFill>
                  <a:srgbClr val="000000"/>
                </a:solidFill>
                <a:effectLst/>
                <a:uLnTx/>
                <a:uFillTx/>
                <a:latin typeface="Roboto Light"/>
                <a:ea typeface="Roboto Light"/>
              </a:rPr>
              <a:t> Transit &amp; Streetscape </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a:ln>
                  <a:noFill/>
                </a:ln>
                <a:solidFill>
                  <a:srgbClr val="000000"/>
                </a:solidFill>
                <a:effectLst/>
                <a:uLnTx/>
                <a:uFillTx/>
                <a:latin typeface="Roboto Light"/>
                <a:ea typeface="Roboto Light"/>
                <a:cs typeface="+mn-cs"/>
              </a:rPr>
              <a:t>Goals</a:t>
            </a:r>
            <a:endParaRPr lang="en-US" sz="1400" b="1" i="0" u="sng" strike="noStrike" kern="1200" cap="none" spc="0" normalizeH="0" baseline="0" noProof="0">
              <a:ln>
                <a:noFill/>
              </a:ln>
              <a:solidFill>
                <a:srgbClr val="000000"/>
              </a:solidFill>
              <a:effectLst/>
              <a:uLnTx/>
              <a:uFillTx/>
              <a:latin typeface="Roboto Light"/>
              <a:ea typeface="Roboto Light"/>
            </a:endParaRPr>
          </a:p>
          <a:p>
            <a:pPr marL="742950" marR="0" lvl="1"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1400" b="0" i="0" u="none" strike="noStrike" kern="1200" cap="none" spc="0" normalizeH="0" baseline="0" noProof="0">
                <a:ln>
                  <a:noFill/>
                </a:ln>
                <a:solidFill>
                  <a:srgbClr val="000000"/>
                </a:solidFill>
                <a:effectLst/>
                <a:uLnTx/>
                <a:uFillTx/>
                <a:latin typeface="Roboto Light"/>
                <a:ea typeface="Roboto Light"/>
                <a:cs typeface="+mn-cs"/>
              </a:rPr>
              <a:t>Develop regional open space study with focus on community focused amenities with County and Developers</a:t>
            </a:r>
            <a:endParaRPr lang="en-US" sz="1400" b="0" i="0" u="none" strike="noStrike" kern="1200" cap="none" spc="0" normalizeH="0" baseline="0" noProof="0">
              <a:ln>
                <a:noFill/>
              </a:ln>
              <a:solidFill>
                <a:srgbClr val="000000"/>
              </a:solidFill>
              <a:effectLst/>
              <a:uLnTx/>
              <a:uFillTx/>
              <a:latin typeface="Roboto Light"/>
              <a:ea typeface="Roboto Light"/>
            </a:endParaRPr>
          </a:p>
          <a:p>
            <a:pPr marL="742950" marR="0" lvl="1"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1400" b="0" i="0" u="none" strike="noStrike" kern="1200" cap="none" spc="0" normalizeH="0" baseline="0" noProof="0">
                <a:ln>
                  <a:noFill/>
                </a:ln>
                <a:solidFill>
                  <a:srgbClr val="000000"/>
                </a:solidFill>
                <a:effectLst/>
                <a:uLnTx/>
                <a:uFillTx/>
                <a:latin typeface="Roboto Light"/>
                <a:ea typeface="Roboto Light"/>
                <a:cs typeface="+mn-cs"/>
              </a:rPr>
              <a:t>Right-size Street Sections in all regions of Westphalia</a:t>
            </a:r>
            <a:endParaRPr lang="en-US" sz="1400" b="0" i="0" u="none" strike="noStrike" kern="1200" cap="none" spc="0" normalizeH="0" baseline="0" noProof="0">
              <a:ln>
                <a:noFill/>
              </a:ln>
              <a:solidFill>
                <a:srgbClr val="000000"/>
              </a:solidFill>
              <a:effectLst/>
              <a:uLnTx/>
              <a:uFillTx/>
              <a:latin typeface="Roboto Light"/>
              <a:ea typeface="Roboto Light"/>
            </a:endParaRPr>
          </a:p>
          <a:p>
            <a:pPr marL="742950" marR="0" lvl="1"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1400" b="0" i="0" u="none" strike="noStrike" kern="1200" cap="none" spc="0" normalizeH="0" baseline="0" noProof="0">
                <a:ln>
                  <a:noFill/>
                </a:ln>
                <a:solidFill>
                  <a:srgbClr val="000000"/>
                </a:solidFill>
                <a:effectLst/>
                <a:uLnTx/>
                <a:uFillTx/>
                <a:latin typeface="Roboto Light"/>
                <a:ea typeface="Roboto Light"/>
                <a:cs typeface="+mn-cs"/>
              </a:rPr>
              <a:t>Study Bus Rapid Transit (BRT) &amp; Alternative Methods</a:t>
            </a:r>
            <a:endParaRPr lang="en-US" sz="1400" b="0" i="0" u="none" strike="noStrike" kern="1200" cap="none" spc="0" normalizeH="0" baseline="0" noProof="0">
              <a:ln>
                <a:noFill/>
              </a:ln>
              <a:solidFill>
                <a:srgbClr val="000000"/>
              </a:solidFill>
              <a:effectLst/>
              <a:uLnTx/>
              <a:uFillTx/>
              <a:latin typeface="Roboto Light"/>
              <a:ea typeface="Roboto Light"/>
            </a:endParaRPr>
          </a:p>
          <a:p>
            <a:pPr marL="742950" marR="0" lvl="1"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1400" b="0" i="0" u="none" strike="noStrike" kern="1200" cap="none" spc="0" normalizeH="0" baseline="0" noProof="0">
                <a:ln>
                  <a:noFill/>
                </a:ln>
                <a:solidFill>
                  <a:srgbClr val="000000"/>
                </a:solidFill>
                <a:effectLst/>
                <a:uLnTx/>
                <a:uFillTx/>
                <a:latin typeface="Roboto Light"/>
                <a:ea typeface="Roboto Light"/>
                <a:cs typeface="+mn-cs"/>
              </a:rPr>
              <a:t>Identify multi-modal and Complete Street opportunities</a:t>
            </a:r>
            <a:endParaRPr lang="en-US" sz="1400" b="0" i="0" u="none" strike="noStrike" kern="1200" cap="none" spc="0" normalizeH="0" baseline="0" noProof="0">
              <a:ln>
                <a:noFill/>
              </a:ln>
              <a:solidFill>
                <a:srgbClr val="000000"/>
              </a:solidFill>
              <a:effectLst/>
              <a:uLnTx/>
              <a:uFillTx/>
              <a:latin typeface="Roboto Light"/>
              <a:ea typeface="Roboto Light"/>
            </a:endParaRP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Roboto Light"/>
              <a:ea typeface="Roboto Light"/>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a:buChar char="§"/>
              <a:tabLst/>
              <a:defRPr/>
            </a:pPr>
            <a:r>
              <a:rPr kumimoji="0" lang="en-US" sz="1700" b="1" i="0" u="none" strike="noStrike" kern="1200" cap="none" spc="0" normalizeH="0" baseline="0" noProof="0">
                <a:ln>
                  <a:noFill/>
                </a:ln>
                <a:solidFill>
                  <a:srgbClr val="000000"/>
                </a:solidFill>
                <a:effectLst/>
                <a:uLnTx/>
                <a:uFillTx/>
                <a:latin typeface="Roboto Light"/>
                <a:ea typeface="Roboto Light"/>
              </a:rPr>
              <a:t>Short Team Initiatives</a:t>
            </a:r>
            <a:endParaRPr lang="en-US" sz="1700" b="1" i="0" u="none" strike="noStrike" kern="1200" cap="none" spc="0" normalizeH="0" baseline="0" noProof="0">
              <a:ln>
                <a:noFill/>
              </a:ln>
              <a:solidFill>
                <a:srgbClr val="000000"/>
              </a:solidFill>
              <a:effectLst/>
              <a:uLnTx/>
              <a:uFillTx/>
              <a:latin typeface="Roboto Light"/>
              <a:ea typeface="Roboto Light"/>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a:ln>
                  <a:noFill/>
                </a:ln>
                <a:solidFill>
                  <a:srgbClr val="000000"/>
                </a:solidFill>
                <a:effectLst/>
                <a:uLnTx/>
                <a:uFillTx/>
                <a:latin typeface="Roboto Light"/>
                <a:ea typeface="Roboto Light"/>
                <a:cs typeface="+mn-cs"/>
              </a:rPr>
              <a:t>Goals</a:t>
            </a:r>
            <a:endParaRPr lang="en-US" sz="1400" b="1" i="0" u="sng" strike="noStrike" kern="1200" cap="none" spc="0" normalizeH="0" baseline="0" noProof="0">
              <a:ln>
                <a:noFill/>
              </a:ln>
              <a:solidFill>
                <a:srgbClr val="000000"/>
              </a:solidFill>
              <a:effectLst/>
              <a:uLnTx/>
              <a:uFillTx/>
              <a:latin typeface="Roboto Light"/>
              <a:ea typeface="Roboto Light"/>
            </a:endParaRPr>
          </a:p>
          <a:p>
            <a:pPr marL="685800" marR="0" lvl="1" indent="-228600" algn="l" defTabSz="914400" rtl="0" eaLnBrk="1" fontAlgn="auto" latinLnBrk="0" hangingPunct="1">
              <a:lnSpc>
                <a:spcPct val="70000"/>
              </a:lnSpc>
              <a:spcBef>
                <a:spcPts val="500"/>
              </a:spcBef>
              <a:spcAft>
                <a:spcPts val="0"/>
              </a:spcAft>
              <a:buClr>
                <a:srgbClr val="77A02D"/>
              </a:buClr>
              <a:buSzTx/>
              <a:buFont typeface="Wingdings" charset="2"/>
              <a:buChar char="§"/>
              <a:tabLst/>
              <a:defRPr/>
            </a:pPr>
            <a:r>
              <a:rPr kumimoji="0" lang="en-US" sz="1400" b="0" i="0" u="none" strike="noStrike" kern="1200" cap="none" spc="0" normalizeH="0" baseline="0" noProof="0">
                <a:ln>
                  <a:noFill/>
                </a:ln>
                <a:solidFill>
                  <a:srgbClr val="000000"/>
                </a:solidFill>
                <a:effectLst/>
                <a:uLnTx/>
                <a:uFillTx/>
                <a:latin typeface="Roboto Light"/>
                <a:ea typeface="Roboto Light"/>
                <a:cs typeface="+mn-cs"/>
              </a:rPr>
              <a:t>Complete transportation improvements. </a:t>
            </a:r>
            <a:endParaRPr lang="en-US" sz="1400" b="0" i="0" u="none" strike="noStrike" kern="1200" cap="none" spc="0" normalizeH="0" baseline="0" noProof="0">
              <a:ln>
                <a:noFill/>
              </a:ln>
              <a:solidFill>
                <a:srgbClr val="000000"/>
              </a:solidFill>
              <a:effectLst/>
              <a:uLnTx/>
              <a:uFillTx/>
              <a:latin typeface="Roboto Light"/>
              <a:ea typeface="Roboto Light"/>
            </a:endParaRPr>
          </a:p>
          <a:p>
            <a:pPr marL="685800" marR="0" lvl="1" indent="-228600" algn="l" defTabSz="914400" rtl="0" eaLnBrk="1" fontAlgn="auto" latinLnBrk="0" hangingPunct="1">
              <a:lnSpc>
                <a:spcPct val="70000"/>
              </a:lnSpc>
              <a:spcBef>
                <a:spcPts val="500"/>
              </a:spcBef>
              <a:spcAft>
                <a:spcPts val="0"/>
              </a:spcAft>
              <a:buClr>
                <a:srgbClr val="77A02D"/>
              </a:buClr>
              <a:buSzTx/>
              <a:buFont typeface="Wingdings" charset="2"/>
              <a:buChar char="§"/>
              <a:tabLst/>
              <a:defRPr/>
            </a:pPr>
            <a:r>
              <a:rPr kumimoji="0" lang="en-US" sz="1400" b="0" i="0" u="none" strike="noStrike" kern="1200" cap="none" spc="0" normalizeH="0" baseline="0" noProof="0">
                <a:ln>
                  <a:noFill/>
                </a:ln>
                <a:solidFill>
                  <a:srgbClr val="000000"/>
                </a:solidFill>
                <a:effectLst/>
                <a:uLnTx/>
                <a:uFillTx/>
                <a:latin typeface="Roboto Light"/>
                <a:ea typeface="Roboto Light"/>
                <a:cs typeface="+mn-cs"/>
              </a:rPr>
              <a:t>Identify location of for "Tactical Urbanism" &amp; Pop-Up Events</a:t>
            </a:r>
            <a:endParaRPr lang="en-US" sz="1400" b="0" i="0" u="none" strike="noStrike" kern="1200" cap="none" spc="0" normalizeH="0" baseline="0" noProof="0">
              <a:ln>
                <a:noFill/>
              </a:ln>
              <a:solidFill>
                <a:srgbClr val="000000"/>
              </a:solidFill>
              <a:effectLst/>
              <a:uLnTx/>
              <a:uFillTx/>
              <a:latin typeface="Roboto Light"/>
              <a:ea typeface="Roboto Light"/>
            </a:endParaRPr>
          </a:p>
          <a:p>
            <a:pPr marL="685800" marR="0" lvl="1" indent="-228600" algn="l" defTabSz="914400" rtl="0" eaLnBrk="1" fontAlgn="auto" latinLnBrk="0" hangingPunct="1">
              <a:lnSpc>
                <a:spcPct val="70000"/>
              </a:lnSpc>
              <a:spcBef>
                <a:spcPts val="500"/>
              </a:spcBef>
              <a:spcAft>
                <a:spcPts val="0"/>
              </a:spcAft>
              <a:buClr>
                <a:srgbClr val="77A02D"/>
              </a:buClr>
              <a:buSzTx/>
              <a:buFont typeface="Wingdings" charset="2"/>
              <a:buChar char="§"/>
              <a:tabLst/>
              <a:defRPr/>
            </a:pPr>
            <a:r>
              <a:rPr kumimoji="0" lang="en-US" sz="1400" b="0" i="0" u="none" strike="noStrike" kern="1200" cap="none" spc="0" normalizeH="0" baseline="0" noProof="0">
                <a:ln>
                  <a:noFill/>
                </a:ln>
                <a:solidFill>
                  <a:srgbClr val="000000"/>
                </a:solidFill>
                <a:effectLst/>
                <a:uLnTx/>
                <a:uFillTx/>
                <a:latin typeface="Roboto Light"/>
                <a:ea typeface="Roboto Light"/>
                <a:cs typeface="+mn-cs"/>
              </a:rPr>
              <a:t>Engagement of Community to better understand needs from land use standpoint</a:t>
            </a:r>
            <a:endParaRPr lang="en-US" sz="1400" b="0" i="0" u="none" strike="noStrike" kern="1200" cap="none" spc="0" normalizeH="0" baseline="0" noProof="0">
              <a:ln>
                <a:noFill/>
              </a:ln>
              <a:solidFill>
                <a:srgbClr val="000000"/>
              </a:solidFill>
              <a:effectLst/>
              <a:uLnTx/>
              <a:uFillTx/>
              <a:latin typeface="Roboto Light"/>
              <a:ea typeface="Roboto Light"/>
            </a:endParaRPr>
          </a:p>
          <a:p>
            <a:pPr marL="1143000" marR="0" lvl="2" indent="-228600" algn="l" defTabSz="914400" rtl="0" eaLnBrk="1" fontAlgn="auto" latinLnBrk="0" hangingPunct="1">
              <a:lnSpc>
                <a:spcPct val="70000"/>
              </a:lnSpc>
              <a:spcBef>
                <a:spcPts val="500"/>
              </a:spcBef>
              <a:spcAft>
                <a:spcPts val="0"/>
              </a:spcAft>
              <a:buClr>
                <a:srgbClr val="77A02D"/>
              </a:buClr>
              <a:buSzTx/>
              <a:buFont typeface="Wingdings" charset="2"/>
              <a:buChar char="§"/>
              <a:tabLst/>
              <a:defRPr/>
            </a:pPr>
            <a:r>
              <a:rPr kumimoji="0" lang="en-US" sz="1400" b="0" i="0" u="none" strike="noStrike" kern="1200" cap="none" spc="0" normalizeH="0" baseline="0" noProof="0">
                <a:ln>
                  <a:noFill/>
                </a:ln>
                <a:solidFill>
                  <a:srgbClr val="000000"/>
                </a:solidFill>
                <a:effectLst/>
                <a:uLnTx/>
                <a:uFillTx/>
                <a:latin typeface="Roboto Light"/>
                <a:ea typeface="Roboto Light"/>
                <a:cs typeface="+mn-cs"/>
              </a:rPr>
              <a:t>Types of Retail</a:t>
            </a:r>
            <a:endParaRPr lang="en-US" sz="1400" b="0" i="0" u="none" strike="noStrike" kern="1200" cap="none" spc="0" normalizeH="0" baseline="0" noProof="0">
              <a:ln>
                <a:noFill/>
              </a:ln>
              <a:solidFill>
                <a:srgbClr val="000000"/>
              </a:solidFill>
              <a:effectLst/>
              <a:uLnTx/>
              <a:uFillTx/>
              <a:latin typeface="Roboto Light"/>
              <a:ea typeface="Roboto Light"/>
            </a:endParaRPr>
          </a:p>
          <a:p>
            <a:pPr marL="1143000" marR="0" lvl="2" indent="-228600" algn="l" defTabSz="914400" rtl="0" eaLnBrk="1" fontAlgn="auto" latinLnBrk="0" hangingPunct="1">
              <a:lnSpc>
                <a:spcPct val="70000"/>
              </a:lnSpc>
              <a:spcBef>
                <a:spcPts val="500"/>
              </a:spcBef>
              <a:spcAft>
                <a:spcPts val="0"/>
              </a:spcAft>
              <a:buClr>
                <a:srgbClr val="77A02D"/>
              </a:buClr>
              <a:buSzTx/>
              <a:buFont typeface="Wingdings" charset="2"/>
              <a:buChar char="§"/>
              <a:tabLst/>
              <a:defRPr/>
            </a:pPr>
            <a:r>
              <a:rPr kumimoji="0" lang="en-US" sz="1400" b="0" i="0" u="none" strike="noStrike" kern="1200" cap="none" spc="0" normalizeH="0" baseline="0" noProof="0">
                <a:ln>
                  <a:noFill/>
                </a:ln>
                <a:solidFill>
                  <a:srgbClr val="000000"/>
                </a:solidFill>
                <a:effectLst/>
                <a:uLnTx/>
                <a:uFillTx/>
                <a:latin typeface="Roboto Light"/>
                <a:ea typeface="Roboto Light"/>
                <a:cs typeface="+mn-cs"/>
              </a:rPr>
              <a:t>Type of Housing</a:t>
            </a:r>
            <a:endParaRPr lang="en-US" sz="1400" b="0" i="0" u="none" strike="noStrike" kern="1200" cap="none" spc="0" normalizeH="0" baseline="0" noProof="0">
              <a:ln>
                <a:noFill/>
              </a:ln>
              <a:solidFill>
                <a:srgbClr val="000000"/>
              </a:solidFill>
              <a:effectLst/>
              <a:uLnTx/>
              <a:uFillTx/>
              <a:latin typeface="Roboto Light"/>
              <a:ea typeface="Roboto Light"/>
            </a:endParaRPr>
          </a:p>
          <a:p>
            <a:pPr marL="1143000" marR="0" lvl="2" indent="-228600" algn="l" defTabSz="914400" rtl="0" eaLnBrk="1" fontAlgn="auto" latinLnBrk="0" hangingPunct="1">
              <a:lnSpc>
                <a:spcPct val="70000"/>
              </a:lnSpc>
              <a:spcBef>
                <a:spcPts val="500"/>
              </a:spcBef>
              <a:spcAft>
                <a:spcPts val="0"/>
              </a:spcAft>
              <a:buClr>
                <a:srgbClr val="77A02D"/>
              </a:buClr>
              <a:buSzTx/>
              <a:buFont typeface="Wingdings" charset="2"/>
              <a:buChar char="§"/>
              <a:tabLst/>
              <a:defRPr/>
            </a:pPr>
            <a:r>
              <a:rPr kumimoji="0" lang="en-US" sz="1400" b="0" i="0" u="none" strike="noStrike" kern="1200" cap="none" spc="0" normalizeH="0" baseline="0" noProof="0">
                <a:ln>
                  <a:noFill/>
                </a:ln>
                <a:solidFill>
                  <a:srgbClr val="000000"/>
                </a:solidFill>
                <a:effectLst/>
                <a:uLnTx/>
                <a:uFillTx/>
                <a:latin typeface="Roboto Light"/>
                <a:ea typeface="Roboto Light"/>
                <a:cs typeface="+mn-cs"/>
              </a:rPr>
              <a:t>Community Amenities</a:t>
            </a:r>
            <a:endParaRPr lang="en-US" sz="1400" b="0" i="0" u="none" strike="noStrike" kern="1200" cap="none" spc="0" normalizeH="0" baseline="0" noProof="0">
              <a:ln>
                <a:noFill/>
              </a:ln>
              <a:solidFill>
                <a:srgbClr val="000000"/>
              </a:solidFill>
              <a:effectLst/>
              <a:uLnTx/>
              <a:uFillTx/>
              <a:latin typeface="Roboto Light"/>
              <a:ea typeface="Roboto Light"/>
            </a:endParaRPr>
          </a:p>
          <a:p>
            <a:pPr marL="1143000" marR="0" lvl="2" indent="-228600" algn="l" defTabSz="914400" rtl="0" eaLnBrk="1" fontAlgn="auto" latinLnBrk="0" hangingPunct="1">
              <a:lnSpc>
                <a:spcPct val="70000"/>
              </a:lnSpc>
              <a:spcBef>
                <a:spcPts val="500"/>
              </a:spcBef>
              <a:spcAft>
                <a:spcPts val="0"/>
              </a:spcAft>
              <a:buClr>
                <a:srgbClr val="77A02D"/>
              </a:buClr>
              <a:buSzTx/>
              <a:buFont typeface="Wingdings" charset="2"/>
              <a:buChar char="§"/>
              <a:tabLst/>
              <a:defRPr/>
            </a:pPr>
            <a:endParaRPr kumimoji="0" lang="en-US" sz="1400" b="0" i="0" u="none" strike="noStrike" kern="1200" cap="none" spc="0" normalizeH="0" baseline="0" noProof="0">
              <a:ln>
                <a:noFill/>
              </a:ln>
              <a:solidFill>
                <a:srgbClr val="000000">
                  <a:lumMod val="75000"/>
                  <a:lumOff val="25000"/>
                </a:srgbClr>
              </a:solidFill>
              <a:effectLst/>
              <a:uLnTx/>
              <a:uFillTx/>
              <a:latin typeface="Roboto Light"/>
              <a:ea typeface="Roboto Light"/>
              <a:cs typeface="+mn-cs"/>
            </a:endParaRPr>
          </a:p>
          <a:p>
            <a:pPr marL="1143000" marR="0" lvl="2" indent="-228600" algn="l" defTabSz="914400" rtl="0" eaLnBrk="1" fontAlgn="auto" latinLnBrk="0" hangingPunct="1">
              <a:lnSpc>
                <a:spcPct val="70000"/>
              </a:lnSpc>
              <a:spcBef>
                <a:spcPts val="500"/>
              </a:spcBef>
              <a:spcAft>
                <a:spcPts val="0"/>
              </a:spcAft>
              <a:buClr>
                <a:srgbClr val="77A02D"/>
              </a:buClr>
              <a:buSzTx/>
              <a:buFont typeface="Wingdings" charset="2"/>
              <a:buChar char="§"/>
              <a:tabLst/>
              <a:defRPr/>
            </a:pPr>
            <a:endParaRPr kumimoji="0" lang="en-US" sz="1400" b="0" i="0" u="none" strike="noStrike" kern="1200" cap="none" spc="0" normalizeH="0" baseline="0" noProof="0">
              <a:ln>
                <a:noFill/>
              </a:ln>
              <a:solidFill>
                <a:srgbClr val="000000">
                  <a:lumMod val="75000"/>
                  <a:lumOff val="25000"/>
                </a:srgbClr>
              </a:solidFill>
              <a:effectLst/>
              <a:uLnTx/>
              <a:uFillTx/>
              <a:latin typeface="Roboto Light"/>
              <a:ea typeface="Roboto Light"/>
              <a:cs typeface="+mn-cs"/>
            </a:endParaRPr>
          </a:p>
          <a:p>
            <a:pPr marL="1143000" marR="0" lvl="2" indent="-228600" algn="l" defTabSz="914400" rtl="0" eaLnBrk="1" fontAlgn="auto" latinLnBrk="0" hangingPunct="1">
              <a:lnSpc>
                <a:spcPct val="70000"/>
              </a:lnSpc>
              <a:spcBef>
                <a:spcPts val="500"/>
              </a:spcBef>
              <a:spcAft>
                <a:spcPts val="0"/>
              </a:spcAft>
              <a:buClr>
                <a:srgbClr val="77A02D"/>
              </a:buClr>
              <a:buSzTx/>
              <a:buFont typeface="Wingdings" charset="2"/>
              <a:buChar char="§"/>
              <a:tabLst/>
              <a:defRPr/>
            </a:pPr>
            <a:endParaRPr kumimoji="0" lang="en-US" sz="1400" b="0" i="0" u="none" strike="noStrike" kern="1200" cap="none" spc="0" normalizeH="0" baseline="0" noProof="0">
              <a:ln>
                <a:noFill/>
              </a:ln>
              <a:solidFill>
                <a:srgbClr val="000000">
                  <a:lumMod val="75000"/>
                  <a:lumOff val="25000"/>
                </a:srgbClr>
              </a:solidFill>
              <a:effectLst/>
              <a:uLnTx/>
              <a:uFillTx/>
              <a:latin typeface="Roboto Light"/>
              <a:ea typeface="Roboto Light"/>
              <a:cs typeface="+mn-cs"/>
            </a:endParaRPr>
          </a:p>
        </p:txBody>
      </p:sp>
    </p:spTree>
    <p:extLst>
      <p:ext uri="{BB962C8B-B14F-4D97-AF65-F5344CB8AC3E}">
        <p14:creationId xmlns:p14="http://schemas.microsoft.com/office/powerpoint/2010/main" val="358771539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987746"/>
            <a:ext cx="12192000" cy="38537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5"/>
          <p:cNvSpPr>
            <a:spLocks noGrp="1"/>
          </p:cNvSpPr>
          <p:nvPr>
            <p:ph type="title"/>
          </p:nvPr>
        </p:nvSpPr>
        <p:spPr/>
        <p:txBody>
          <a:bodyPr/>
          <a:lstStyle/>
          <a:p>
            <a:r>
              <a:rPr lang="en-US"/>
              <a:t>Agenda</a:t>
            </a:r>
          </a:p>
        </p:txBody>
      </p:sp>
      <p:grpSp>
        <p:nvGrpSpPr>
          <p:cNvPr id="9" name="Group 8"/>
          <p:cNvGrpSpPr/>
          <p:nvPr/>
        </p:nvGrpSpPr>
        <p:grpSpPr>
          <a:xfrm>
            <a:off x="-2095130" y="-222118"/>
            <a:ext cx="2311501" cy="6552562"/>
            <a:chOff x="-2095130" y="-222118"/>
            <a:chExt cx="2311501" cy="6552562"/>
          </a:xfrm>
        </p:grpSpPr>
        <p:sp>
          <p:nvSpPr>
            <p:cNvPr id="20" name="Rectangle 19"/>
            <p:cNvSpPr/>
            <p:nvPr/>
          </p:nvSpPr>
          <p:spPr>
            <a:xfrm>
              <a:off x="-2095130" y="230958"/>
              <a:ext cx="2095130" cy="4782367"/>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p:cNvSpPr/>
            <p:nvPr/>
          </p:nvSpPr>
          <p:spPr>
            <a:xfrm>
              <a:off x="-2095130" y="-222118"/>
              <a:ext cx="2095130" cy="49061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ight Triangle 21"/>
            <p:cNvSpPr/>
            <p:nvPr/>
          </p:nvSpPr>
          <p:spPr>
            <a:xfrm>
              <a:off x="0" y="-222118"/>
              <a:ext cx="216371" cy="216371"/>
            </a:xfrm>
            <a:prstGeom prst="rtTriangl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TextBox 22"/>
            <p:cNvSpPr txBox="1"/>
            <p:nvPr/>
          </p:nvSpPr>
          <p:spPr>
            <a:xfrm>
              <a:off x="-1641987" y="-131689"/>
              <a:ext cx="1096775" cy="307777"/>
            </a:xfrm>
            <a:prstGeom prst="rect">
              <a:avLst/>
            </a:prstGeom>
            <a:noFill/>
          </p:spPr>
          <p:txBody>
            <a:bodyPr wrap="none" rtlCol="0">
              <a:spAutoFit/>
            </a:bodyPr>
            <a:lstStyle/>
            <a:p>
              <a:r>
                <a:rPr lang="en-GB" sz="1400">
                  <a:solidFill>
                    <a:schemeClr val="bg1"/>
                  </a:solidFill>
                  <a:latin typeface="Roboto" charset="0"/>
                  <a:ea typeface="Roboto" charset="0"/>
                  <a:cs typeface="Roboto" charset="0"/>
                </a:rPr>
                <a:t>SLIDE</a:t>
              </a:r>
              <a:r>
                <a:rPr lang="en-GB" sz="1400" baseline="0">
                  <a:solidFill>
                    <a:schemeClr val="bg1"/>
                  </a:solidFill>
                  <a:latin typeface="Roboto" charset="0"/>
                  <a:ea typeface="Roboto" charset="0"/>
                  <a:cs typeface="Roboto" charset="0"/>
                </a:rPr>
                <a:t> TIPS</a:t>
              </a:r>
              <a:endParaRPr lang="en-GB" sz="1400">
                <a:solidFill>
                  <a:schemeClr val="bg1"/>
                </a:solidFill>
                <a:latin typeface="Roboto" charset="0"/>
                <a:ea typeface="Roboto" charset="0"/>
                <a:cs typeface="Roboto" charset="0"/>
              </a:endParaRPr>
            </a:p>
          </p:txBody>
        </p:sp>
        <p:sp>
          <p:nvSpPr>
            <p:cNvPr id="24" name="TextBox 23"/>
            <p:cNvSpPr txBox="1"/>
            <p:nvPr/>
          </p:nvSpPr>
          <p:spPr>
            <a:xfrm>
              <a:off x="-1935333" y="433912"/>
              <a:ext cx="1695636" cy="5896532"/>
            </a:xfrm>
            <a:prstGeom prst="rect">
              <a:avLst/>
            </a:prstGeom>
            <a:noFill/>
          </p:spPr>
          <p:txBody>
            <a:bodyPr wrap="square" rtlCol="0">
              <a:noAutofit/>
            </a:bodyPr>
            <a:lstStyle/>
            <a:p>
              <a:pPr marL="96838" indent="-96838">
                <a:spcBef>
                  <a:spcPts val="600"/>
                </a:spcBef>
                <a:buClr>
                  <a:schemeClr val="accent1"/>
                </a:buClr>
                <a:buFont typeface="Wingdings" charset="2"/>
                <a:buChar char="§"/>
              </a:pPr>
              <a:r>
                <a:rPr lang="en-GB" sz="1000">
                  <a:solidFill>
                    <a:schemeClr val="tx1">
                      <a:lumMod val="75000"/>
                      <a:lumOff val="25000"/>
                    </a:schemeClr>
                  </a:solidFill>
                  <a:latin typeface="Roboto" charset="0"/>
                  <a:ea typeface="Roboto" charset="0"/>
                  <a:cs typeface="Roboto" charset="0"/>
                </a:rPr>
                <a:t>This agenda is made with SmartArt.</a:t>
              </a:r>
            </a:p>
            <a:p>
              <a:pPr marL="96838" indent="-96838">
                <a:spcBef>
                  <a:spcPts val="600"/>
                </a:spcBef>
                <a:buClr>
                  <a:schemeClr val="accent1"/>
                </a:buClr>
                <a:buFont typeface="Wingdings" charset="2"/>
                <a:buChar char="§"/>
              </a:pPr>
              <a:r>
                <a:rPr lang="en-GB" sz="1000">
                  <a:solidFill>
                    <a:schemeClr val="tx1">
                      <a:lumMod val="75000"/>
                      <a:lumOff val="25000"/>
                    </a:schemeClr>
                  </a:solidFill>
                  <a:latin typeface="Roboto" charset="0"/>
                  <a:ea typeface="Roboto" charset="0"/>
                  <a:cs typeface="Roboto" charset="0"/>
                </a:rPr>
                <a:t>Click into the text boxes or use the SmartArt window to make text changes.</a:t>
              </a:r>
            </a:p>
            <a:p>
              <a:pPr marL="96838" indent="-96838">
                <a:spcBef>
                  <a:spcPts val="600"/>
                </a:spcBef>
                <a:buClr>
                  <a:schemeClr val="accent1"/>
                </a:buClr>
                <a:buFont typeface="Wingdings" charset="2"/>
                <a:buChar char="§"/>
              </a:pPr>
              <a:r>
                <a:rPr lang="en-GB" sz="1000" b="1">
                  <a:solidFill>
                    <a:schemeClr val="tx1">
                      <a:lumMod val="75000"/>
                      <a:lumOff val="25000"/>
                    </a:schemeClr>
                  </a:solidFill>
                  <a:latin typeface="Roboto" charset="0"/>
                  <a:ea typeface="Roboto" charset="0"/>
                  <a:cs typeface="Roboto" charset="0"/>
                </a:rPr>
                <a:t>Delete any unnecessary items.</a:t>
              </a:r>
            </a:p>
            <a:p>
              <a:pPr marL="96838" indent="-96838">
                <a:spcBef>
                  <a:spcPts val="600"/>
                </a:spcBef>
                <a:buClr>
                  <a:schemeClr val="accent1"/>
                </a:buClr>
                <a:buFont typeface="Wingdings" charset="2"/>
                <a:buChar char="§"/>
              </a:pPr>
              <a:r>
                <a:rPr lang="en-GB" sz="1000" b="1">
                  <a:solidFill>
                    <a:schemeClr val="tx1">
                      <a:lumMod val="75000"/>
                      <a:lumOff val="25000"/>
                    </a:schemeClr>
                  </a:solidFill>
                  <a:latin typeface="Roboto" charset="0"/>
                  <a:ea typeface="Roboto" charset="0"/>
                  <a:cs typeface="Roboto" charset="0"/>
                </a:rPr>
                <a:t>To highlight the current section, </a:t>
              </a:r>
              <a:r>
                <a:rPr lang="en-GB" sz="1000">
                  <a:solidFill>
                    <a:schemeClr val="tx1">
                      <a:lumMod val="75000"/>
                      <a:lumOff val="25000"/>
                    </a:schemeClr>
                  </a:solidFill>
                  <a:latin typeface="Roboto" charset="0"/>
                  <a:ea typeface="Roboto" charset="0"/>
                  <a:cs typeface="Roboto" charset="0"/>
                </a:rPr>
                <a:t>change the colour of the chevron behind the item from the standard green to the dark green.</a:t>
              </a:r>
            </a:p>
            <a:p>
              <a:pPr marL="96838" indent="-96838">
                <a:spcBef>
                  <a:spcPts val="600"/>
                </a:spcBef>
                <a:buClr>
                  <a:schemeClr val="accent1"/>
                </a:buClr>
                <a:buFont typeface="Wingdings" charset="2"/>
                <a:buChar char="§"/>
              </a:pPr>
              <a:r>
                <a:rPr lang="en-GB" sz="1000">
                  <a:solidFill>
                    <a:schemeClr val="tx1">
                      <a:lumMod val="75000"/>
                      <a:lumOff val="25000"/>
                    </a:schemeClr>
                  </a:solidFill>
                  <a:latin typeface="Roboto" charset="0"/>
                  <a:ea typeface="Roboto" charset="0"/>
                  <a:cs typeface="Roboto" charset="0"/>
                </a:rPr>
                <a:t>Similarly, to remove the highlight from a section, change the colour of the chevron from dark green to the standard green.</a:t>
              </a:r>
            </a:p>
            <a:p>
              <a:pPr marL="96838" indent="-96838">
                <a:spcBef>
                  <a:spcPts val="600"/>
                </a:spcBef>
                <a:buClr>
                  <a:schemeClr val="accent1"/>
                </a:buClr>
                <a:buFont typeface="Wingdings" charset="2"/>
                <a:buChar char="§"/>
              </a:pPr>
              <a:r>
                <a:rPr lang="en-GB" sz="1000" b="1">
                  <a:solidFill>
                    <a:schemeClr val="tx1">
                      <a:lumMod val="75000"/>
                      <a:lumOff val="25000"/>
                    </a:schemeClr>
                  </a:solidFill>
                  <a:latin typeface="Roboto" charset="0"/>
                  <a:ea typeface="Roboto" charset="0"/>
                  <a:cs typeface="Roboto" charset="0"/>
                </a:rPr>
                <a:t>After adding your agenda items, duplicate this slide to create the section index slides.</a:t>
              </a:r>
            </a:p>
          </p:txBody>
        </p:sp>
      </p:grpSp>
      <p:grpSp>
        <p:nvGrpSpPr>
          <p:cNvPr id="38" name="Group 37"/>
          <p:cNvGrpSpPr/>
          <p:nvPr/>
        </p:nvGrpSpPr>
        <p:grpSpPr>
          <a:xfrm>
            <a:off x="-514760" y="894273"/>
            <a:ext cx="13422634" cy="6387456"/>
            <a:chOff x="-778529" y="-301481"/>
            <a:chExt cx="13422634" cy="6387456"/>
          </a:xfrm>
        </p:grpSpPr>
        <p:sp>
          <p:nvSpPr>
            <p:cNvPr id="39" name="Oval 38"/>
            <p:cNvSpPr/>
            <p:nvPr/>
          </p:nvSpPr>
          <p:spPr>
            <a:xfrm>
              <a:off x="8158170" y="2010769"/>
              <a:ext cx="1220564" cy="1220564"/>
            </a:xfrm>
            <a:prstGeom prst="ellipse">
              <a:avLst/>
            </a:prstGeom>
            <a:noFill/>
            <a:ln w="28575">
              <a:solidFill>
                <a:schemeClr val="bg1">
                  <a:alpha val="2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latin typeface="Roboto Regular" charset="0"/>
              </a:endParaRPr>
            </a:p>
          </p:txBody>
        </p:sp>
        <p:sp>
          <p:nvSpPr>
            <p:cNvPr id="40" name="Oval 39"/>
            <p:cNvSpPr/>
            <p:nvPr/>
          </p:nvSpPr>
          <p:spPr>
            <a:xfrm>
              <a:off x="8623497" y="-301481"/>
              <a:ext cx="3019971" cy="3019971"/>
            </a:xfrm>
            <a:prstGeom prst="ellipse">
              <a:avLst/>
            </a:prstGeom>
            <a:noFill/>
            <a:ln w="28575">
              <a:solidFill>
                <a:schemeClr val="bg1">
                  <a:alpha val="2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latin typeface="Roboto Regular" charset="0"/>
              </a:endParaRPr>
            </a:p>
          </p:txBody>
        </p:sp>
        <p:sp>
          <p:nvSpPr>
            <p:cNvPr id="41" name="Oval 40"/>
            <p:cNvSpPr/>
            <p:nvPr/>
          </p:nvSpPr>
          <p:spPr>
            <a:xfrm>
              <a:off x="11321041" y="2299366"/>
              <a:ext cx="1323064" cy="1323064"/>
            </a:xfrm>
            <a:prstGeom prst="ellipse">
              <a:avLst/>
            </a:prstGeom>
            <a:noFill/>
            <a:ln w="28575">
              <a:solidFill>
                <a:schemeClr val="bg1">
                  <a:alpha val="2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latin typeface="Roboto Regular" charset="0"/>
              </a:endParaRPr>
            </a:p>
          </p:txBody>
        </p:sp>
        <p:sp>
          <p:nvSpPr>
            <p:cNvPr id="42" name="Oval 41"/>
            <p:cNvSpPr/>
            <p:nvPr/>
          </p:nvSpPr>
          <p:spPr>
            <a:xfrm>
              <a:off x="-778529" y="3066004"/>
              <a:ext cx="3019971" cy="3019971"/>
            </a:xfrm>
            <a:prstGeom prst="ellipse">
              <a:avLst/>
            </a:prstGeom>
            <a:noFill/>
            <a:ln w="28575">
              <a:solidFill>
                <a:schemeClr val="bg1">
                  <a:alpha val="2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latin typeface="Roboto Regular" charset="0"/>
              </a:endParaRPr>
            </a:p>
          </p:txBody>
        </p:sp>
        <p:sp>
          <p:nvSpPr>
            <p:cNvPr id="43" name="Oval 42"/>
            <p:cNvSpPr/>
            <p:nvPr/>
          </p:nvSpPr>
          <p:spPr>
            <a:xfrm>
              <a:off x="986476" y="1534915"/>
              <a:ext cx="2392987" cy="2392987"/>
            </a:xfrm>
            <a:prstGeom prst="ellipse">
              <a:avLst/>
            </a:prstGeom>
            <a:noFill/>
            <a:ln w="28575">
              <a:solidFill>
                <a:schemeClr val="bg1">
                  <a:alpha val="2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latin typeface="Roboto Regular" charset="0"/>
              </a:endParaRPr>
            </a:p>
          </p:txBody>
        </p:sp>
        <p:sp>
          <p:nvSpPr>
            <p:cNvPr id="44" name="Oval 43"/>
            <p:cNvSpPr/>
            <p:nvPr/>
          </p:nvSpPr>
          <p:spPr>
            <a:xfrm>
              <a:off x="3144886" y="3693325"/>
              <a:ext cx="958048" cy="958048"/>
            </a:xfrm>
            <a:prstGeom prst="ellipse">
              <a:avLst/>
            </a:prstGeom>
            <a:noFill/>
            <a:ln w="28575">
              <a:solidFill>
                <a:schemeClr val="bg1">
                  <a:alpha val="2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latin typeface="Roboto Regular" charset="0"/>
              </a:endParaRPr>
            </a:p>
          </p:txBody>
        </p:sp>
      </p:grpSp>
      <p:graphicFrame>
        <p:nvGraphicFramePr>
          <p:cNvPr id="2" name="Diagram 1"/>
          <p:cNvGraphicFramePr/>
          <p:nvPr>
            <p:extLst>
              <p:ext uri="{D42A27DB-BD31-4B8C-83A1-F6EECF244321}">
                <p14:modId xmlns:p14="http://schemas.microsoft.com/office/powerpoint/2010/main" val="3711688801"/>
              </p:ext>
            </p:extLst>
          </p:nvPr>
        </p:nvGraphicFramePr>
        <p:xfrm>
          <a:off x="574675" y="2654766"/>
          <a:ext cx="11042650" cy="234105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26096035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idx="1"/>
          </p:nvPr>
        </p:nvSpPr>
        <p:spPr>
          <a:xfrm>
            <a:off x="574766" y="1254164"/>
            <a:ext cx="9581170" cy="4554283"/>
          </a:xfrm>
        </p:spPr>
        <p:txBody>
          <a:bodyPr vert="horz" lIns="91440" tIns="45720" rIns="91440" bIns="45720" rtlCol="0" anchor="t">
            <a:normAutofit/>
          </a:bodyPr>
          <a:lstStyle/>
          <a:p>
            <a:r>
              <a:rPr lang="en-US"/>
              <a:t>Place, Identity and Vision</a:t>
            </a:r>
          </a:p>
          <a:p>
            <a:pPr lvl="1"/>
            <a:r>
              <a:rPr lang="en-US"/>
              <a:t>Sector-wide and within existing communities</a:t>
            </a:r>
          </a:p>
          <a:p>
            <a:pPr lvl="1"/>
            <a:r>
              <a:rPr lang="en-US"/>
              <a:t>“City in the country” </a:t>
            </a:r>
          </a:p>
          <a:p>
            <a:pPr lvl="1"/>
            <a:r>
              <a:rPr lang="en-US"/>
              <a:t>Competition within the county</a:t>
            </a:r>
          </a:p>
          <a:p>
            <a:r>
              <a:rPr lang="en-US"/>
              <a:t>Signage and Wayfinding </a:t>
            </a:r>
          </a:p>
          <a:p>
            <a:pPr lvl="1"/>
            <a:r>
              <a:rPr lang="en-US"/>
              <a:t>Designing materials</a:t>
            </a:r>
          </a:p>
          <a:p>
            <a:pPr lvl="1"/>
            <a:r>
              <a:rPr lang="en-US">
                <a:latin typeface="Roboto Light"/>
                <a:ea typeface="Roboto Light"/>
              </a:rPr>
              <a:t>Ensuring use throughout Westphalia</a:t>
            </a:r>
            <a:endParaRPr lang="en-US"/>
          </a:p>
          <a:p>
            <a:r>
              <a:rPr lang="en-US"/>
              <a:t>Attracting the right fit of retail</a:t>
            </a:r>
          </a:p>
          <a:p>
            <a:r>
              <a:rPr lang="en-US"/>
              <a:t>Existing Organization/Community Groups</a:t>
            </a:r>
          </a:p>
          <a:p>
            <a:r>
              <a:rPr lang="en-US"/>
              <a:t>Coordinating across multiple developers </a:t>
            </a:r>
          </a:p>
          <a:p>
            <a:r>
              <a:rPr lang="en-US"/>
              <a:t>Creating a trail network</a:t>
            </a:r>
          </a:p>
          <a:p>
            <a:pPr lvl="1"/>
            <a:endParaRPr lang="en-US"/>
          </a:p>
          <a:p>
            <a:endParaRPr lang="en-US"/>
          </a:p>
          <a:p>
            <a:endParaRPr lang="en-US"/>
          </a:p>
          <a:p>
            <a:endParaRPr lang="en-US"/>
          </a:p>
        </p:txBody>
      </p:sp>
      <p:sp>
        <p:nvSpPr>
          <p:cNvPr id="7" name="Title 6"/>
          <p:cNvSpPr>
            <a:spLocks noGrp="1"/>
          </p:cNvSpPr>
          <p:nvPr>
            <p:ph type="title"/>
          </p:nvPr>
        </p:nvSpPr>
        <p:spPr/>
        <p:txBody>
          <a:bodyPr/>
          <a:lstStyle/>
          <a:p>
            <a:r>
              <a:rPr lang="en-US"/>
              <a:t>Challenges</a:t>
            </a:r>
          </a:p>
        </p:txBody>
      </p:sp>
      <p:pic>
        <p:nvPicPr>
          <p:cNvPr id="1026" name="Picture 2">
            <a:extLst>
              <a:ext uri="{FF2B5EF4-FFF2-40B4-BE49-F238E27FC236}">
                <a16:creationId xmlns:a16="http://schemas.microsoft.com/office/drawing/2014/main" id="{3BE6C1F9-88A7-ED46-A7FC-B6A3801920B8}"/>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7006727" y="46126"/>
            <a:ext cx="4722934" cy="3270279"/>
          </a:xfrm>
          <a:prstGeom prst="rect">
            <a:avLst/>
          </a:prstGeom>
          <a:noFill/>
          <a:extLst>
            <a:ext uri="{909E8E84-426E-40DD-AFC4-6F175D3DCCD1}">
              <a14:hiddenFill xmlns:a14="http://schemas.microsoft.com/office/drawing/2010/main">
                <a:solidFill>
                  <a:srgbClr val="FFFFFF"/>
                </a:solidFill>
              </a14:hiddenFill>
            </a:ext>
          </a:extLst>
        </p:spPr>
      </p:pic>
      <p:sp>
        <p:nvSpPr>
          <p:cNvPr id="10" name="Text Placeholder 3">
            <a:extLst>
              <a:ext uri="{FF2B5EF4-FFF2-40B4-BE49-F238E27FC236}">
                <a16:creationId xmlns:a16="http://schemas.microsoft.com/office/drawing/2014/main" id="{C5D97466-9FD8-034A-9177-9A27959C46B9}"/>
              </a:ext>
            </a:extLst>
          </p:cNvPr>
          <p:cNvSpPr txBox="1">
            <a:spLocks/>
          </p:cNvSpPr>
          <p:nvPr/>
        </p:nvSpPr>
        <p:spPr>
          <a:xfrm>
            <a:off x="2796988" y="6437119"/>
            <a:ext cx="5443507" cy="488892"/>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Clr>
                <a:schemeClr val="accent1"/>
              </a:buClr>
              <a:buFont typeface="Wingdings" charset="2"/>
              <a:buNone/>
              <a:defRPr sz="2000" b="0" i="0" kern="1200">
                <a:solidFill>
                  <a:schemeClr val="bg2"/>
                </a:solidFill>
                <a:latin typeface="Roboto" charset="0"/>
                <a:ea typeface="Roboto" charset="0"/>
                <a:cs typeface="Roboto" charset="0"/>
              </a:defRPr>
            </a:lvl1pPr>
            <a:lvl2pPr marL="685800" indent="-228600" algn="l" defTabSz="914400" rtl="0" eaLnBrk="1" latinLnBrk="0" hangingPunct="1">
              <a:lnSpc>
                <a:spcPct val="90000"/>
              </a:lnSpc>
              <a:spcBef>
                <a:spcPts val="500"/>
              </a:spcBef>
              <a:buClr>
                <a:schemeClr val="accent1"/>
              </a:buClr>
              <a:buFont typeface="Wingdings" charset="2"/>
              <a:buChar char="§"/>
              <a:defRPr sz="1800" b="0" i="0" kern="1200">
                <a:solidFill>
                  <a:schemeClr val="tx1">
                    <a:lumMod val="75000"/>
                    <a:lumOff val="25000"/>
                  </a:schemeClr>
                </a:solidFill>
                <a:latin typeface="Roboto Light" charset="0"/>
                <a:ea typeface="Roboto Light" charset="0"/>
                <a:cs typeface="Roboto Light" charset="0"/>
              </a:defRPr>
            </a:lvl2pPr>
            <a:lvl3pPr marL="1143000" indent="-228600" algn="l" defTabSz="914400" rtl="0" eaLnBrk="1" latinLnBrk="0" hangingPunct="1">
              <a:lnSpc>
                <a:spcPct val="90000"/>
              </a:lnSpc>
              <a:spcBef>
                <a:spcPts val="500"/>
              </a:spcBef>
              <a:buClr>
                <a:schemeClr val="accent1"/>
              </a:buClr>
              <a:buFont typeface="Wingdings" charset="2"/>
              <a:buChar char="§"/>
              <a:defRPr sz="1600" b="0" i="0" kern="1200">
                <a:solidFill>
                  <a:schemeClr val="tx1">
                    <a:lumMod val="75000"/>
                    <a:lumOff val="25000"/>
                  </a:schemeClr>
                </a:solidFill>
                <a:latin typeface="Roboto Light" charset="0"/>
                <a:ea typeface="Roboto Light" charset="0"/>
                <a:cs typeface="Roboto Light" charset="0"/>
              </a:defRPr>
            </a:lvl3pPr>
            <a:lvl4pPr marL="1600200" indent="-228600" algn="l" defTabSz="914400" rtl="0" eaLnBrk="1" latinLnBrk="0" hangingPunct="1">
              <a:lnSpc>
                <a:spcPct val="90000"/>
              </a:lnSpc>
              <a:spcBef>
                <a:spcPts val="500"/>
              </a:spcBef>
              <a:buClr>
                <a:schemeClr val="accent1"/>
              </a:buClr>
              <a:buFont typeface="Wingdings" charset="2"/>
              <a:buChar char="§"/>
              <a:defRPr sz="1400" b="0" i="0" kern="1200">
                <a:solidFill>
                  <a:schemeClr val="tx1">
                    <a:lumMod val="75000"/>
                    <a:lumOff val="25000"/>
                  </a:schemeClr>
                </a:solidFill>
                <a:latin typeface="Roboto Light" charset="0"/>
                <a:ea typeface="Roboto Light" charset="0"/>
                <a:cs typeface="Roboto Light" charset="0"/>
              </a:defRPr>
            </a:lvl4pPr>
            <a:lvl5pPr marL="2057400" indent="-228600" algn="l" defTabSz="914400" rtl="0" eaLnBrk="1" latinLnBrk="0" hangingPunct="1">
              <a:lnSpc>
                <a:spcPct val="90000"/>
              </a:lnSpc>
              <a:spcBef>
                <a:spcPts val="500"/>
              </a:spcBef>
              <a:buClr>
                <a:schemeClr val="accent1"/>
              </a:buClr>
              <a:buFont typeface="Wingdings" charset="2"/>
              <a:buChar char="§"/>
              <a:defRPr sz="1400" b="0" i="0" kern="1200">
                <a:solidFill>
                  <a:schemeClr val="tx1">
                    <a:lumMod val="75000"/>
                    <a:lumOff val="25000"/>
                  </a:schemeClr>
                </a:solidFill>
                <a:latin typeface="Roboto Light" charset="0"/>
                <a:ea typeface="Roboto Light" charset="0"/>
                <a:cs typeface="Roboto Light"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1200" i="1">
                <a:latin typeface="Roboto"/>
                <a:ea typeface="Roboto"/>
              </a:rPr>
              <a:t>Development maps of Parkside and Westphalia Town Center</a:t>
            </a:r>
            <a:endParaRPr lang="en-US"/>
          </a:p>
        </p:txBody>
      </p:sp>
      <p:pic>
        <p:nvPicPr>
          <p:cNvPr id="3" name="Picture 3" descr="Diagram&#10;&#10;Description automatically generated">
            <a:extLst>
              <a:ext uri="{FF2B5EF4-FFF2-40B4-BE49-F238E27FC236}">
                <a16:creationId xmlns:a16="http://schemas.microsoft.com/office/drawing/2014/main" id="{C476988C-04F4-4F35-83FA-5782FF86998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007903" y="3422934"/>
            <a:ext cx="4604478" cy="3183010"/>
          </a:xfrm>
          <a:prstGeom prst="rect">
            <a:avLst/>
          </a:prstGeom>
        </p:spPr>
      </p:pic>
    </p:spTree>
    <p:extLst>
      <p:ext uri="{BB962C8B-B14F-4D97-AF65-F5344CB8AC3E}">
        <p14:creationId xmlns:p14="http://schemas.microsoft.com/office/powerpoint/2010/main" val="96097900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idx="1"/>
          </p:nvPr>
        </p:nvSpPr>
        <p:spPr>
          <a:xfrm>
            <a:off x="574766" y="1164673"/>
            <a:ext cx="5917474" cy="4392612"/>
          </a:xfrm>
        </p:spPr>
        <p:txBody>
          <a:bodyPr vert="horz" lIns="91440" tIns="45720" rIns="91440" bIns="45720" rtlCol="0" anchor="t">
            <a:normAutofit/>
          </a:bodyPr>
          <a:lstStyle/>
          <a:p>
            <a:r>
              <a:rPr lang="en-US" sz="1600">
                <a:latin typeface="Roboto Light"/>
                <a:ea typeface="Roboto Light"/>
              </a:rPr>
              <a:t>Columbia, Maryland </a:t>
            </a:r>
          </a:p>
          <a:p>
            <a:pPr lvl="1"/>
            <a:r>
              <a:rPr lang="en-US" sz="1600">
                <a:latin typeface="Roboto Light"/>
                <a:ea typeface="Roboto Light"/>
              </a:rPr>
              <a:t>10 villages with an urban downtown with mixed-use</a:t>
            </a:r>
          </a:p>
          <a:p>
            <a:r>
              <a:rPr lang="en-US" sz="1600">
                <a:latin typeface="Roboto Light"/>
                <a:ea typeface="Roboto Light"/>
              </a:rPr>
              <a:t>Columbia Association as an organizing model</a:t>
            </a:r>
          </a:p>
          <a:p>
            <a:pPr lvl="1"/>
            <a:r>
              <a:rPr lang="en-US" sz="1600">
                <a:latin typeface="Roboto Light"/>
                <a:ea typeface="Roboto Light"/>
              </a:rPr>
              <a:t>Maintains common areas</a:t>
            </a:r>
          </a:p>
          <a:p>
            <a:pPr lvl="1"/>
            <a:r>
              <a:rPr lang="en-US" sz="1600">
                <a:latin typeface="Roboto Light"/>
                <a:ea typeface="Roboto Light"/>
              </a:rPr>
              <a:t>Shared space/amenities – parks, trails, pools, tot lots, playing fields</a:t>
            </a:r>
            <a:endParaRPr lang="en-US" sz="1600"/>
          </a:p>
          <a:p>
            <a:r>
              <a:rPr lang="en-US" sz="1600">
                <a:latin typeface="Roboto Light"/>
                <a:ea typeface="Roboto Light"/>
              </a:rPr>
              <a:t>Empowering residents to operate their community once building phase is complete</a:t>
            </a:r>
          </a:p>
          <a:p>
            <a:r>
              <a:rPr lang="en-US" sz="1600"/>
              <a:t>Vision</a:t>
            </a:r>
          </a:p>
          <a:p>
            <a:pPr lvl="1"/>
            <a:r>
              <a:rPr lang="en-US" sz="1600"/>
              <a:t>Highlighting signature qualities of the sector/neighborhoods</a:t>
            </a:r>
          </a:p>
          <a:p>
            <a:pPr lvl="1"/>
            <a:r>
              <a:rPr lang="en-US" sz="1600"/>
              <a:t>Difficult to come up with one vision statement for all the discrete neighborhoods </a:t>
            </a:r>
          </a:p>
          <a:p>
            <a:endParaRPr lang="en-US" sz="1600">
              <a:latin typeface="Roboto Light"/>
              <a:ea typeface="Roboto Light"/>
            </a:endParaRPr>
          </a:p>
          <a:p>
            <a:pPr lvl="1"/>
            <a:endParaRPr lang="en-US" sz="1600"/>
          </a:p>
          <a:p>
            <a:endParaRPr lang="en-US" sz="1600"/>
          </a:p>
        </p:txBody>
      </p:sp>
      <p:sp>
        <p:nvSpPr>
          <p:cNvPr id="7" name="Title 6"/>
          <p:cNvSpPr>
            <a:spLocks noGrp="1"/>
          </p:cNvSpPr>
          <p:nvPr>
            <p:ph type="title"/>
          </p:nvPr>
        </p:nvSpPr>
        <p:spPr/>
        <p:txBody>
          <a:bodyPr/>
          <a:lstStyle/>
          <a:p>
            <a:r>
              <a:rPr lang="en-US"/>
              <a:t>Aspirations </a:t>
            </a:r>
          </a:p>
        </p:txBody>
      </p:sp>
      <p:pic>
        <p:nvPicPr>
          <p:cNvPr id="2" name="Picture 1">
            <a:extLst>
              <a:ext uri="{FF2B5EF4-FFF2-40B4-BE49-F238E27FC236}">
                <a16:creationId xmlns:a16="http://schemas.microsoft.com/office/drawing/2014/main" id="{B7912A38-461C-5747-BDFB-13C974E41CFD}"/>
              </a:ext>
            </a:extLst>
          </p:cNvPr>
          <p:cNvPicPr>
            <a:picLocks noChangeAspect="1"/>
          </p:cNvPicPr>
          <p:nvPr/>
        </p:nvPicPr>
        <p:blipFill>
          <a:blip r:embed="rId3"/>
          <a:stretch>
            <a:fillRect/>
          </a:stretch>
        </p:blipFill>
        <p:spPr>
          <a:xfrm>
            <a:off x="1657197" y="4913635"/>
            <a:ext cx="3175000" cy="1028700"/>
          </a:xfrm>
          <a:prstGeom prst="rect">
            <a:avLst/>
          </a:prstGeom>
        </p:spPr>
      </p:pic>
      <p:pic>
        <p:nvPicPr>
          <p:cNvPr id="4100" name="Picture 4">
            <a:extLst>
              <a:ext uri="{FF2B5EF4-FFF2-40B4-BE49-F238E27FC236}">
                <a16:creationId xmlns:a16="http://schemas.microsoft.com/office/drawing/2014/main" id="{3CA5C00B-5AD9-804B-B9FF-91D207D59EC5}"/>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359804" y="3565728"/>
            <a:ext cx="4832196" cy="3220470"/>
          </a:xfrm>
          <a:prstGeom prst="roundRect">
            <a:avLst/>
          </a:prstGeom>
          <a:noFill/>
          <a:extLst>
            <a:ext uri="{909E8E84-426E-40DD-AFC4-6F175D3DCCD1}">
              <a14:hiddenFill xmlns:a14="http://schemas.microsoft.com/office/drawing/2010/main">
                <a:solidFill>
                  <a:srgbClr val="FFFFFF"/>
                </a:solidFill>
              </a14:hiddenFill>
            </a:ext>
          </a:extLst>
        </p:spPr>
      </p:pic>
      <p:pic>
        <p:nvPicPr>
          <p:cNvPr id="4102" name="Picture 6">
            <a:extLst>
              <a:ext uri="{FF2B5EF4-FFF2-40B4-BE49-F238E27FC236}">
                <a16:creationId xmlns:a16="http://schemas.microsoft.com/office/drawing/2014/main" id="{D81A56DF-67A7-0B48-8190-342EBAD82D41}"/>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7363532" y="141469"/>
            <a:ext cx="4828468" cy="3220470"/>
          </a:xfrm>
          <a:prstGeom prst="roundRect">
            <a:avLst/>
          </a:prstGeom>
          <a:noFill/>
          <a:extLst>
            <a:ext uri="{909E8E84-426E-40DD-AFC4-6F175D3DCCD1}">
              <a14:hiddenFill xmlns:a14="http://schemas.microsoft.com/office/drawing/2010/main">
                <a:solidFill>
                  <a:srgbClr val="FFFFFF"/>
                </a:solidFill>
              </a14:hiddenFill>
            </a:ext>
          </a:extLst>
        </p:spPr>
      </p:pic>
      <p:sp>
        <p:nvSpPr>
          <p:cNvPr id="12" name="Text Placeholder 3">
            <a:extLst>
              <a:ext uri="{FF2B5EF4-FFF2-40B4-BE49-F238E27FC236}">
                <a16:creationId xmlns:a16="http://schemas.microsoft.com/office/drawing/2014/main" id="{14551BC3-3B56-7247-8110-CEF772DD7354}"/>
              </a:ext>
            </a:extLst>
          </p:cNvPr>
          <p:cNvSpPr txBox="1">
            <a:spLocks/>
          </p:cNvSpPr>
          <p:nvPr/>
        </p:nvSpPr>
        <p:spPr>
          <a:xfrm>
            <a:off x="5261181" y="6467890"/>
            <a:ext cx="5211464" cy="1434353"/>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Clr>
                <a:schemeClr val="accent1"/>
              </a:buClr>
              <a:buFont typeface="Wingdings" charset="2"/>
              <a:buNone/>
              <a:defRPr sz="2000" b="0" i="0" kern="1200">
                <a:solidFill>
                  <a:schemeClr val="bg2"/>
                </a:solidFill>
                <a:latin typeface="Roboto" charset="0"/>
                <a:ea typeface="Roboto" charset="0"/>
                <a:cs typeface="Roboto" charset="0"/>
              </a:defRPr>
            </a:lvl1pPr>
            <a:lvl2pPr marL="685800" indent="-228600" algn="l" defTabSz="914400" rtl="0" eaLnBrk="1" latinLnBrk="0" hangingPunct="1">
              <a:lnSpc>
                <a:spcPct val="90000"/>
              </a:lnSpc>
              <a:spcBef>
                <a:spcPts val="500"/>
              </a:spcBef>
              <a:buClr>
                <a:schemeClr val="accent1"/>
              </a:buClr>
              <a:buFont typeface="Wingdings" charset="2"/>
              <a:buChar char="§"/>
              <a:defRPr sz="1800" b="0" i="0" kern="1200">
                <a:solidFill>
                  <a:schemeClr val="tx1">
                    <a:lumMod val="75000"/>
                    <a:lumOff val="25000"/>
                  </a:schemeClr>
                </a:solidFill>
                <a:latin typeface="Roboto Light" charset="0"/>
                <a:ea typeface="Roboto Light" charset="0"/>
                <a:cs typeface="Roboto Light" charset="0"/>
              </a:defRPr>
            </a:lvl2pPr>
            <a:lvl3pPr marL="1143000" indent="-228600" algn="l" defTabSz="914400" rtl="0" eaLnBrk="1" latinLnBrk="0" hangingPunct="1">
              <a:lnSpc>
                <a:spcPct val="90000"/>
              </a:lnSpc>
              <a:spcBef>
                <a:spcPts val="500"/>
              </a:spcBef>
              <a:buClr>
                <a:schemeClr val="accent1"/>
              </a:buClr>
              <a:buFont typeface="Wingdings" charset="2"/>
              <a:buChar char="§"/>
              <a:defRPr sz="1600" b="0" i="0" kern="1200">
                <a:solidFill>
                  <a:schemeClr val="tx1">
                    <a:lumMod val="75000"/>
                    <a:lumOff val="25000"/>
                  </a:schemeClr>
                </a:solidFill>
                <a:latin typeface="Roboto Light" charset="0"/>
                <a:ea typeface="Roboto Light" charset="0"/>
                <a:cs typeface="Roboto Light" charset="0"/>
              </a:defRPr>
            </a:lvl3pPr>
            <a:lvl4pPr marL="1600200" indent="-228600" algn="l" defTabSz="914400" rtl="0" eaLnBrk="1" latinLnBrk="0" hangingPunct="1">
              <a:lnSpc>
                <a:spcPct val="90000"/>
              </a:lnSpc>
              <a:spcBef>
                <a:spcPts val="500"/>
              </a:spcBef>
              <a:buClr>
                <a:schemeClr val="accent1"/>
              </a:buClr>
              <a:buFont typeface="Wingdings" charset="2"/>
              <a:buChar char="§"/>
              <a:defRPr sz="1400" b="0" i="0" kern="1200">
                <a:solidFill>
                  <a:schemeClr val="tx1">
                    <a:lumMod val="75000"/>
                    <a:lumOff val="25000"/>
                  </a:schemeClr>
                </a:solidFill>
                <a:latin typeface="Roboto Light" charset="0"/>
                <a:ea typeface="Roboto Light" charset="0"/>
                <a:cs typeface="Roboto Light" charset="0"/>
              </a:defRPr>
            </a:lvl4pPr>
            <a:lvl5pPr marL="2057400" indent="-228600" algn="l" defTabSz="914400" rtl="0" eaLnBrk="1" latinLnBrk="0" hangingPunct="1">
              <a:lnSpc>
                <a:spcPct val="90000"/>
              </a:lnSpc>
              <a:spcBef>
                <a:spcPts val="500"/>
              </a:spcBef>
              <a:buClr>
                <a:schemeClr val="accent1"/>
              </a:buClr>
              <a:buFont typeface="Wingdings" charset="2"/>
              <a:buChar char="§"/>
              <a:defRPr sz="1400" b="0" i="0" kern="1200">
                <a:solidFill>
                  <a:schemeClr val="tx1">
                    <a:lumMod val="75000"/>
                    <a:lumOff val="25000"/>
                  </a:schemeClr>
                </a:solidFill>
                <a:latin typeface="Roboto Light" charset="0"/>
                <a:ea typeface="Roboto Light" charset="0"/>
                <a:cs typeface="Roboto Light"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2400" i="1"/>
              <a:t>Columbia, MD</a:t>
            </a:r>
            <a:endParaRPr lang="en-US" sz="2400" i="1">
              <a:solidFill>
                <a:srgbClr val="FF0000"/>
              </a:solidFill>
            </a:endParaRPr>
          </a:p>
        </p:txBody>
      </p:sp>
    </p:spTree>
    <p:extLst>
      <p:ext uri="{BB962C8B-B14F-4D97-AF65-F5344CB8AC3E}">
        <p14:creationId xmlns:p14="http://schemas.microsoft.com/office/powerpoint/2010/main" val="63252305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idx="1"/>
          </p:nvPr>
        </p:nvSpPr>
        <p:spPr>
          <a:xfrm>
            <a:off x="574766" y="1232693"/>
            <a:ext cx="11491872" cy="3533617"/>
          </a:xfrm>
        </p:spPr>
        <p:txBody>
          <a:bodyPr vert="horz" lIns="91440" tIns="45720" rIns="91440" bIns="45720" rtlCol="0" anchor="t">
            <a:normAutofit fontScale="85000" lnSpcReduction="20000"/>
          </a:bodyPr>
          <a:lstStyle/>
          <a:p>
            <a:r>
              <a:rPr lang="en-US">
                <a:latin typeface="Roboto Light"/>
                <a:ea typeface="Roboto Light"/>
              </a:rPr>
              <a:t>An umbrella organization for HOS, major landholders, and Westphalia Stakeholders </a:t>
            </a:r>
            <a:endParaRPr lang="en-US"/>
          </a:p>
          <a:p>
            <a:r>
              <a:rPr lang="en-US">
                <a:latin typeface="Roboto Light"/>
                <a:ea typeface="Roboto Light"/>
              </a:rPr>
              <a:t>Empower residents, create seat at the table, transition from building phase to management phase</a:t>
            </a:r>
          </a:p>
          <a:p>
            <a:pPr lvl="1"/>
            <a:r>
              <a:rPr lang="en-US">
                <a:latin typeface="Roboto Light"/>
                <a:ea typeface="Roboto Light"/>
              </a:rPr>
              <a:t>Members:</a:t>
            </a:r>
          </a:p>
          <a:p>
            <a:pPr lvl="2"/>
            <a:r>
              <a:rPr lang="en-US">
                <a:latin typeface="Roboto Light"/>
                <a:ea typeface="Roboto Light"/>
              </a:rPr>
              <a:t>Existing HOAs</a:t>
            </a:r>
          </a:p>
          <a:p>
            <a:pPr lvl="2"/>
            <a:r>
              <a:rPr lang="en-US">
                <a:latin typeface="Roboto Light"/>
                <a:ea typeface="Roboto Light"/>
              </a:rPr>
              <a:t>Large landholders</a:t>
            </a:r>
          </a:p>
          <a:p>
            <a:pPr lvl="2"/>
            <a:r>
              <a:rPr lang="en-US">
                <a:latin typeface="Roboto Light"/>
                <a:ea typeface="Roboto Light"/>
              </a:rPr>
              <a:t>Park and planning (advisory role)  </a:t>
            </a:r>
            <a:endParaRPr lang="en-US"/>
          </a:p>
          <a:p>
            <a:pPr lvl="1"/>
            <a:r>
              <a:rPr lang="en-US">
                <a:latin typeface="Roboto Light"/>
                <a:ea typeface="Roboto Light"/>
              </a:rPr>
              <a:t>Examples of civic associations</a:t>
            </a:r>
          </a:p>
          <a:p>
            <a:pPr lvl="2"/>
            <a:r>
              <a:rPr lang="en-US">
                <a:latin typeface="Roboto Light"/>
                <a:ea typeface="Roboto Light"/>
              </a:rPr>
              <a:t>McLean Citizens Association </a:t>
            </a:r>
            <a:endParaRPr lang="en-US"/>
          </a:p>
          <a:p>
            <a:pPr lvl="2"/>
            <a:r>
              <a:rPr lang="en-US">
                <a:latin typeface="Roboto Light"/>
                <a:ea typeface="Roboto Light"/>
              </a:rPr>
              <a:t>Community Association of South Bowie</a:t>
            </a:r>
          </a:p>
          <a:p>
            <a:r>
              <a:rPr lang="en-US">
                <a:latin typeface="Roboto Light"/>
                <a:ea typeface="Roboto Light"/>
              </a:rPr>
              <a:t>Goals/Objectives – </a:t>
            </a:r>
            <a:endParaRPr lang="en-US"/>
          </a:p>
          <a:p>
            <a:pPr lvl="1"/>
            <a:r>
              <a:rPr lang="en-US">
                <a:latin typeface="Roboto Light"/>
                <a:ea typeface="Roboto Light"/>
              </a:rPr>
              <a:t>Short (1-2 years) – Westphalia identity + branding, signage and wayfinding </a:t>
            </a:r>
            <a:endParaRPr lang="en-US"/>
          </a:p>
          <a:p>
            <a:pPr lvl="1"/>
            <a:r>
              <a:rPr lang="en-US">
                <a:latin typeface="Roboto Light"/>
                <a:ea typeface="Roboto Light"/>
              </a:rPr>
              <a:t>Mid (3 – 5 years) –advocating for Improvements  (Public Private Partnerships (PPP), outreach to Andrews, working with Council on supportive legislation, schools)</a:t>
            </a:r>
          </a:p>
          <a:p>
            <a:pPr lvl="1"/>
            <a:r>
              <a:rPr lang="en-US">
                <a:latin typeface="Roboto Light"/>
                <a:ea typeface="Roboto Light"/>
              </a:rPr>
              <a:t>Long (5+ years) – BID, financing function, Participate in revision of Sector Plan</a:t>
            </a:r>
          </a:p>
        </p:txBody>
      </p:sp>
      <p:sp>
        <p:nvSpPr>
          <p:cNvPr id="7" name="Title 6"/>
          <p:cNvSpPr>
            <a:spLocks noGrp="1"/>
          </p:cNvSpPr>
          <p:nvPr>
            <p:ph type="title"/>
          </p:nvPr>
        </p:nvSpPr>
        <p:spPr/>
        <p:txBody>
          <a:bodyPr/>
          <a:lstStyle/>
          <a:p>
            <a:r>
              <a:rPr lang="en-US"/>
              <a:t>Westphalia Civic Association</a:t>
            </a:r>
          </a:p>
        </p:txBody>
      </p:sp>
      <p:pic>
        <p:nvPicPr>
          <p:cNvPr id="2" name="Graphic 2" descr="Cheers">
            <a:extLst>
              <a:ext uri="{FF2B5EF4-FFF2-40B4-BE49-F238E27FC236}">
                <a16:creationId xmlns:a16="http://schemas.microsoft.com/office/drawing/2014/main" id="{E966FC95-AE3E-4409-9700-B163F226E2A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17436" y="4710664"/>
            <a:ext cx="1393722" cy="1393722"/>
          </a:xfrm>
          <a:prstGeom prst="rect">
            <a:avLst/>
          </a:prstGeom>
        </p:spPr>
      </p:pic>
      <p:graphicFrame>
        <p:nvGraphicFramePr>
          <p:cNvPr id="3" name="Diagram 3">
            <a:extLst>
              <a:ext uri="{FF2B5EF4-FFF2-40B4-BE49-F238E27FC236}">
                <a16:creationId xmlns:a16="http://schemas.microsoft.com/office/drawing/2014/main" id="{83B2F694-8113-4E53-A4F9-6BC53E18DC29}"/>
              </a:ext>
            </a:extLst>
          </p:cNvPr>
          <p:cNvGraphicFramePr/>
          <p:nvPr>
            <p:extLst>
              <p:ext uri="{D42A27DB-BD31-4B8C-83A1-F6EECF244321}">
                <p14:modId xmlns:p14="http://schemas.microsoft.com/office/powerpoint/2010/main" val="2336841872"/>
              </p:ext>
            </p:extLst>
          </p:nvPr>
        </p:nvGraphicFramePr>
        <p:xfrm>
          <a:off x="3053828" y="3303270"/>
          <a:ext cx="5827282" cy="434938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cxnSp>
        <p:nvCxnSpPr>
          <p:cNvPr id="5" name="Straight Connector 4">
            <a:extLst>
              <a:ext uri="{FF2B5EF4-FFF2-40B4-BE49-F238E27FC236}">
                <a16:creationId xmlns:a16="http://schemas.microsoft.com/office/drawing/2014/main" id="{18A7129A-E82B-E34F-B732-F63FF37C4011}"/>
              </a:ext>
            </a:extLst>
          </p:cNvPr>
          <p:cNvCxnSpPr/>
          <p:nvPr/>
        </p:nvCxnSpPr>
        <p:spPr>
          <a:xfrm>
            <a:off x="7235190" y="5212080"/>
            <a:ext cx="2697480" cy="0"/>
          </a:xfrm>
          <a:prstGeom prst="line">
            <a:avLst/>
          </a:prstGeom>
          <a:ln/>
        </p:spPr>
        <p:style>
          <a:lnRef idx="3">
            <a:schemeClr val="dk1"/>
          </a:lnRef>
          <a:fillRef idx="0">
            <a:schemeClr val="dk1"/>
          </a:fillRef>
          <a:effectRef idx="2">
            <a:schemeClr val="dk1"/>
          </a:effectRef>
          <a:fontRef idx="minor">
            <a:schemeClr val="tx1"/>
          </a:fontRef>
        </p:style>
      </p:cxnSp>
      <p:sp>
        <p:nvSpPr>
          <p:cNvPr id="9" name="TextBox 8">
            <a:extLst>
              <a:ext uri="{FF2B5EF4-FFF2-40B4-BE49-F238E27FC236}">
                <a16:creationId xmlns:a16="http://schemas.microsoft.com/office/drawing/2014/main" id="{B2250763-5A96-B54B-AF92-09B91E6B25AC}"/>
              </a:ext>
            </a:extLst>
          </p:cNvPr>
          <p:cNvSpPr txBox="1"/>
          <p:nvPr/>
        </p:nvSpPr>
        <p:spPr>
          <a:xfrm>
            <a:off x="10424160" y="4884305"/>
            <a:ext cx="1303020" cy="523220"/>
          </a:xfrm>
          <a:prstGeom prst="rect">
            <a:avLst/>
          </a:prstGeom>
          <a:noFill/>
        </p:spPr>
        <p:txBody>
          <a:bodyPr wrap="square" rtlCol="0">
            <a:spAutoFit/>
          </a:bodyPr>
          <a:lstStyle/>
          <a:p>
            <a:r>
              <a:rPr lang="en-US" sz="1400">
                <a:solidFill>
                  <a:schemeClr val="bg1"/>
                </a:solidFill>
                <a:latin typeface="Roboto Light" charset="0"/>
                <a:ea typeface="Roboto Light" charset="0"/>
                <a:cs typeface="Roboto Light" charset="0"/>
              </a:rPr>
              <a:t>Elected Officials</a:t>
            </a:r>
          </a:p>
        </p:txBody>
      </p:sp>
      <p:grpSp>
        <p:nvGrpSpPr>
          <p:cNvPr id="10" name="Group 9">
            <a:extLst>
              <a:ext uri="{FF2B5EF4-FFF2-40B4-BE49-F238E27FC236}">
                <a16:creationId xmlns:a16="http://schemas.microsoft.com/office/drawing/2014/main" id="{80DD20E0-378F-F04B-9E54-4530BC967EC6}"/>
              </a:ext>
            </a:extLst>
          </p:cNvPr>
          <p:cNvGrpSpPr/>
          <p:nvPr/>
        </p:nvGrpSpPr>
        <p:grpSpPr>
          <a:xfrm>
            <a:off x="10406318" y="4455984"/>
            <a:ext cx="1257290" cy="628645"/>
            <a:chOff x="2284995" y="1414032"/>
            <a:chExt cx="1257290" cy="628645"/>
          </a:xfrm>
        </p:grpSpPr>
        <p:sp>
          <p:nvSpPr>
            <p:cNvPr id="11" name="Rectangle 10">
              <a:extLst>
                <a:ext uri="{FF2B5EF4-FFF2-40B4-BE49-F238E27FC236}">
                  <a16:creationId xmlns:a16="http://schemas.microsoft.com/office/drawing/2014/main" id="{99551634-C87A-4D4F-82C1-04CC148D1EE9}"/>
                </a:ext>
              </a:extLst>
            </p:cNvPr>
            <p:cNvSpPr/>
            <p:nvPr/>
          </p:nvSpPr>
          <p:spPr>
            <a:xfrm>
              <a:off x="2284995" y="1414032"/>
              <a:ext cx="1257290" cy="628645"/>
            </a:xfrm>
            <a:prstGeom prst="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2" name="TextBox 11">
              <a:extLst>
                <a:ext uri="{FF2B5EF4-FFF2-40B4-BE49-F238E27FC236}">
                  <a16:creationId xmlns:a16="http://schemas.microsoft.com/office/drawing/2014/main" id="{AE74496A-E543-4945-9F3E-9E3710F1188C}"/>
                </a:ext>
              </a:extLst>
            </p:cNvPr>
            <p:cNvSpPr txBox="1"/>
            <p:nvPr/>
          </p:nvSpPr>
          <p:spPr>
            <a:xfrm>
              <a:off x="2284995" y="1414032"/>
              <a:ext cx="1257290" cy="62864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160" tIns="10160" rIns="10160" bIns="10160" numCol="1" spcCol="1270" anchor="ctr" anchorCtr="0">
              <a:noAutofit/>
            </a:bodyPr>
            <a:lstStyle/>
            <a:p>
              <a:pPr marL="0" lvl="0" indent="0" algn="ctr" defTabSz="711200" rtl="0">
                <a:lnSpc>
                  <a:spcPct val="90000"/>
                </a:lnSpc>
                <a:spcBef>
                  <a:spcPct val="0"/>
                </a:spcBef>
                <a:spcAft>
                  <a:spcPct val="35000"/>
                </a:spcAft>
                <a:buNone/>
              </a:pPr>
              <a:r>
                <a:rPr lang="en-US" sz="1600" kern="1200">
                  <a:latin typeface="Roboto" panose="02000000000000000000" pitchFamily="2" charset="0"/>
                  <a:ea typeface="Roboto" panose="02000000000000000000" pitchFamily="2" charset="0"/>
                </a:rPr>
                <a:t>Elected Officials</a:t>
              </a:r>
            </a:p>
          </p:txBody>
        </p:sp>
      </p:grpSp>
      <p:grpSp>
        <p:nvGrpSpPr>
          <p:cNvPr id="13" name="Group 12">
            <a:extLst>
              <a:ext uri="{FF2B5EF4-FFF2-40B4-BE49-F238E27FC236}">
                <a16:creationId xmlns:a16="http://schemas.microsoft.com/office/drawing/2014/main" id="{8826E049-4B0D-914D-802E-4A4E8138BEE5}"/>
              </a:ext>
            </a:extLst>
          </p:cNvPr>
          <p:cNvGrpSpPr/>
          <p:nvPr/>
        </p:nvGrpSpPr>
        <p:grpSpPr>
          <a:xfrm>
            <a:off x="10406318" y="5310984"/>
            <a:ext cx="1257290" cy="628645"/>
            <a:chOff x="2284995" y="1414032"/>
            <a:chExt cx="1257290" cy="628645"/>
          </a:xfrm>
        </p:grpSpPr>
        <p:sp>
          <p:nvSpPr>
            <p:cNvPr id="14" name="Rectangle 13">
              <a:extLst>
                <a:ext uri="{FF2B5EF4-FFF2-40B4-BE49-F238E27FC236}">
                  <a16:creationId xmlns:a16="http://schemas.microsoft.com/office/drawing/2014/main" id="{E96B97C8-B80F-1243-BAC8-F3D55F870802}"/>
                </a:ext>
              </a:extLst>
            </p:cNvPr>
            <p:cNvSpPr/>
            <p:nvPr/>
          </p:nvSpPr>
          <p:spPr>
            <a:xfrm>
              <a:off x="2284995" y="1414032"/>
              <a:ext cx="1257290" cy="628645"/>
            </a:xfrm>
            <a:prstGeom prst="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5" name="TextBox 14">
              <a:extLst>
                <a:ext uri="{FF2B5EF4-FFF2-40B4-BE49-F238E27FC236}">
                  <a16:creationId xmlns:a16="http://schemas.microsoft.com/office/drawing/2014/main" id="{06BB01E7-3B96-1C4D-947E-3B4A80C65FD7}"/>
                </a:ext>
              </a:extLst>
            </p:cNvPr>
            <p:cNvSpPr txBox="1"/>
            <p:nvPr/>
          </p:nvSpPr>
          <p:spPr>
            <a:xfrm>
              <a:off x="2284995" y="1414032"/>
              <a:ext cx="1257290" cy="62864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160" tIns="10160" rIns="10160" bIns="10160" numCol="1" spcCol="1270" anchor="ctr" anchorCtr="0">
              <a:noAutofit/>
            </a:bodyPr>
            <a:lstStyle/>
            <a:p>
              <a:pPr marL="0" lvl="0" indent="0" algn="ctr" defTabSz="711200" rtl="0">
                <a:lnSpc>
                  <a:spcPct val="90000"/>
                </a:lnSpc>
                <a:spcBef>
                  <a:spcPct val="0"/>
                </a:spcBef>
                <a:spcAft>
                  <a:spcPct val="35000"/>
                </a:spcAft>
                <a:buNone/>
              </a:pPr>
              <a:r>
                <a:rPr lang="en-US" sz="1600" kern="1200">
                  <a:latin typeface="Roboto" panose="02000000000000000000" pitchFamily="2" charset="0"/>
                  <a:ea typeface="Roboto" panose="02000000000000000000" pitchFamily="2" charset="0"/>
                </a:rPr>
                <a:t>County Staff</a:t>
              </a:r>
            </a:p>
          </p:txBody>
        </p:sp>
      </p:grpSp>
      <p:sp>
        <p:nvSpPr>
          <p:cNvPr id="16" name="TextBox 15">
            <a:extLst>
              <a:ext uri="{FF2B5EF4-FFF2-40B4-BE49-F238E27FC236}">
                <a16:creationId xmlns:a16="http://schemas.microsoft.com/office/drawing/2014/main" id="{CBAD87A2-5BC5-E849-B2D6-26DBF20F54AE}"/>
              </a:ext>
            </a:extLst>
          </p:cNvPr>
          <p:cNvSpPr txBox="1"/>
          <p:nvPr/>
        </p:nvSpPr>
        <p:spPr>
          <a:xfrm>
            <a:off x="7998496" y="4861445"/>
            <a:ext cx="1828800" cy="307777"/>
          </a:xfrm>
          <a:prstGeom prst="rect">
            <a:avLst/>
          </a:prstGeom>
          <a:noFill/>
        </p:spPr>
        <p:txBody>
          <a:bodyPr wrap="square" rtlCol="0">
            <a:spAutoFit/>
          </a:bodyPr>
          <a:lstStyle/>
          <a:p>
            <a:r>
              <a:rPr lang="en-US" sz="1400">
                <a:solidFill>
                  <a:schemeClr val="bg2"/>
                </a:solidFill>
                <a:latin typeface="Roboto Light" charset="0"/>
                <a:ea typeface="Roboto Light" charset="0"/>
                <a:cs typeface="Roboto Light" charset="0"/>
              </a:rPr>
              <a:t>Advisory role</a:t>
            </a:r>
          </a:p>
        </p:txBody>
      </p:sp>
    </p:spTree>
    <p:extLst>
      <p:ext uri="{BB962C8B-B14F-4D97-AF65-F5344CB8AC3E}">
        <p14:creationId xmlns:p14="http://schemas.microsoft.com/office/powerpoint/2010/main" val="56714345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idx="1"/>
          </p:nvPr>
        </p:nvSpPr>
        <p:spPr>
          <a:xfrm>
            <a:off x="442686" y="1354773"/>
            <a:ext cx="7143390" cy="4392612"/>
          </a:xfrm>
        </p:spPr>
        <p:txBody>
          <a:bodyPr vert="horz" lIns="91440" tIns="45720" rIns="91440" bIns="45720" rtlCol="0" anchor="t">
            <a:normAutofit/>
          </a:bodyPr>
          <a:lstStyle/>
          <a:p>
            <a:r>
              <a:rPr lang="en-US">
                <a:latin typeface="Roboto Light"/>
                <a:ea typeface="Roboto Light"/>
              </a:rPr>
              <a:t>Pop Ups at Westphalia</a:t>
            </a:r>
          </a:p>
          <a:p>
            <a:pPr lvl="1"/>
            <a:r>
              <a:rPr lang="en-US">
                <a:latin typeface="Roboto Light"/>
                <a:ea typeface="Roboto Light"/>
              </a:rPr>
              <a:t>Farmers market</a:t>
            </a:r>
          </a:p>
          <a:p>
            <a:pPr lvl="1"/>
            <a:r>
              <a:rPr lang="en-US">
                <a:latin typeface="Roboto Light"/>
                <a:ea typeface="Roboto Light"/>
              </a:rPr>
              <a:t>Seasonal activities - ice skating, beer garden, drive in movie theater</a:t>
            </a:r>
          </a:p>
          <a:p>
            <a:pPr lvl="1"/>
            <a:r>
              <a:rPr lang="en-US">
                <a:latin typeface="Roboto Light"/>
                <a:ea typeface="Roboto Light"/>
              </a:rPr>
              <a:t>Art installations</a:t>
            </a:r>
          </a:p>
          <a:p>
            <a:r>
              <a:rPr lang="en-US">
                <a:latin typeface="Roboto Light"/>
                <a:ea typeface="Roboto Light"/>
              </a:rPr>
              <a:t>Proof of concept for the retail; can demonstrate use and draw makes it easier to sell retail </a:t>
            </a:r>
          </a:p>
          <a:p>
            <a:r>
              <a:rPr lang="en-US">
                <a:latin typeface="Roboto Light"/>
                <a:ea typeface="Roboto Light"/>
              </a:rPr>
              <a:t>Attracting visitors from Joint Base Andrews </a:t>
            </a:r>
            <a:endParaRPr lang="en-US"/>
          </a:p>
          <a:p>
            <a:endParaRPr lang="en-US"/>
          </a:p>
          <a:p>
            <a:endParaRPr lang="en-US"/>
          </a:p>
          <a:p>
            <a:endParaRPr lang="en-US"/>
          </a:p>
        </p:txBody>
      </p:sp>
      <p:sp>
        <p:nvSpPr>
          <p:cNvPr id="7" name="Title 6"/>
          <p:cNvSpPr>
            <a:spLocks noGrp="1"/>
          </p:cNvSpPr>
          <p:nvPr>
            <p:ph type="title"/>
          </p:nvPr>
        </p:nvSpPr>
        <p:spPr/>
        <p:txBody>
          <a:bodyPr/>
          <a:lstStyle/>
          <a:p>
            <a:r>
              <a:rPr lang="en-US"/>
              <a:t>Placemaking Concepts</a:t>
            </a:r>
          </a:p>
        </p:txBody>
      </p:sp>
      <p:pic>
        <p:nvPicPr>
          <p:cNvPr id="3" name="Picture 2">
            <a:extLst>
              <a:ext uri="{FF2B5EF4-FFF2-40B4-BE49-F238E27FC236}">
                <a16:creationId xmlns:a16="http://schemas.microsoft.com/office/drawing/2014/main" id="{DD6208F2-3D7E-CD49-B2B4-6BD8AA251DD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294446" y="3618423"/>
            <a:ext cx="4710670" cy="3105028"/>
          </a:xfrm>
          <a:prstGeom prst="roundRect">
            <a:avLst/>
          </a:prstGeom>
        </p:spPr>
      </p:pic>
      <p:pic>
        <p:nvPicPr>
          <p:cNvPr id="5124" name="Picture 4" descr="Farmers Markets For All - Edible Communities">
            <a:extLst>
              <a:ext uri="{FF2B5EF4-FFF2-40B4-BE49-F238E27FC236}">
                <a16:creationId xmlns:a16="http://schemas.microsoft.com/office/drawing/2014/main" id="{0FA73AD6-B2C1-8D4B-B1ED-1BB81081CF97}"/>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861726" y="4369540"/>
            <a:ext cx="2259818" cy="2323830"/>
          </a:xfrm>
          <a:prstGeom prst="roundRect">
            <a:avLst/>
          </a:prstGeom>
          <a:noFill/>
          <a:extLst>
            <a:ext uri="{909E8E84-426E-40DD-AFC4-6F175D3DCCD1}">
              <a14:hiddenFill xmlns:a14="http://schemas.microsoft.com/office/drawing/2010/main">
                <a:solidFill>
                  <a:srgbClr val="FFFFFF"/>
                </a:solidFill>
              </a14:hiddenFill>
            </a:ext>
          </a:extLst>
        </p:spPr>
      </p:pic>
      <p:sp>
        <p:nvSpPr>
          <p:cNvPr id="11" name="Text Placeholder 3">
            <a:extLst>
              <a:ext uri="{FF2B5EF4-FFF2-40B4-BE49-F238E27FC236}">
                <a16:creationId xmlns:a16="http://schemas.microsoft.com/office/drawing/2014/main" id="{8667F547-C19C-6D4A-9F51-0FE0B38C6F6C}"/>
              </a:ext>
            </a:extLst>
          </p:cNvPr>
          <p:cNvSpPr txBox="1">
            <a:spLocks/>
          </p:cNvSpPr>
          <p:nvPr/>
        </p:nvSpPr>
        <p:spPr>
          <a:xfrm>
            <a:off x="1826672" y="6206983"/>
            <a:ext cx="3070883" cy="571781"/>
          </a:xfrm>
          <a:prstGeom prst="rect">
            <a:avLst/>
          </a:prstGeom>
        </p:spPr>
        <p:txBody>
          <a:bodyPr vert="horz" lIns="91440" tIns="45720" rIns="91440" bIns="45720" rtlCol="0">
            <a:normAutofit lnSpcReduction="10000"/>
          </a:bodyPr>
          <a:lstStyle>
            <a:lvl1pPr marL="0" indent="0" algn="l" defTabSz="914400" rtl="0" eaLnBrk="1" latinLnBrk="0" hangingPunct="1">
              <a:lnSpc>
                <a:spcPct val="90000"/>
              </a:lnSpc>
              <a:spcBef>
                <a:spcPts val="1000"/>
              </a:spcBef>
              <a:buClr>
                <a:schemeClr val="accent1"/>
              </a:buClr>
              <a:buFont typeface="Wingdings" charset="2"/>
              <a:buNone/>
              <a:defRPr sz="2000" b="0" i="0" kern="1200">
                <a:solidFill>
                  <a:schemeClr val="bg2"/>
                </a:solidFill>
                <a:latin typeface="Roboto" charset="0"/>
                <a:ea typeface="Roboto" charset="0"/>
                <a:cs typeface="Roboto" charset="0"/>
              </a:defRPr>
            </a:lvl1pPr>
            <a:lvl2pPr marL="685800" indent="-228600" algn="l" defTabSz="914400" rtl="0" eaLnBrk="1" latinLnBrk="0" hangingPunct="1">
              <a:lnSpc>
                <a:spcPct val="90000"/>
              </a:lnSpc>
              <a:spcBef>
                <a:spcPts val="500"/>
              </a:spcBef>
              <a:buClr>
                <a:schemeClr val="accent1"/>
              </a:buClr>
              <a:buFont typeface="Wingdings" charset="2"/>
              <a:buChar char="§"/>
              <a:defRPr sz="1800" b="0" i="0" kern="1200">
                <a:solidFill>
                  <a:schemeClr val="tx1">
                    <a:lumMod val="75000"/>
                    <a:lumOff val="25000"/>
                  </a:schemeClr>
                </a:solidFill>
                <a:latin typeface="Roboto Light" charset="0"/>
                <a:ea typeface="Roboto Light" charset="0"/>
                <a:cs typeface="Roboto Light" charset="0"/>
              </a:defRPr>
            </a:lvl2pPr>
            <a:lvl3pPr marL="1143000" indent="-228600" algn="l" defTabSz="914400" rtl="0" eaLnBrk="1" latinLnBrk="0" hangingPunct="1">
              <a:lnSpc>
                <a:spcPct val="90000"/>
              </a:lnSpc>
              <a:spcBef>
                <a:spcPts val="500"/>
              </a:spcBef>
              <a:buClr>
                <a:schemeClr val="accent1"/>
              </a:buClr>
              <a:buFont typeface="Wingdings" charset="2"/>
              <a:buChar char="§"/>
              <a:defRPr sz="1600" b="0" i="0" kern="1200">
                <a:solidFill>
                  <a:schemeClr val="tx1">
                    <a:lumMod val="75000"/>
                    <a:lumOff val="25000"/>
                  </a:schemeClr>
                </a:solidFill>
                <a:latin typeface="Roboto Light" charset="0"/>
                <a:ea typeface="Roboto Light" charset="0"/>
                <a:cs typeface="Roboto Light" charset="0"/>
              </a:defRPr>
            </a:lvl3pPr>
            <a:lvl4pPr marL="1600200" indent="-228600" algn="l" defTabSz="914400" rtl="0" eaLnBrk="1" latinLnBrk="0" hangingPunct="1">
              <a:lnSpc>
                <a:spcPct val="90000"/>
              </a:lnSpc>
              <a:spcBef>
                <a:spcPts val="500"/>
              </a:spcBef>
              <a:buClr>
                <a:schemeClr val="accent1"/>
              </a:buClr>
              <a:buFont typeface="Wingdings" charset="2"/>
              <a:buChar char="§"/>
              <a:defRPr sz="1400" b="0" i="0" kern="1200">
                <a:solidFill>
                  <a:schemeClr val="tx1">
                    <a:lumMod val="75000"/>
                    <a:lumOff val="25000"/>
                  </a:schemeClr>
                </a:solidFill>
                <a:latin typeface="Roboto Light" charset="0"/>
                <a:ea typeface="Roboto Light" charset="0"/>
                <a:cs typeface="Roboto Light" charset="0"/>
              </a:defRPr>
            </a:lvl4pPr>
            <a:lvl5pPr marL="2057400" indent="-228600" algn="l" defTabSz="914400" rtl="0" eaLnBrk="1" latinLnBrk="0" hangingPunct="1">
              <a:lnSpc>
                <a:spcPct val="90000"/>
              </a:lnSpc>
              <a:spcBef>
                <a:spcPts val="500"/>
              </a:spcBef>
              <a:buClr>
                <a:schemeClr val="accent1"/>
              </a:buClr>
              <a:buFont typeface="Wingdings" charset="2"/>
              <a:buChar char="§"/>
              <a:defRPr sz="1400" b="0" i="0" kern="1200">
                <a:solidFill>
                  <a:schemeClr val="tx1">
                    <a:lumMod val="75000"/>
                    <a:lumOff val="25000"/>
                  </a:schemeClr>
                </a:solidFill>
                <a:latin typeface="Roboto Light" charset="0"/>
                <a:ea typeface="Roboto Light" charset="0"/>
                <a:cs typeface="Roboto Light"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1200" i="1"/>
              <a:t>Seasonal amenities can serve residents while building interest for additional development</a:t>
            </a:r>
            <a:endParaRPr lang="en-US" sz="1200" i="1">
              <a:solidFill>
                <a:srgbClr val="FF0000"/>
              </a:solidFill>
            </a:endParaRPr>
          </a:p>
        </p:txBody>
      </p:sp>
      <p:pic>
        <p:nvPicPr>
          <p:cNvPr id="12" name="Picture 11">
            <a:extLst>
              <a:ext uri="{FF2B5EF4-FFF2-40B4-BE49-F238E27FC236}">
                <a16:creationId xmlns:a16="http://schemas.microsoft.com/office/drawing/2014/main" id="{07B6FB37-7663-644D-B150-74173E0CF20C}"/>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312406" y="277436"/>
            <a:ext cx="4710670" cy="3151564"/>
          </a:xfrm>
          <a:prstGeom prst="roundRect">
            <a:avLst/>
          </a:prstGeom>
        </p:spPr>
      </p:pic>
    </p:spTree>
    <p:extLst>
      <p:ext uri="{BB962C8B-B14F-4D97-AF65-F5344CB8AC3E}">
        <p14:creationId xmlns:p14="http://schemas.microsoft.com/office/powerpoint/2010/main" val="307311446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987746"/>
            <a:ext cx="12192000" cy="38537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5"/>
          <p:cNvSpPr>
            <a:spLocks noGrp="1"/>
          </p:cNvSpPr>
          <p:nvPr>
            <p:ph type="title"/>
          </p:nvPr>
        </p:nvSpPr>
        <p:spPr/>
        <p:txBody>
          <a:bodyPr/>
          <a:lstStyle/>
          <a:p>
            <a:r>
              <a:rPr lang="en-US"/>
              <a:t>Agenda</a:t>
            </a:r>
          </a:p>
        </p:txBody>
      </p:sp>
      <p:grpSp>
        <p:nvGrpSpPr>
          <p:cNvPr id="9" name="Group 8"/>
          <p:cNvGrpSpPr/>
          <p:nvPr/>
        </p:nvGrpSpPr>
        <p:grpSpPr>
          <a:xfrm>
            <a:off x="-2095130" y="-222118"/>
            <a:ext cx="2311501" cy="6552562"/>
            <a:chOff x="-2095130" y="-222118"/>
            <a:chExt cx="2311501" cy="6552562"/>
          </a:xfrm>
        </p:grpSpPr>
        <p:sp>
          <p:nvSpPr>
            <p:cNvPr id="20" name="Rectangle 19"/>
            <p:cNvSpPr/>
            <p:nvPr/>
          </p:nvSpPr>
          <p:spPr>
            <a:xfrm>
              <a:off x="-2095130" y="230958"/>
              <a:ext cx="2095130" cy="4782367"/>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p:cNvSpPr/>
            <p:nvPr/>
          </p:nvSpPr>
          <p:spPr>
            <a:xfrm>
              <a:off x="-2095130" y="-222118"/>
              <a:ext cx="2095130" cy="49061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ight Triangle 21"/>
            <p:cNvSpPr/>
            <p:nvPr/>
          </p:nvSpPr>
          <p:spPr>
            <a:xfrm>
              <a:off x="0" y="-222118"/>
              <a:ext cx="216371" cy="216371"/>
            </a:xfrm>
            <a:prstGeom prst="rtTriangl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TextBox 22"/>
            <p:cNvSpPr txBox="1"/>
            <p:nvPr/>
          </p:nvSpPr>
          <p:spPr>
            <a:xfrm>
              <a:off x="-1641987" y="-131689"/>
              <a:ext cx="1096775" cy="307777"/>
            </a:xfrm>
            <a:prstGeom prst="rect">
              <a:avLst/>
            </a:prstGeom>
            <a:noFill/>
          </p:spPr>
          <p:txBody>
            <a:bodyPr wrap="none" rtlCol="0">
              <a:spAutoFit/>
            </a:bodyPr>
            <a:lstStyle/>
            <a:p>
              <a:r>
                <a:rPr lang="en-GB" sz="1400">
                  <a:solidFill>
                    <a:schemeClr val="bg1"/>
                  </a:solidFill>
                  <a:latin typeface="Roboto" charset="0"/>
                  <a:ea typeface="Roboto" charset="0"/>
                  <a:cs typeface="Roboto" charset="0"/>
                </a:rPr>
                <a:t>SLIDE</a:t>
              </a:r>
              <a:r>
                <a:rPr lang="en-GB" sz="1400" baseline="0">
                  <a:solidFill>
                    <a:schemeClr val="bg1"/>
                  </a:solidFill>
                  <a:latin typeface="Roboto" charset="0"/>
                  <a:ea typeface="Roboto" charset="0"/>
                  <a:cs typeface="Roboto" charset="0"/>
                </a:rPr>
                <a:t> TIPS</a:t>
              </a:r>
              <a:endParaRPr lang="en-GB" sz="1400">
                <a:solidFill>
                  <a:schemeClr val="bg1"/>
                </a:solidFill>
                <a:latin typeface="Roboto" charset="0"/>
                <a:ea typeface="Roboto" charset="0"/>
                <a:cs typeface="Roboto" charset="0"/>
              </a:endParaRPr>
            </a:p>
          </p:txBody>
        </p:sp>
        <p:sp>
          <p:nvSpPr>
            <p:cNvPr id="24" name="TextBox 23"/>
            <p:cNvSpPr txBox="1"/>
            <p:nvPr/>
          </p:nvSpPr>
          <p:spPr>
            <a:xfrm>
              <a:off x="-1935333" y="433912"/>
              <a:ext cx="1695636" cy="5896532"/>
            </a:xfrm>
            <a:prstGeom prst="rect">
              <a:avLst/>
            </a:prstGeom>
            <a:noFill/>
          </p:spPr>
          <p:txBody>
            <a:bodyPr wrap="square" rtlCol="0">
              <a:noAutofit/>
            </a:bodyPr>
            <a:lstStyle/>
            <a:p>
              <a:pPr marL="96838" indent="-96838">
                <a:spcBef>
                  <a:spcPts val="600"/>
                </a:spcBef>
                <a:buClr>
                  <a:schemeClr val="accent1"/>
                </a:buClr>
                <a:buFont typeface="Wingdings" charset="2"/>
                <a:buChar char="§"/>
              </a:pPr>
              <a:r>
                <a:rPr lang="en-GB" sz="1000">
                  <a:solidFill>
                    <a:schemeClr val="tx1">
                      <a:lumMod val="75000"/>
                      <a:lumOff val="25000"/>
                    </a:schemeClr>
                  </a:solidFill>
                  <a:latin typeface="Roboto" charset="0"/>
                  <a:ea typeface="Roboto" charset="0"/>
                  <a:cs typeface="Roboto" charset="0"/>
                </a:rPr>
                <a:t>This agenda is made with SmartArt.</a:t>
              </a:r>
            </a:p>
            <a:p>
              <a:pPr marL="96838" indent="-96838">
                <a:spcBef>
                  <a:spcPts val="600"/>
                </a:spcBef>
                <a:buClr>
                  <a:schemeClr val="accent1"/>
                </a:buClr>
                <a:buFont typeface="Wingdings" charset="2"/>
                <a:buChar char="§"/>
              </a:pPr>
              <a:r>
                <a:rPr lang="en-GB" sz="1000">
                  <a:solidFill>
                    <a:schemeClr val="tx1">
                      <a:lumMod val="75000"/>
                      <a:lumOff val="25000"/>
                    </a:schemeClr>
                  </a:solidFill>
                  <a:latin typeface="Roboto" charset="0"/>
                  <a:ea typeface="Roboto" charset="0"/>
                  <a:cs typeface="Roboto" charset="0"/>
                </a:rPr>
                <a:t>Click into the text boxes or use the SmartArt window to make text changes.</a:t>
              </a:r>
            </a:p>
            <a:p>
              <a:pPr marL="96838" indent="-96838">
                <a:spcBef>
                  <a:spcPts val="600"/>
                </a:spcBef>
                <a:buClr>
                  <a:schemeClr val="accent1"/>
                </a:buClr>
                <a:buFont typeface="Wingdings" charset="2"/>
                <a:buChar char="§"/>
              </a:pPr>
              <a:r>
                <a:rPr lang="en-GB" sz="1000" b="1">
                  <a:solidFill>
                    <a:schemeClr val="tx1">
                      <a:lumMod val="75000"/>
                      <a:lumOff val="25000"/>
                    </a:schemeClr>
                  </a:solidFill>
                  <a:latin typeface="Roboto" charset="0"/>
                  <a:ea typeface="Roboto" charset="0"/>
                  <a:cs typeface="Roboto" charset="0"/>
                </a:rPr>
                <a:t>Delete any unnecessary items.</a:t>
              </a:r>
            </a:p>
            <a:p>
              <a:pPr marL="96838" indent="-96838">
                <a:spcBef>
                  <a:spcPts val="600"/>
                </a:spcBef>
                <a:buClr>
                  <a:schemeClr val="accent1"/>
                </a:buClr>
                <a:buFont typeface="Wingdings" charset="2"/>
                <a:buChar char="§"/>
              </a:pPr>
              <a:r>
                <a:rPr lang="en-GB" sz="1000" b="1">
                  <a:solidFill>
                    <a:schemeClr val="tx1">
                      <a:lumMod val="75000"/>
                      <a:lumOff val="25000"/>
                    </a:schemeClr>
                  </a:solidFill>
                  <a:latin typeface="Roboto" charset="0"/>
                  <a:ea typeface="Roboto" charset="0"/>
                  <a:cs typeface="Roboto" charset="0"/>
                </a:rPr>
                <a:t>To highlight the current section, </a:t>
              </a:r>
              <a:r>
                <a:rPr lang="en-GB" sz="1000">
                  <a:solidFill>
                    <a:schemeClr val="tx1">
                      <a:lumMod val="75000"/>
                      <a:lumOff val="25000"/>
                    </a:schemeClr>
                  </a:solidFill>
                  <a:latin typeface="Roboto" charset="0"/>
                  <a:ea typeface="Roboto" charset="0"/>
                  <a:cs typeface="Roboto" charset="0"/>
                </a:rPr>
                <a:t>change the colour of the chevron behind the item from the standard green to the dark green.</a:t>
              </a:r>
            </a:p>
            <a:p>
              <a:pPr marL="96838" indent="-96838">
                <a:spcBef>
                  <a:spcPts val="600"/>
                </a:spcBef>
                <a:buClr>
                  <a:schemeClr val="accent1"/>
                </a:buClr>
                <a:buFont typeface="Wingdings" charset="2"/>
                <a:buChar char="§"/>
              </a:pPr>
              <a:r>
                <a:rPr lang="en-GB" sz="1000">
                  <a:solidFill>
                    <a:schemeClr val="tx1">
                      <a:lumMod val="75000"/>
                      <a:lumOff val="25000"/>
                    </a:schemeClr>
                  </a:solidFill>
                  <a:latin typeface="Roboto" charset="0"/>
                  <a:ea typeface="Roboto" charset="0"/>
                  <a:cs typeface="Roboto" charset="0"/>
                </a:rPr>
                <a:t>Similarly, to remove the highlight from a section, change the colour of the chevron from dark green to the standard green.</a:t>
              </a:r>
            </a:p>
            <a:p>
              <a:pPr marL="96838" indent="-96838">
                <a:spcBef>
                  <a:spcPts val="600"/>
                </a:spcBef>
                <a:buClr>
                  <a:schemeClr val="accent1"/>
                </a:buClr>
                <a:buFont typeface="Wingdings" charset="2"/>
                <a:buChar char="§"/>
              </a:pPr>
              <a:r>
                <a:rPr lang="en-GB" sz="1000" b="1">
                  <a:solidFill>
                    <a:schemeClr val="tx1">
                      <a:lumMod val="75000"/>
                      <a:lumOff val="25000"/>
                    </a:schemeClr>
                  </a:solidFill>
                  <a:latin typeface="Roboto" charset="0"/>
                  <a:ea typeface="Roboto" charset="0"/>
                  <a:cs typeface="Roboto" charset="0"/>
                </a:rPr>
                <a:t>After adding your agenda items, duplicate this slide to create the section index slides.</a:t>
              </a:r>
            </a:p>
          </p:txBody>
        </p:sp>
      </p:grpSp>
      <p:grpSp>
        <p:nvGrpSpPr>
          <p:cNvPr id="38" name="Group 37"/>
          <p:cNvGrpSpPr/>
          <p:nvPr/>
        </p:nvGrpSpPr>
        <p:grpSpPr>
          <a:xfrm>
            <a:off x="-514760" y="894273"/>
            <a:ext cx="13422634" cy="6387456"/>
            <a:chOff x="-778529" y="-301481"/>
            <a:chExt cx="13422634" cy="6387456"/>
          </a:xfrm>
        </p:grpSpPr>
        <p:sp>
          <p:nvSpPr>
            <p:cNvPr id="39" name="Oval 38"/>
            <p:cNvSpPr/>
            <p:nvPr/>
          </p:nvSpPr>
          <p:spPr>
            <a:xfrm>
              <a:off x="8158170" y="2010769"/>
              <a:ext cx="1220564" cy="1220564"/>
            </a:xfrm>
            <a:prstGeom prst="ellipse">
              <a:avLst/>
            </a:prstGeom>
            <a:noFill/>
            <a:ln w="28575">
              <a:solidFill>
                <a:schemeClr val="bg1">
                  <a:alpha val="2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latin typeface="Roboto Regular" charset="0"/>
              </a:endParaRPr>
            </a:p>
          </p:txBody>
        </p:sp>
        <p:sp>
          <p:nvSpPr>
            <p:cNvPr id="40" name="Oval 39"/>
            <p:cNvSpPr/>
            <p:nvPr/>
          </p:nvSpPr>
          <p:spPr>
            <a:xfrm>
              <a:off x="8623497" y="-301481"/>
              <a:ext cx="3019971" cy="3019971"/>
            </a:xfrm>
            <a:prstGeom prst="ellipse">
              <a:avLst/>
            </a:prstGeom>
            <a:noFill/>
            <a:ln w="28575">
              <a:solidFill>
                <a:schemeClr val="bg1">
                  <a:alpha val="2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latin typeface="Roboto Regular" charset="0"/>
              </a:endParaRPr>
            </a:p>
          </p:txBody>
        </p:sp>
        <p:sp>
          <p:nvSpPr>
            <p:cNvPr id="41" name="Oval 40"/>
            <p:cNvSpPr/>
            <p:nvPr/>
          </p:nvSpPr>
          <p:spPr>
            <a:xfrm>
              <a:off x="11321041" y="2299366"/>
              <a:ext cx="1323064" cy="1323064"/>
            </a:xfrm>
            <a:prstGeom prst="ellipse">
              <a:avLst/>
            </a:prstGeom>
            <a:noFill/>
            <a:ln w="28575">
              <a:solidFill>
                <a:schemeClr val="bg1">
                  <a:alpha val="2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latin typeface="Roboto Regular" charset="0"/>
              </a:endParaRPr>
            </a:p>
          </p:txBody>
        </p:sp>
        <p:sp>
          <p:nvSpPr>
            <p:cNvPr id="42" name="Oval 41"/>
            <p:cNvSpPr/>
            <p:nvPr/>
          </p:nvSpPr>
          <p:spPr>
            <a:xfrm>
              <a:off x="-778529" y="3066004"/>
              <a:ext cx="3019971" cy="3019971"/>
            </a:xfrm>
            <a:prstGeom prst="ellipse">
              <a:avLst/>
            </a:prstGeom>
            <a:noFill/>
            <a:ln w="28575">
              <a:solidFill>
                <a:schemeClr val="bg1">
                  <a:alpha val="2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latin typeface="Roboto Regular" charset="0"/>
              </a:endParaRPr>
            </a:p>
          </p:txBody>
        </p:sp>
        <p:sp>
          <p:nvSpPr>
            <p:cNvPr id="43" name="Oval 42"/>
            <p:cNvSpPr/>
            <p:nvPr/>
          </p:nvSpPr>
          <p:spPr>
            <a:xfrm>
              <a:off x="986476" y="1534915"/>
              <a:ext cx="2392987" cy="2392987"/>
            </a:xfrm>
            <a:prstGeom prst="ellipse">
              <a:avLst/>
            </a:prstGeom>
            <a:noFill/>
            <a:ln w="28575">
              <a:solidFill>
                <a:schemeClr val="bg1">
                  <a:alpha val="2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latin typeface="Roboto Regular" charset="0"/>
              </a:endParaRPr>
            </a:p>
          </p:txBody>
        </p:sp>
        <p:sp>
          <p:nvSpPr>
            <p:cNvPr id="44" name="Oval 43"/>
            <p:cNvSpPr/>
            <p:nvPr/>
          </p:nvSpPr>
          <p:spPr>
            <a:xfrm>
              <a:off x="3144886" y="3693325"/>
              <a:ext cx="958048" cy="958048"/>
            </a:xfrm>
            <a:prstGeom prst="ellipse">
              <a:avLst/>
            </a:prstGeom>
            <a:noFill/>
            <a:ln w="28575">
              <a:solidFill>
                <a:schemeClr val="bg1">
                  <a:alpha val="2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latin typeface="Roboto Regular" charset="0"/>
              </a:endParaRPr>
            </a:p>
          </p:txBody>
        </p:sp>
      </p:grpSp>
      <p:graphicFrame>
        <p:nvGraphicFramePr>
          <p:cNvPr id="2" name="Diagram 1"/>
          <p:cNvGraphicFramePr/>
          <p:nvPr>
            <p:extLst>
              <p:ext uri="{D42A27DB-BD31-4B8C-83A1-F6EECF244321}">
                <p14:modId xmlns:p14="http://schemas.microsoft.com/office/powerpoint/2010/main" val="2454488647"/>
              </p:ext>
            </p:extLst>
          </p:nvPr>
        </p:nvGraphicFramePr>
        <p:xfrm>
          <a:off x="574675" y="2654766"/>
          <a:ext cx="11042650" cy="234105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26239683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Westphalia: The Chicken and Egg Problem</a:t>
            </a:r>
          </a:p>
        </p:txBody>
      </p:sp>
      <p:pic>
        <p:nvPicPr>
          <p:cNvPr id="1026" name="Picture 2">
            <a:extLst>
              <a:ext uri="{FF2B5EF4-FFF2-40B4-BE49-F238E27FC236}">
                <a16:creationId xmlns:a16="http://schemas.microsoft.com/office/drawing/2014/main" id="{AA3972D8-86F3-4011-9964-5641DAB4E06B}"/>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74766" y="2277261"/>
            <a:ext cx="4305300" cy="2676525"/>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8" name="Arc 7">
            <a:extLst>
              <a:ext uri="{FF2B5EF4-FFF2-40B4-BE49-F238E27FC236}">
                <a16:creationId xmlns:a16="http://schemas.microsoft.com/office/drawing/2014/main" id="{212B61E6-310D-42ED-8342-4190768735CC}"/>
              </a:ext>
            </a:extLst>
          </p:cNvPr>
          <p:cNvSpPr/>
          <p:nvPr/>
        </p:nvSpPr>
        <p:spPr>
          <a:xfrm rot="19516928">
            <a:off x="5508964" y="2568174"/>
            <a:ext cx="1730829" cy="1314450"/>
          </a:xfrm>
          <a:prstGeom prst="arc">
            <a:avLst/>
          </a:prstGeom>
          <a:ln w="28575" cap="flat" cmpd="sng" algn="ctr">
            <a:solidFill>
              <a:schemeClr val="accent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txBody>
          <a:bodyPr rtlCol="0" anchor="ctr"/>
          <a:lstStyle/>
          <a:p>
            <a:pPr algn="ctr"/>
            <a:endParaRPr lang="en-US"/>
          </a:p>
        </p:txBody>
      </p:sp>
      <p:sp>
        <p:nvSpPr>
          <p:cNvPr id="9" name="Arc 8">
            <a:extLst>
              <a:ext uri="{FF2B5EF4-FFF2-40B4-BE49-F238E27FC236}">
                <a16:creationId xmlns:a16="http://schemas.microsoft.com/office/drawing/2014/main" id="{56D34766-AA78-4970-A8ED-56B03D5837C2}"/>
              </a:ext>
            </a:extLst>
          </p:cNvPr>
          <p:cNvSpPr/>
          <p:nvPr/>
        </p:nvSpPr>
        <p:spPr>
          <a:xfrm rot="4328911">
            <a:off x="6090992" y="2879021"/>
            <a:ext cx="1730829" cy="1314450"/>
          </a:xfrm>
          <a:prstGeom prst="arc">
            <a:avLst/>
          </a:prstGeom>
          <a:ln w="28575" cap="flat" cmpd="sng" algn="ctr">
            <a:solidFill>
              <a:schemeClr val="accent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txBody>
          <a:bodyPr rtlCol="0" anchor="ctr"/>
          <a:lstStyle/>
          <a:p>
            <a:pPr algn="ctr"/>
            <a:endParaRPr lang="en-US"/>
          </a:p>
        </p:txBody>
      </p:sp>
      <p:sp>
        <p:nvSpPr>
          <p:cNvPr id="11" name="Arc 10">
            <a:extLst>
              <a:ext uri="{FF2B5EF4-FFF2-40B4-BE49-F238E27FC236}">
                <a16:creationId xmlns:a16="http://schemas.microsoft.com/office/drawing/2014/main" id="{B2F23CA6-154B-4C04-9115-5303CA9CCB76}"/>
              </a:ext>
            </a:extLst>
          </p:cNvPr>
          <p:cNvSpPr/>
          <p:nvPr/>
        </p:nvSpPr>
        <p:spPr>
          <a:xfrm rot="12349345">
            <a:off x="5629168" y="3022169"/>
            <a:ext cx="1730829" cy="1314450"/>
          </a:xfrm>
          <a:prstGeom prst="arc">
            <a:avLst/>
          </a:prstGeom>
          <a:ln w="28575" cap="flat" cmpd="sng" algn="ctr">
            <a:solidFill>
              <a:schemeClr val="accent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txBody>
          <a:bodyPr rtlCol="0" anchor="ctr"/>
          <a:lstStyle/>
          <a:p>
            <a:pPr algn="ctr"/>
            <a:endParaRPr lang="en-US"/>
          </a:p>
        </p:txBody>
      </p:sp>
      <p:sp>
        <p:nvSpPr>
          <p:cNvPr id="13" name="TextBox 12">
            <a:extLst>
              <a:ext uri="{FF2B5EF4-FFF2-40B4-BE49-F238E27FC236}">
                <a16:creationId xmlns:a16="http://schemas.microsoft.com/office/drawing/2014/main" id="{0C488BBD-37A1-4B7E-B7A8-7CACE91E4F4A}"/>
              </a:ext>
            </a:extLst>
          </p:cNvPr>
          <p:cNvSpPr txBox="1"/>
          <p:nvPr/>
        </p:nvSpPr>
        <p:spPr>
          <a:xfrm>
            <a:off x="5497766" y="2734460"/>
            <a:ext cx="609057" cy="338554"/>
          </a:xfrm>
          <a:prstGeom prst="rect">
            <a:avLst/>
          </a:prstGeom>
          <a:noFill/>
        </p:spPr>
        <p:txBody>
          <a:bodyPr wrap="square" rtlCol="0">
            <a:spAutoFit/>
          </a:bodyPr>
          <a:lstStyle/>
          <a:p>
            <a:r>
              <a:rPr lang="en-US" sz="1600" b="1">
                <a:latin typeface="Roboto Light" charset="0"/>
                <a:ea typeface="Roboto Light" charset="0"/>
                <a:cs typeface="Roboto Light" charset="0"/>
              </a:rPr>
              <a:t>$$$</a:t>
            </a:r>
          </a:p>
        </p:txBody>
      </p:sp>
      <p:sp>
        <p:nvSpPr>
          <p:cNvPr id="16" name="TextBox 15">
            <a:extLst>
              <a:ext uri="{FF2B5EF4-FFF2-40B4-BE49-F238E27FC236}">
                <a16:creationId xmlns:a16="http://schemas.microsoft.com/office/drawing/2014/main" id="{9F2C7A67-468D-4D53-963C-5EB367673D43}"/>
              </a:ext>
            </a:extLst>
          </p:cNvPr>
          <p:cNvSpPr txBox="1"/>
          <p:nvPr/>
        </p:nvSpPr>
        <p:spPr>
          <a:xfrm>
            <a:off x="6683228" y="2730378"/>
            <a:ext cx="1753264" cy="584775"/>
          </a:xfrm>
          <a:prstGeom prst="rect">
            <a:avLst/>
          </a:prstGeom>
          <a:noFill/>
        </p:spPr>
        <p:txBody>
          <a:bodyPr wrap="square" rtlCol="0">
            <a:spAutoFit/>
          </a:bodyPr>
          <a:lstStyle/>
          <a:p>
            <a:pPr algn="ctr"/>
            <a:r>
              <a:rPr lang="en-US" sz="1600" b="1">
                <a:latin typeface="Roboto Light" charset="0"/>
                <a:ea typeface="Roboto Light" charset="0"/>
                <a:cs typeface="Roboto Light" charset="0"/>
              </a:rPr>
              <a:t>Community Amenities</a:t>
            </a:r>
          </a:p>
        </p:txBody>
      </p:sp>
      <p:sp>
        <p:nvSpPr>
          <p:cNvPr id="18" name="TextBox 17">
            <a:extLst>
              <a:ext uri="{FF2B5EF4-FFF2-40B4-BE49-F238E27FC236}">
                <a16:creationId xmlns:a16="http://schemas.microsoft.com/office/drawing/2014/main" id="{C68628EF-29E9-4EF3-A42E-39985F981A68}"/>
              </a:ext>
            </a:extLst>
          </p:cNvPr>
          <p:cNvSpPr txBox="1"/>
          <p:nvPr/>
        </p:nvSpPr>
        <p:spPr>
          <a:xfrm>
            <a:off x="5447833" y="4269080"/>
            <a:ext cx="2321650" cy="584775"/>
          </a:xfrm>
          <a:prstGeom prst="rect">
            <a:avLst/>
          </a:prstGeom>
          <a:noFill/>
        </p:spPr>
        <p:txBody>
          <a:bodyPr wrap="square" rtlCol="0">
            <a:spAutoFit/>
          </a:bodyPr>
          <a:lstStyle/>
          <a:p>
            <a:pPr algn="ctr"/>
            <a:r>
              <a:rPr lang="en-US" sz="1600" b="1">
                <a:latin typeface="Roboto Light" charset="0"/>
                <a:ea typeface="Roboto Light" charset="0"/>
                <a:cs typeface="Roboto Light" charset="0"/>
              </a:rPr>
              <a:t>Residents </a:t>
            </a:r>
          </a:p>
          <a:p>
            <a:pPr algn="ctr"/>
            <a:r>
              <a:rPr lang="en-US" sz="1600" b="1">
                <a:latin typeface="Roboto Light" charset="0"/>
                <a:ea typeface="Roboto Light" charset="0"/>
                <a:cs typeface="Roboto Light" charset="0"/>
              </a:rPr>
              <a:t>(“Rooftops”)</a:t>
            </a:r>
          </a:p>
        </p:txBody>
      </p:sp>
      <p:sp>
        <p:nvSpPr>
          <p:cNvPr id="21" name="TextBox 20">
            <a:extLst>
              <a:ext uri="{FF2B5EF4-FFF2-40B4-BE49-F238E27FC236}">
                <a16:creationId xmlns:a16="http://schemas.microsoft.com/office/drawing/2014/main" id="{F68C3D8D-781E-4ED8-BCBA-B7FA45886E9F}"/>
              </a:ext>
            </a:extLst>
          </p:cNvPr>
          <p:cNvSpPr txBox="1"/>
          <p:nvPr/>
        </p:nvSpPr>
        <p:spPr>
          <a:xfrm>
            <a:off x="8629106" y="1735417"/>
            <a:ext cx="2988128" cy="4442242"/>
          </a:xfrm>
          <a:prstGeom prst="rect">
            <a:avLst/>
          </a:prstGeom>
          <a:noFill/>
        </p:spPr>
        <p:txBody>
          <a:bodyPr wrap="square" rtlCol="0">
            <a:spAutoFit/>
          </a:bodyPr>
          <a:lstStyle/>
          <a:p>
            <a:pPr marL="228600" indent="-228600">
              <a:lnSpc>
                <a:spcPct val="90000"/>
              </a:lnSpc>
              <a:spcBef>
                <a:spcPts val="1000"/>
              </a:spcBef>
              <a:buClr>
                <a:schemeClr val="accent1"/>
              </a:buClr>
              <a:buFont typeface="Wingdings" charset="2"/>
              <a:buChar char="§"/>
            </a:pPr>
            <a:r>
              <a:rPr lang="en-US" sz="2000">
                <a:solidFill>
                  <a:schemeClr val="tx1">
                    <a:lumMod val="75000"/>
                    <a:lumOff val="25000"/>
                  </a:schemeClr>
                </a:solidFill>
                <a:latin typeface="Roboto Light" charset="0"/>
                <a:ea typeface="Roboto Light" charset="0"/>
              </a:rPr>
              <a:t>Existing residents want amenities that they were promised.</a:t>
            </a:r>
          </a:p>
          <a:p>
            <a:pPr marL="228600" indent="-228600">
              <a:lnSpc>
                <a:spcPct val="90000"/>
              </a:lnSpc>
              <a:spcBef>
                <a:spcPts val="1000"/>
              </a:spcBef>
              <a:buClr>
                <a:schemeClr val="accent1"/>
              </a:buClr>
              <a:buFont typeface="Wingdings" charset="2"/>
              <a:buChar char="§"/>
            </a:pPr>
            <a:r>
              <a:rPr lang="en-US" sz="2000">
                <a:solidFill>
                  <a:schemeClr val="tx1">
                    <a:lumMod val="75000"/>
                    <a:lumOff val="25000"/>
                  </a:schemeClr>
                </a:solidFill>
                <a:latin typeface="Roboto Light" charset="0"/>
                <a:ea typeface="Roboto Light" charset="0"/>
              </a:rPr>
              <a:t>But the money to pay for these amenities has to come from development.</a:t>
            </a:r>
          </a:p>
          <a:p>
            <a:pPr marL="228600" indent="-228600">
              <a:lnSpc>
                <a:spcPct val="90000"/>
              </a:lnSpc>
              <a:spcBef>
                <a:spcPts val="1000"/>
              </a:spcBef>
              <a:buClr>
                <a:schemeClr val="accent1"/>
              </a:buClr>
              <a:buFont typeface="Wingdings" charset="2"/>
              <a:buChar char="§"/>
            </a:pPr>
            <a:r>
              <a:rPr lang="en-US" sz="2000">
                <a:solidFill>
                  <a:schemeClr val="tx1">
                    <a:lumMod val="75000"/>
                    <a:lumOff val="25000"/>
                  </a:schemeClr>
                </a:solidFill>
                <a:latin typeface="Roboto Light" charset="0"/>
                <a:ea typeface="Roboto Light" charset="0"/>
              </a:rPr>
              <a:t>So more development has to happen, exacerbating the lack of amenities, before there’s enough money to pay for the amenities.</a:t>
            </a:r>
          </a:p>
          <a:p>
            <a:endParaRPr lang="en-US" sz="1400">
              <a:solidFill>
                <a:schemeClr val="bg2"/>
              </a:solidFill>
              <a:latin typeface="Roboto Light" charset="0"/>
              <a:ea typeface="Roboto Light" charset="0"/>
              <a:cs typeface="Roboto Light" charset="0"/>
            </a:endParaRPr>
          </a:p>
        </p:txBody>
      </p:sp>
    </p:spTree>
    <p:extLst>
      <p:ext uri="{BB962C8B-B14F-4D97-AF65-F5344CB8AC3E}">
        <p14:creationId xmlns:p14="http://schemas.microsoft.com/office/powerpoint/2010/main" val="220464785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8528483" y="-2106"/>
            <a:ext cx="3091607" cy="1655483"/>
          </a:xfrm>
        </p:spPr>
        <p:txBody>
          <a:bodyPr vert="horz" lIns="91440" tIns="45720" rIns="91440" bIns="45720" rtlCol="0" anchor="b">
            <a:normAutofit/>
          </a:bodyPr>
          <a:lstStyle/>
          <a:p>
            <a:r>
              <a:rPr lang="en-US"/>
              <a:t>Need a Catalyst</a:t>
            </a:r>
          </a:p>
        </p:txBody>
      </p:sp>
      <p:pic>
        <p:nvPicPr>
          <p:cNvPr id="2050" name="Picture 2">
            <a:extLst>
              <a:ext uri="{FF2B5EF4-FFF2-40B4-BE49-F238E27FC236}">
                <a16:creationId xmlns:a16="http://schemas.microsoft.com/office/drawing/2014/main" id="{5BAC0124-E870-4C1A-9564-3373EF24F1CB}"/>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l="15687" r="-1" b="-1"/>
          <a:stretch/>
        </p:blipFill>
        <p:spPr bwMode="auto">
          <a:xfrm>
            <a:off x="-185956" y="431"/>
            <a:ext cx="8684206" cy="685756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C4FC5D19-A905-4549-9813-F1FC9B127DE6}"/>
              </a:ext>
            </a:extLst>
          </p:cNvPr>
          <p:cNvSpPr txBox="1"/>
          <p:nvPr/>
        </p:nvSpPr>
        <p:spPr>
          <a:xfrm>
            <a:off x="8666581" y="1710434"/>
            <a:ext cx="3200488" cy="2226250"/>
          </a:xfrm>
          <a:prstGeom prst="rect">
            <a:avLst/>
          </a:prstGeom>
          <a:noFill/>
        </p:spPr>
        <p:txBody>
          <a:bodyPr wrap="square" lIns="91440" tIns="45720" rIns="91440" bIns="45720" rtlCol="0" anchor="t">
            <a:spAutoFit/>
          </a:bodyPr>
          <a:lstStyle/>
          <a:p>
            <a:pPr marL="228600" indent="-228600">
              <a:lnSpc>
                <a:spcPct val="90000"/>
              </a:lnSpc>
              <a:spcBef>
                <a:spcPts val="1000"/>
              </a:spcBef>
              <a:buClr>
                <a:schemeClr val="accent1"/>
              </a:buClr>
              <a:buFont typeface="Wingdings" charset="2"/>
              <a:buChar char="§"/>
            </a:pPr>
            <a:r>
              <a:rPr lang="en-US" sz="2000">
                <a:solidFill>
                  <a:schemeClr val="tx1">
                    <a:lumMod val="75000"/>
                    <a:lumOff val="25000"/>
                  </a:schemeClr>
                </a:solidFill>
                <a:latin typeface="Roboto Light"/>
                <a:ea typeface="Roboto Light"/>
              </a:rPr>
              <a:t>We need to get the cycle going again</a:t>
            </a:r>
            <a:endParaRPr lang="en-US">
              <a:solidFill>
                <a:schemeClr val="tx1">
                  <a:lumMod val="75000"/>
                  <a:lumOff val="25000"/>
                </a:schemeClr>
              </a:solidFill>
            </a:endParaRPr>
          </a:p>
          <a:p>
            <a:pPr marL="228600" indent="-228600">
              <a:lnSpc>
                <a:spcPct val="90000"/>
              </a:lnSpc>
              <a:spcBef>
                <a:spcPts val="1000"/>
              </a:spcBef>
              <a:buClr>
                <a:schemeClr val="accent1"/>
              </a:buClr>
              <a:buFont typeface="Wingdings" charset="2"/>
              <a:buChar char="§"/>
            </a:pPr>
            <a:r>
              <a:rPr lang="en-US" sz="2000">
                <a:solidFill>
                  <a:schemeClr val="tx1">
                    <a:lumMod val="75000"/>
                    <a:lumOff val="25000"/>
                  </a:schemeClr>
                </a:solidFill>
                <a:latin typeface="Roboto Light"/>
                <a:ea typeface="Roboto Light"/>
              </a:rPr>
              <a:t>The obvious options have already been tried. Need to be creative</a:t>
            </a:r>
          </a:p>
          <a:p>
            <a:pPr marL="228600" indent="-228600">
              <a:lnSpc>
                <a:spcPct val="90000"/>
              </a:lnSpc>
              <a:spcBef>
                <a:spcPts val="1000"/>
              </a:spcBef>
              <a:buClr>
                <a:schemeClr val="accent1"/>
              </a:buClr>
              <a:buFont typeface="Wingdings" charset="2"/>
              <a:buChar char="§"/>
            </a:pPr>
            <a:r>
              <a:rPr lang="en-US" sz="2000">
                <a:solidFill>
                  <a:schemeClr val="tx1">
                    <a:lumMod val="75000"/>
                    <a:lumOff val="25000"/>
                  </a:schemeClr>
                </a:solidFill>
                <a:latin typeface="Roboto Light"/>
                <a:ea typeface="Roboto Light"/>
              </a:rPr>
              <a:t>Create a virtuous cycle!</a:t>
            </a:r>
          </a:p>
          <a:p>
            <a:endParaRPr lang="en-US" sz="1400">
              <a:solidFill>
                <a:schemeClr val="bg2"/>
              </a:solidFill>
              <a:latin typeface="Roboto Light" charset="0"/>
              <a:ea typeface="Roboto Light" charset="0"/>
              <a:cs typeface="Roboto Light" charset="0"/>
            </a:endParaRPr>
          </a:p>
        </p:txBody>
      </p:sp>
      <p:sp>
        <p:nvSpPr>
          <p:cNvPr id="4" name="Content Placeholder 3">
            <a:extLst>
              <a:ext uri="{FF2B5EF4-FFF2-40B4-BE49-F238E27FC236}">
                <a16:creationId xmlns:a16="http://schemas.microsoft.com/office/drawing/2014/main" id="{A02D66C1-C1B7-4C09-8625-10D28E165E8D}"/>
              </a:ext>
            </a:extLst>
          </p:cNvPr>
          <p:cNvSpPr>
            <a:spLocks noGrp="1"/>
          </p:cNvSpPr>
          <p:nvPr>
            <p:ph idx="12"/>
          </p:nvPr>
        </p:nvSpPr>
        <p:spPr/>
        <p:txBody>
          <a:bodyPr/>
          <a:lstStyle/>
          <a:p>
            <a:endParaRPr lang="en-US"/>
          </a:p>
        </p:txBody>
      </p:sp>
    </p:spTree>
    <p:extLst>
      <p:ext uri="{BB962C8B-B14F-4D97-AF65-F5344CB8AC3E}">
        <p14:creationId xmlns:p14="http://schemas.microsoft.com/office/powerpoint/2010/main" val="176389835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idx="1"/>
          </p:nvPr>
        </p:nvSpPr>
        <p:spPr>
          <a:xfrm>
            <a:off x="574766" y="1700213"/>
            <a:ext cx="6775268" cy="4392612"/>
          </a:xfrm>
        </p:spPr>
        <p:txBody>
          <a:bodyPr vert="horz" lIns="91440" tIns="45720" rIns="91440" bIns="45720" rtlCol="0" anchor="t">
            <a:normAutofit fontScale="92500" lnSpcReduction="20000"/>
          </a:bodyPr>
          <a:lstStyle/>
          <a:p>
            <a:r>
              <a:rPr lang="en-US">
                <a:latin typeface="Roboto"/>
                <a:ea typeface="Roboto Light"/>
              </a:rPr>
              <a:t>Developer Led</a:t>
            </a:r>
            <a:endParaRPr lang="en-US">
              <a:latin typeface="Roboto"/>
            </a:endParaRPr>
          </a:p>
          <a:p>
            <a:pPr lvl="1"/>
            <a:r>
              <a:rPr lang="en-US">
                <a:latin typeface="Roboto"/>
                <a:ea typeface="Roboto Light"/>
              </a:rPr>
              <a:t>Subsidizing desired retail development</a:t>
            </a:r>
          </a:p>
          <a:p>
            <a:pPr lvl="2"/>
            <a:r>
              <a:rPr lang="en-US">
                <a:latin typeface="Roboto"/>
                <a:ea typeface="Roboto Light"/>
              </a:rPr>
              <a:t>Leverage high demand uses to fund desired uses</a:t>
            </a:r>
          </a:p>
          <a:p>
            <a:pPr lvl="1"/>
            <a:r>
              <a:rPr lang="en-US">
                <a:latin typeface="Roboto"/>
                <a:ea typeface="Roboto Light"/>
              </a:rPr>
              <a:t>Attract retail using structures that lower upfront costs to retailers</a:t>
            </a:r>
          </a:p>
          <a:p>
            <a:pPr lvl="2"/>
            <a:r>
              <a:rPr lang="en-US">
                <a:latin typeface="Roboto"/>
                <a:ea typeface="Roboto Light"/>
              </a:rPr>
              <a:t>Shipping Container / Modular Development</a:t>
            </a:r>
          </a:p>
          <a:p>
            <a:pPr lvl="2"/>
            <a:r>
              <a:rPr lang="en-US">
                <a:latin typeface="Roboto"/>
                <a:ea typeface="Roboto Light"/>
              </a:rPr>
              <a:t>Food hall concept</a:t>
            </a:r>
          </a:p>
          <a:p>
            <a:endParaRPr lang="en-US">
              <a:latin typeface="Roboto"/>
              <a:ea typeface="Roboto Light"/>
            </a:endParaRPr>
          </a:p>
          <a:p>
            <a:r>
              <a:rPr lang="en-US">
                <a:latin typeface="Roboto"/>
                <a:ea typeface="Roboto Light"/>
              </a:rPr>
              <a:t>Community Led</a:t>
            </a:r>
          </a:p>
          <a:p>
            <a:pPr lvl="1"/>
            <a:r>
              <a:rPr lang="en-US">
                <a:latin typeface="Roboto"/>
                <a:ea typeface="Roboto Light"/>
              </a:rPr>
              <a:t>Seek out funding sources for specific community-oriented / cultural / civic development projects</a:t>
            </a:r>
          </a:p>
          <a:p>
            <a:pPr lvl="2"/>
            <a:r>
              <a:rPr lang="en-US">
                <a:latin typeface="Roboto"/>
                <a:ea typeface="Roboto Light"/>
              </a:rPr>
              <a:t>Grants</a:t>
            </a:r>
          </a:p>
          <a:p>
            <a:endParaRPr lang="en-US">
              <a:latin typeface="Roboto"/>
              <a:ea typeface="Roboto Light"/>
            </a:endParaRPr>
          </a:p>
          <a:p>
            <a:r>
              <a:rPr lang="en-US">
                <a:latin typeface="Roboto"/>
                <a:ea typeface="Roboto Light"/>
              </a:rPr>
              <a:t>Municipal Led</a:t>
            </a:r>
          </a:p>
          <a:p>
            <a:pPr lvl="1"/>
            <a:r>
              <a:rPr lang="en-US">
                <a:latin typeface="Roboto"/>
                <a:ea typeface="Roboto Light"/>
              </a:rPr>
              <a:t>Redirecting PFFIP funds to other uses</a:t>
            </a:r>
          </a:p>
          <a:p>
            <a:pPr lvl="1"/>
            <a:r>
              <a:rPr lang="en-US">
                <a:latin typeface="Roboto"/>
                <a:ea typeface="Roboto Light"/>
              </a:rPr>
              <a:t>Monetizing excess land</a:t>
            </a:r>
          </a:p>
          <a:p>
            <a:endParaRPr lang="en-US">
              <a:latin typeface="Roboto"/>
              <a:ea typeface="Roboto Light"/>
            </a:endParaRPr>
          </a:p>
        </p:txBody>
      </p:sp>
      <p:sp>
        <p:nvSpPr>
          <p:cNvPr id="7" name="Title 6"/>
          <p:cNvSpPr>
            <a:spLocks noGrp="1"/>
          </p:cNvSpPr>
          <p:nvPr>
            <p:ph type="title"/>
          </p:nvPr>
        </p:nvSpPr>
        <p:spPr>
          <a:xfrm>
            <a:off x="574766" y="374958"/>
            <a:ext cx="11042468" cy="749572"/>
          </a:xfrm>
        </p:spPr>
        <p:txBody>
          <a:bodyPr>
            <a:normAutofit fontScale="90000"/>
          </a:bodyPr>
          <a:lstStyle/>
          <a:p>
            <a:r>
              <a:rPr lang="en-US">
                <a:latin typeface="Roboto Light"/>
                <a:ea typeface="Roboto Light"/>
              </a:rPr>
              <a:t>Creative Ideas to Incentivize and Fund Catalytic Development</a:t>
            </a:r>
          </a:p>
        </p:txBody>
      </p:sp>
      <p:sp>
        <p:nvSpPr>
          <p:cNvPr id="9" name="Text Placeholder 8"/>
          <p:cNvSpPr>
            <a:spLocks noGrp="1"/>
          </p:cNvSpPr>
          <p:nvPr>
            <p:ph type="body" sz="quarter" idx="13"/>
          </p:nvPr>
        </p:nvSpPr>
        <p:spPr/>
        <p:txBody>
          <a:bodyPr/>
          <a:lstStyle/>
          <a:p>
            <a:r>
              <a:rPr lang="en-US"/>
              <a:t>Incentivizing development will require a sponsor or lead entity</a:t>
            </a:r>
          </a:p>
        </p:txBody>
      </p:sp>
      <p:pic>
        <p:nvPicPr>
          <p:cNvPr id="2" name="Picture 2" descr="The Block Annandale &#10;https://www.thrillist.com/eat/washington-dc/the-block-annandale-best-asian-food-dishes">
            <a:extLst>
              <a:ext uri="{FF2B5EF4-FFF2-40B4-BE49-F238E27FC236}">
                <a16:creationId xmlns:a16="http://schemas.microsoft.com/office/drawing/2014/main" id="{84911041-7633-4E78-B45A-2683B3AF2EC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046720" y="2871098"/>
            <a:ext cx="2654663" cy="1678009"/>
          </a:xfrm>
          <a:prstGeom prst="roundRect">
            <a:avLst/>
          </a:prstGeom>
        </p:spPr>
      </p:pic>
      <p:pic>
        <p:nvPicPr>
          <p:cNvPr id="4" name="Picture 4" descr="A sign on the side of a building&#10;&#10;Description automatically generated">
            <a:extLst>
              <a:ext uri="{FF2B5EF4-FFF2-40B4-BE49-F238E27FC236}">
                <a16:creationId xmlns:a16="http://schemas.microsoft.com/office/drawing/2014/main" id="{AE03B2A1-6E2C-4698-9095-9B314705DCD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508240" y="4674472"/>
            <a:ext cx="3738880" cy="1888017"/>
          </a:xfrm>
          <a:prstGeom prst="roundRect">
            <a:avLst/>
          </a:prstGeom>
        </p:spPr>
      </p:pic>
      <p:pic>
        <p:nvPicPr>
          <p:cNvPr id="5" name="Picture 5" descr="A group of people in a forest&#10;&#10;Description automatically generated">
            <a:extLst>
              <a:ext uri="{FF2B5EF4-FFF2-40B4-BE49-F238E27FC236}">
                <a16:creationId xmlns:a16="http://schemas.microsoft.com/office/drawing/2014/main" id="{1FA82DEF-CBAE-4F79-B389-F67AC1C56F9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280400" y="1138365"/>
            <a:ext cx="2168072" cy="1621499"/>
          </a:xfrm>
          <a:prstGeom prst="roundRect">
            <a:avLst/>
          </a:prstGeom>
        </p:spPr>
      </p:pic>
      <p:sp>
        <p:nvSpPr>
          <p:cNvPr id="6" name="Text Placeholder 3">
            <a:extLst>
              <a:ext uri="{FF2B5EF4-FFF2-40B4-BE49-F238E27FC236}">
                <a16:creationId xmlns:a16="http://schemas.microsoft.com/office/drawing/2014/main" id="{F871E23C-35E7-40AB-83C1-D4F6F6516FCA}"/>
              </a:ext>
            </a:extLst>
          </p:cNvPr>
          <p:cNvSpPr txBox="1">
            <a:spLocks/>
          </p:cNvSpPr>
          <p:nvPr/>
        </p:nvSpPr>
        <p:spPr>
          <a:xfrm>
            <a:off x="8482592" y="2455821"/>
            <a:ext cx="2965277" cy="308288"/>
          </a:xfrm>
          <a:prstGeom prst="rect">
            <a:avLst/>
          </a:prstGeom>
        </p:spPr>
        <p:txBody>
          <a:bodyPr vert="horz" lIns="91440" tIns="45720" rIns="91440" bIns="45720" rtlCol="0" anchor="t">
            <a:normAutofit lnSpcReduction="10000"/>
          </a:bodyPr>
          <a:lstStyle>
            <a:lvl1pPr marL="0" indent="0" algn="l" defTabSz="914400" rtl="0" eaLnBrk="1" latinLnBrk="0" hangingPunct="1">
              <a:lnSpc>
                <a:spcPct val="90000"/>
              </a:lnSpc>
              <a:spcBef>
                <a:spcPts val="1000"/>
              </a:spcBef>
              <a:buClr>
                <a:schemeClr val="accent1"/>
              </a:buClr>
              <a:buFont typeface="Wingdings" charset="2"/>
              <a:buNone/>
              <a:defRPr sz="2000" b="0" i="0" kern="1200">
                <a:solidFill>
                  <a:schemeClr val="bg2"/>
                </a:solidFill>
                <a:latin typeface="Roboto" charset="0"/>
                <a:ea typeface="Roboto" charset="0"/>
                <a:cs typeface="Roboto" charset="0"/>
              </a:defRPr>
            </a:lvl1pPr>
            <a:lvl2pPr marL="685800" indent="-228600" algn="l" defTabSz="914400" rtl="0" eaLnBrk="1" latinLnBrk="0" hangingPunct="1">
              <a:lnSpc>
                <a:spcPct val="90000"/>
              </a:lnSpc>
              <a:spcBef>
                <a:spcPts val="500"/>
              </a:spcBef>
              <a:buClr>
                <a:schemeClr val="accent1"/>
              </a:buClr>
              <a:buFont typeface="Wingdings" charset="2"/>
              <a:buChar char="§"/>
              <a:defRPr sz="1800" b="0" i="0" kern="1200">
                <a:solidFill>
                  <a:schemeClr val="tx1">
                    <a:lumMod val="75000"/>
                    <a:lumOff val="25000"/>
                  </a:schemeClr>
                </a:solidFill>
                <a:latin typeface="Roboto Light" charset="0"/>
                <a:ea typeface="Roboto Light" charset="0"/>
                <a:cs typeface="Roboto Light" charset="0"/>
              </a:defRPr>
            </a:lvl2pPr>
            <a:lvl3pPr marL="1143000" indent="-228600" algn="l" defTabSz="914400" rtl="0" eaLnBrk="1" latinLnBrk="0" hangingPunct="1">
              <a:lnSpc>
                <a:spcPct val="90000"/>
              </a:lnSpc>
              <a:spcBef>
                <a:spcPts val="500"/>
              </a:spcBef>
              <a:buClr>
                <a:schemeClr val="accent1"/>
              </a:buClr>
              <a:buFont typeface="Wingdings" charset="2"/>
              <a:buChar char="§"/>
              <a:defRPr sz="1600" b="0" i="0" kern="1200">
                <a:solidFill>
                  <a:schemeClr val="tx1">
                    <a:lumMod val="75000"/>
                    <a:lumOff val="25000"/>
                  </a:schemeClr>
                </a:solidFill>
                <a:latin typeface="Roboto Light" charset="0"/>
                <a:ea typeface="Roboto Light" charset="0"/>
                <a:cs typeface="Roboto Light" charset="0"/>
              </a:defRPr>
            </a:lvl3pPr>
            <a:lvl4pPr marL="1600200" indent="-228600" algn="l" defTabSz="914400" rtl="0" eaLnBrk="1" latinLnBrk="0" hangingPunct="1">
              <a:lnSpc>
                <a:spcPct val="90000"/>
              </a:lnSpc>
              <a:spcBef>
                <a:spcPts val="500"/>
              </a:spcBef>
              <a:buClr>
                <a:schemeClr val="accent1"/>
              </a:buClr>
              <a:buFont typeface="Wingdings" charset="2"/>
              <a:buChar char="§"/>
              <a:defRPr sz="1400" b="0" i="0" kern="1200">
                <a:solidFill>
                  <a:schemeClr val="tx1">
                    <a:lumMod val="75000"/>
                    <a:lumOff val="25000"/>
                  </a:schemeClr>
                </a:solidFill>
                <a:latin typeface="Roboto Light" charset="0"/>
                <a:ea typeface="Roboto Light" charset="0"/>
                <a:cs typeface="Roboto Light" charset="0"/>
              </a:defRPr>
            </a:lvl4pPr>
            <a:lvl5pPr marL="2057400" indent="-228600" algn="l" defTabSz="914400" rtl="0" eaLnBrk="1" latinLnBrk="0" hangingPunct="1">
              <a:lnSpc>
                <a:spcPct val="90000"/>
              </a:lnSpc>
              <a:spcBef>
                <a:spcPts val="500"/>
              </a:spcBef>
              <a:buClr>
                <a:schemeClr val="accent1"/>
              </a:buClr>
              <a:buFont typeface="Wingdings" charset="2"/>
              <a:buChar char="§"/>
              <a:defRPr sz="1400" b="0" i="0" kern="1200">
                <a:solidFill>
                  <a:schemeClr val="tx1">
                    <a:lumMod val="75000"/>
                    <a:lumOff val="25000"/>
                  </a:schemeClr>
                </a:solidFill>
                <a:latin typeface="Roboto Light" charset="0"/>
                <a:ea typeface="Roboto Light" charset="0"/>
                <a:cs typeface="Roboto Light"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buClr>
                <a:srgbClr val="77A02D"/>
              </a:buClr>
              <a:defRPr/>
            </a:pPr>
            <a:r>
              <a:rPr lang="en-US" sz="1600" i="1">
                <a:solidFill>
                  <a:schemeClr val="bg1"/>
                </a:solidFill>
                <a:latin typeface="Roboto"/>
                <a:ea typeface="Roboto"/>
              </a:rPr>
              <a:t>Watershed Cleanup</a:t>
            </a:r>
            <a:endParaRPr kumimoji="0" lang="en-US" sz="1600" b="0" i="1" u="none" strike="noStrike" kern="1200" cap="none" spc="0" normalizeH="0" baseline="0" noProof="0">
              <a:ln>
                <a:noFill/>
              </a:ln>
              <a:solidFill>
                <a:schemeClr val="bg1"/>
              </a:solidFill>
              <a:effectLst/>
              <a:uLnTx/>
              <a:uFillTx/>
              <a:latin typeface="Roboto" charset="0"/>
              <a:ea typeface="Roboto" charset="0"/>
            </a:endParaRPr>
          </a:p>
        </p:txBody>
      </p:sp>
      <p:sp>
        <p:nvSpPr>
          <p:cNvPr id="13" name="Text Placeholder 3">
            <a:extLst>
              <a:ext uri="{FF2B5EF4-FFF2-40B4-BE49-F238E27FC236}">
                <a16:creationId xmlns:a16="http://schemas.microsoft.com/office/drawing/2014/main" id="{68807E70-BAB4-47D1-B28F-1CA0A95F4CA5}"/>
              </a:ext>
            </a:extLst>
          </p:cNvPr>
          <p:cNvSpPr txBox="1">
            <a:spLocks/>
          </p:cNvSpPr>
          <p:nvPr/>
        </p:nvSpPr>
        <p:spPr>
          <a:xfrm>
            <a:off x="9578421" y="4233820"/>
            <a:ext cx="2965277" cy="308288"/>
          </a:xfrm>
          <a:prstGeom prst="rect">
            <a:avLst/>
          </a:prstGeom>
        </p:spPr>
        <p:txBody>
          <a:bodyPr vert="horz" lIns="91440" tIns="45720" rIns="91440" bIns="45720" rtlCol="0" anchor="t">
            <a:normAutofit lnSpcReduction="10000"/>
          </a:bodyPr>
          <a:lstStyle>
            <a:lvl1pPr marL="0" indent="0" algn="l" defTabSz="914400" rtl="0" eaLnBrk="1" latinLnBrk="0" hangingPunct="1">
              <a:lnSpc>
                <a:spcPct val="90000"/>
              </a:lnSpc>
              <a:spcBef>
                <a:spcPts val="1000"/>
              </a:spcBef>
              <a:buClr>
                <a:schemeClr val="accent1"/>
              </a:buClr>
              <a:buFont typeface="Wingdings" charset="2"/>
              <a:buNone/>
              <a:defRPr sz="2000" b="0" i="0" kern="1200">
                <a:solidFill>
                  <a:schemeClr val="bg2"/>
                </a:solidFill>
                <a:latin typeface="Roboto" charset="0"/>
                <a:ea typeface="Roboto" charset="0"/>
                <a:cs typeface="Roboto" charset="0"/>
              </a:defRPr>
            </a:lvl1pPr>
            <a:lvl2pPr marL="685800" indent="-228600" algn="l" defTabSz="914400" rtl="0" eaLnBrk="1" latinLnBrk="0" hangingPunct="1">
              <a:lnSpc>
                <a:spcPct val="90000"/>
              </a:lnSpc>
              <a:spcBef>
                <a:spcPts val="500"/>
              </a:spcBef>
              <a:buClr>
                <a:schemeClr val="accent1"/>
              </a:buClr>
              <a:buFont typeface="Wingdings" charset="2"/>
              <a:buChar char="§"/>
              <a:defRPr sz="1800" b="0" i="0" kern="1200">
                <a:solidFill>
                  <a:schemeClr val="tx1">
                    <a:lumMod val="75000"/>
                    <a:lumOff val="25000"/>
                  </a:schemeClr>
                </a:solidFill>
                <a:latin typeface="Roboto Light" charset="0"/>
                <a:ea typeface="Roboto Light" charset="0"/>
                <a:cs typeface="Roboto Light" charset="0"/>
              </a:defRPr>
            </a:lvl2pPr>
            <a:lvl3pPr marL="1143000" indent="-228600" algn="l" defTabSz="914400" rtl="0" eaLnBrk="1" latinLnBrk="0" hangingPunct="1">
              <a:lnSpc>
                <a:spcPct val="90000"/>
              </a:lnSpc>
              <a:spcBef>
                <a:spcPts val="500"/>
              </a:spcBef>
              <a:buClr>
                <a:schemeClr val="accent1"/>
              </a:buClr>
              <a:buFont typeface="Wingdings" charset="2"/>
              <a:buChar char="§"/>
              <a:defRPr sz="1600" b="0" i="0" kern="1200">
                <a:solidFill>
                  <a:schemeClr val="tx1">
                    <a:lumMod val="75000"/>
                    <a:lumOff val="25000"/>
                  </a:schemeClr>
                </a:solidFill>
                <a:latin typeface="Roboto Light" charset="0"/>
                <a:ea typeface="Roboto Light" charset="0"/>
                <a:cs typeface="Roboto Light" charset="0"/>
              </a:defRPr>
            </a:lvl3pPr>
            <a:lvl4pPr marL="1600200" indent="-228600" algn="l" defTabSz="914400" rtl="0" eaLnBrk="1" latinLnBrk="0" hangingPunct="1">
              <a:lnSpc>
                <a:spcPct val="90000"/>
              </a:lnSpc>
              <a:spcBef>
                <a:spcPts val="500"/>
              </a:spcBef>
              <a:buClr>
                <a:schemeClr val="accent1"/>
              </a:buClr>
              <a:buFont typeface="Wingdings" charset="2"/>
              <a:buChar char="§"/>
              <a:defRPr sz="1400" b="0" i="0" kern="1200">
                <a:solidFill>
                  <a:schemeClr val="tx1">
                    <a:lumMod val="75000"/>
                    <a:lumOff val="25000"/>
                  </a:schemeClr>
                </a:solidFill>
                <a:latin typeface="Roboto Light" charset="0"/>
                <a:ea typeface="Roboto Light" charset="0"/>
                <a:cs typeface="Roboto Light" charset="0"/>
              </a:defRPr>
            </a:lvl4pPr>
            <a:lvl5pPr marL="2057400" indent="-228600" algn="l" defTabSz="914400" rtl="0" eaLnBrk="1" latinLnBrk="0" hangingPunct="1">
              <a:lnSpc>
                <a:spcPct val="90000"/>
              </a:lnSpc>
              <a:spcBef>
                <a:spcPts val="500"/>
              </a:spcBef>
              <a:buClr>
                <a:schemeClr val="accent1"/>
              </a:buClr>
              <a:buFont typeface="Wingdings" charset="2"/>
              <a:buChar char="§"/>
              <a:defRPr sz="1400" b="0" i="0" kern="1200">
                <a:solidFill>
                  <a:schemeClr val="tx1">
                    <a:lumMod val="75000"/>
                    <a:lumOff val="25000"/>
                  </a:schemeClr>
                </a:solidFill>
                <a:latin typeface="Roboto Light" charset="0"/>
                <a:ea typeface="Roboto Light" charset="0"/>
                <a:cs typeface="Roboto Light"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buClr>
                <a:srgbClr val="77A02D"/>
              </a:buClr>
              <a:defRPr/>
            </a:pPr>
            <a:r>
              <a:rPr lang="en-US" sz="1600" i="1">
                <a:solidFill>
                  <a:schemeClr val="bg1"/>
                </a:solidFill>
                <a:latin typeface="Roboto"/>
                <a:ea typeface="Roboto"/>
              </a:rPr>
              <a:t>Food Hall</a:t>
            </a:r>
            <a:endParaRPr kumimoji="0" lang="en-US" sz="1600" b="0" i="1" u="none" strike="noStrike" kern="1200" cap="none" spc="0" normalizeH="0" baseline="0" noProof="0">
              <a:ln>
                <a:noFill/>
              </a:ln>
              <a:solidFill>
                <a:schemeClr val="bg1"/>
              </a:solidFill>
              <a:effectLst/>
              <a:uLnTx/>
              <a:uFillTx/>
              <a:latin typeface="Roboto" charset="0"/>
              <a:ea typeface="Roboto" charset="0"/>
            </a:endParaRPr>
          </a:p>
        </p:txBody>
      </p:sp>
      <p:sp>
        <p:nvSpPr>
          <p:cNvPr id="14" name="Text Placeholder 3">
            <a:extLst>
              <a:ext uri="{FF2B5EF4-FFF2-40B4-BE49-F238E27FC236}">
                <a16:creationId xmlns:a16="http://schemas.microsoft.com/office/drawing/2014/main" id="{86D9271A-1D77-46E0-A76A-A6CCBB713002}"/>
              </a:ext>
            </a:extLst>
          </p:cNvPr>
          <p:cNvSpPr txBox="1">
            <a:spLocks/>
          </p:cNvSpPr>
          <p:nvPr/>
        </p:nvSpPr>
        <p:spPr>
          <a:xfrm>
            <a:off x="8727521" y="6253119"/>
            <a:ext cx="2965277" cy="308288"/>
          </a:xfrm>
          <a:prstGeom prst="rect">
            <a:avLst/>
          </a:prstGeom>
        </p:spPr>
        <p:txBody>
          <a:bodyPr vert="horz" lIns="91440" tIns="45720" rIns="91440" bIns="45720" rtlCol="0" anchor="t">
            <a:normAutofit lnSpcReduction="10000"/>
          </a:bodyPr>
          <a:lstStyle>
            <a:lvl1pPr marL="0" indent="0" algn="l" defTabSz="914400" rtl="0" eaLnBrk="1" latinLnBrk="0" hangingPunct="1">
              <a:lnSpc>
                <a:spcPct val="90000"/>
              </a:lnSpc>
              <a:spcBef>
                <a:spcPts val="1000"/>
              </a:spcBef>
              <a:buClr>
                <a:schemeClr val="accent1"/>
              </a:buClr>
              <a:buFont typeface="Wingdings" charset="2"/>
              <a:buNone/>
              <a:defRPr sz="2000" b="0" i="0" kern="1200">
                <a:solidFill>
                  <a:schemeClr val="bg2"/>
                </a:solidFill>
                <a:latin typeface="Roboto" charset="0"/>
                <a:ea typeface="Roboto" charset="0"/>
                <a:cs typeface="Roboto" charset="0"/>
              </a:defRPr>
            </a:lvl1pPr>
            <a:lvl2pPr marL="685800" indent="-228600" algn="l" defTabSz="914400" rtl="0" eaLnBrk="1" latinLnBrk="0" hangingPunct="1">
              <a:lnSpc>
                <a:spcPct val="90000"/>
              </a:lnSpc>
              <a:spcBef>
                <a:spcPts val="500"/>
              </a:spcBef>
              <a:buClr>
                <a:schemeClr val="accent1"/>
              </a:buClr>
              <a:buFont typeface="Wingdings" charset="2"/>
              <a:buChar char="§"/>
              <a:defRPr sz="1800" b="0" i="0" kern="1200">
                <a:solidFill>
                  <a:schemeClr val="tx1">
                    <a:lumMod val="75000"/>
                    <a:lumOff val="25000"/>
                  </a:schemeClr>
                </a:solidFill>
                <a:latin typeface="Roboto Light" charset="0"/>
                <a:ea typeface="Roboto Light" charset="0"/>
                <a:cs typeface="Roboto Light" charset="0"/>
              </a:defRPr>
            </a:lvl2pPr>
            <a:lvl3pPr marL="1143000" indent="-228600" algn="l" defTabSz="914400" rtl="0" eaLnBrk="1" latinLnBrk="0" hangingPunct="1">
              <a:lnSpc>
                <a:spcPct val="90000"/>
              </a:lnSpc>
              <a:spcBef>
                <a:spcPts val="500"/>
              </a:spcBef>
              <a:buClr>
                <a:schemeClr val="accent1"/>
              </a:buClr>
              <a:buFont typeface="Wingdings" charset="2"/>
              <a:buChar char="§"/>
              <a:defRPr sz="1600" b="0" i="0" kern="1200">
                <a:solidFill>
                  <a:schemeClr val="tx1">
                    <a:lumMod val="75000"/>
                    <a:lumOff val="25000"/>
                  </a:schemeClr>
                </a:solidFill>
                <a:latin typeface="Roboto Light" charset="0"/>
                <a:ea typeface="Roboto Light" charset="0"/>
                <a:cs typeface="Roboto Light" charset="0"/>
              </a:defRPr>
            </a:lvl3pPr>
            <a:lvl4pPr marL="1600200" indent="-228600" algn="l" defTabSz="914400" rtl="0" eaLnBrk="1" latinLnBrk="0" hangingPunct="1">
              <a:lnSpc>
                <a:spcPct val="90000"/>
              </a:lnSpc>
              <a:spcBef>
                <a:spcPts val="500"/>
              </a:spcBef>
              <a:buClr>
                <a:schemeClr val="accent1"/>
              </a:buClr>
              <a:buFont typeface="Wingdings" charset="2"/>
              <a:buChar char="§"/>
              <a:defRPr sz="1400" b="0" i="0" kern="1200">
                <a:solidFill>
                  <a:schemeClr val="tx1">
                    <a:lumMod val="75000"/>
                    <a:lumOff val="25000"/>
                  </a:schemeClr>
                </a:solidFill>
                <a:latin typeface="Roboto Light" charset="0"/>
                <a:ea typeface="Roboto Light" charset="0"/>
                <a:cs typeface="Roboto Light" charset="0"/>
              </a:defRPr>
            </a:lvl4pPr>
            <a:lvl5pPr marL="2057400" indent="-228600" algn="l" defTabSz="914400" rtl="0" eaLnBrk="1" latinLnBrk="0" hangingPunct="1">
              <a:lnSpc>
                <a:spcPct val="90000"/>
              </a:lnSpc>
              <a:spcBef>
                <a:spcPts val="500"/>
              </a:spcBef>
              <a:buClr>
                <a:schemeClr val="accent1"/>
              </a:buClr>
              <a:buFont typeface="Wingdings" charset="2"/>
              <a:buChar char="§"/>
              <a:defRPr sz="1400" b="0" i="0" kern="1200">
                <a:solidFill>
                  <a:schemeClr val="tx1">
                    <a:lumMod val="75000"/>
                    <a:lumOff val="25000"/>
                  </a:schemeClr>
                </a:solidFill>
                <a:latin typeface="Roboto Light" charset="0"/>
                <a:ea typeface="Roboto Light" charset="0"/>
                <a:cs typeface="Roboto Light"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buClr>
                <a:srgbClr val="77A02D"/>
              </a:buClr>
              <a:defRPr/>
            </a:pPr>
            <a:r>
              <a:rPr lang="en-US" sz="1600" i="1">
                <a:solidFill>
                  <a:schemeClr val="bg1"/>
                </a:solidFill>
                <a:latin typeface="Roboto"/>
                <a:ea typeface="Roboto"/>
              </a:rPr>
              <a:t>Shipping Container Retail</a:t>
            </a:r>
            <a:endParaRPr kumimoji="0" lang="en-US" sz="1600" b="0" i="1" u="none" strike="noStrike" kern="1200" cap="none" spc="0" normalizeH="0" baseline="0" noProof="0">
              <a:ln>
                <a:noFill/>
              </a:ln>
              <a:solidFill>
                <a:schemeClr val="bg1"/>
              </a:solidFill>
              <a:effectLst/>
              <a:uLnTx/>
              <a:uFillTx/>
              <a:latin typeface="Roboto" charset="0"/>
              <a:ea typeface="Roboto" charset="0"/>
            </a:endParaRPr>
          </a:p>
        </p:txBody>
      </p:sp>
    </p:spTree>
    <p:extLst>
      <p:ext uri="{BB962C8B-B14F-4D97-AF65-F5344CB8AC3E}">
        <p14:creationId xmlns:p14="http://schemas.microsoft.com/office/powerpoint/2010/main" val="7311920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987746"/>
            <a:ext cx="12192000" cy="38537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5"/>
          <p:cNvSpPr>
            <a:spLocks noGrp="1"/>
          </p:cNvSpPr>
          <p:nvPr>
            <p:ph type="title"/>
          </p:nvPr>
        </p:nvSpPr>
        <p:spPr/>
        <p:txBody>
          <a:bodyPr/>
          <a:lstStyle/>
          <a:p>
            <a:r>
              <a:rPr lang="en-US"/>
              <a:t>Agenda </a:t>
            </a:r>
          </a:p>
        </p:txBody>
      </p:sp>
      <p:grpSp>
        <p:nvGrpSpPr>
          <p:cNvPr id="9" name="Group 8"/>
          <p:cNvGrpSpPr/>
          <p:nvPr/>
        </p:nvGrpSpPr>
        <p:grpSpPr>
          <a:xfrm>
            <a:off x="-2095130" y="-222118"/>
            <a:ext cx="2311501" cy="6552562"/>
            <a:chOff x="-2095130" y="-222118"/>
            <a:chExt cx="2311501" cy="6552562"/>
          </a:xfrm>
        </p:grpSpPr>
        <p:sp>
          <p:nvSpPr>
            <p:cNvPr id="20" name="Rectangle 19"/>
            <p:cNvSpPr/>
            <p:nvPr/>
          </p:nvSpPr>
          <p:spPr>
            <a:xfrm>
              <a:off x="-2095130" y="230958"/>
              <a:ext cx="2095130" cy="4782367"/>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p:cNvSpPr/>
            <p:nvPr/>
          </p:nvSpPr>
          <p:spPr>
            <a:xfrm>
              <a:off x="-2095130" y="-222118"/>
              <a:ext cx="2095130" cy="49061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ight Triangle 21"/>
            <p:cNvSpPr/>
            <p:nvPr/>
          </p:nvSpPr>
          <p:spPr>
            <a:xfrm>
              <a:off x="0" y="-222118"/>
              <a:ext cx="216371" cy="216371"/>
            </a:xfrm>
            <a:prstGeom prst="rtTriangl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TextBox 22"/>
            <p:cNvSpPr txBox="1"/>
            <p:nvPr/>
          </p:nvSpPr>
          <p:spPr>
            <a:xfrm>
              <a:off x="-1641987" y="-131689"/>
              <a:ext cx="1096775" cy="307777"/>
            </a:xfrm>
            <a:prstGeom prst="rect">
              <a:avLst/>
            </a:prstGeom>
            <a:noFill/>
          </p:spPr>
          <p:txBody>
            <a:bodyPr wrap="none" rtlCol="0">
              <a:spAutoFit/>
            </a:bodyPr>
            <a:lstStyle/>
            <a:p>
              <a:r>
                <a:rPr lang="en-GB" sz="1400">
                  <a:solidFill>
                    <a:schemeClr val="bg1"/>
                  </a:solidFill>
                  <a:latin typeface="Roboto" charset="0"/>
                  <a:ea typeface="Roboto" charset="0"/>
                  <a:cs typeface="Roboto" charset="0"/>
                </a:rPr>
                <a:t>SLIDE</a:t>
              </a:r>
              <a:r>
                <a:rPr lang="en-GB" sz="1400" baseline="0">
                  <a:solidFill>
                    <a:schemeClr val="bg1"/>
                  </a:solidFill>
                  <a:latin typeface="Roboto" charset="0"/>
                  <a:ea typeface="Roboto" charset="0"/>
                  <a:cs typeface="Roboto" charset="0"/>
                </a:rPr>
                <a:t> TIPS</a:t>
              </a:r>
              <a:endParaRPr lang="en-GB" sz="1400">
                <a:solidFill>
                  <a:schemeClr val="bg1"/>
                </a:solidFill>
                <a:latin typeface="Roboto" charset="0"/>
                <a:ea typeface="Roboto" charset="0"/>
                <a:cs typeface="Roboto" charset="0"/>
              </a:endParaRPr>
            </a:p>
          </p:txBody>
        </p:sp>
        <p:sp>
          <p:nvSpPr>
            <p:cNvPr id="24" name="TextBox 23"/>
            <p:cNvSpPr txBox="1"/>
            <p:nvPr/>
          </p:nvSpPr>
          <p:spPr>
            <a:xfrm>
              <a:off x="-1935333" y="433912"/>
              <a:ext cx="1695636" cy="5896532"/>
            </a:xfrm>
            <a:prstGeom prst="rect">
              <a:avLst/>
            </a:prstGeom>
            <a:noFill/>
          </p:spPr>
          <p:txBody>
            <a:bodyPr wrap="square" rtlCol="0">
              <a:noAutofit/>
            </a:bodyPr>
            <a:lstStyle/>
            <a:p>
              <a:pPr marL="96838" indent="-96838">
                <a:spcBef>
                  <a:spcPts val="600"/>
                </a:spcBef>
                <a:buClr>
                  <a:schemeClr val="accent1"/>
                </a:buClr>
                <a:buFont typeface="Wingdings" charset="2"/>
                <a:buChar char="§"/>
              </a:pPr>
              <a:r>
                <a:rPr lang="en-GB" sz="1000">
                  <a:solidFill>
                    <a:schemeClr val="tx1">
                      <a:lumMod val="75000"/>
                      <a:lumOff val="25000"/>
                    </a:schemeClr>
                  </a:solidFill>
                  <a:latin typeface="Roboto" charset="0"/>
                  <a:ea typeface="Roboto" charset="0"/>
                  <a:cs typeface="Roboto" charset="0"/>
                </a:rPr>
                <a:t>This agenda is made with SmartArt.</a:t>
              </a:r>
            </a:p>
            <a:p>
              <a:pPr marL="96838" indent="-96838">
                <a:spcBef>
                  <a:spcPts val="600"/>
                </a:spcBef>
                <a:buClr>
                  <a:schemeClr val="accent1"/>
                </a:buClr>
                <a:buFont typeface="Wingdings" charset="2"/>
                <a:buChar char="§"/>
              </a:pPr>
              <a:r>
                <a:rPr lang="en-GB" sz="1000">
                  <a:solidFill>
                    <a:schemeClr val="tx1">
                      <a:lumMod val="75000"/>
                      <a:lumOff val="25000"/>
                    </a:schemeClr>
                  </a:solidFill>
                  <a:latin typeface="Roboto" charset="0"/>
                  <a:ea typeface="Roboto" charset="0"/>
                  <a:cs typeface="Roboto" charset="0"/>
                </a:rPr>
                <a:t>Click into the text boxes or use the SmartArt window to make text changes.</a:t>
              </a:r>
            </a:p>
            <a:p>
              <a:pPr marL="96838" indent="-96838">
                <a:spcBef>
                  <a:spcPts val="600"/>
                </a:spcBef>
                <a:buClr>
                  <a:schemeClr val="accent1"/>
                </a:buClr>
                <a:buFont typeface="Wingdings" charset="2"/>
                <a:buChar char="§"/>
              </a:pPr>
              <a:r>
                <a:rPr lang="en-GB" sz="1000" b="1">
                  <a:solidFill>
                    <a:schemeClr val="tx1">
                      <a:lumMod val="75000"/>
                      <a:lumOff val="25000"/>
                    </a:schemeClr>
                  </a:solidFill>
                  <a:latin typeface="Roboto" charset="0"/>
                  <a:ea typeface="Roboto" charset="0"/>
                  <a:cs typeface="Roboto" charset="0"/>
                </a:rPr>
                <a:t>Delete any unnecessary items.</a:t>
              </a:r>
            </a:p>
            <a:p>
              <a:pPr marL="96838" indent="-96838">
                <a:spcBef>
                  <a:spcPts val="600"/>
                </a:spcBef>
                <a:buClr>
                  <a:schemeClr val="accent1"/>
                </a:buClr>
                <a:buFont typeface="Wingdings" charset="2"/>
                <a:buChar char="§"/>
              </a:pPr>
              <a:r>
                <a:rPr lang="en-GB" sz="1000" b="1">
                  <a:solidFill>
                    <a:schemeClr val="tx1">
                      <a:lumMod val="75000"/>
                      <a:lumOff val="25000"/>
                    </a:schemeClr>
                  </a:solidFill>
                  <a:latin typeface="Roboto" charset="0"/>
                  <a:ea typeface="Roboto" charset="0"/>
                  <a:cs typeface="Roboto" charset="0"/>
                </a:rPr>
                <a:t>To highlight the current section, </a:t>
              </a:r>
              <a:r>
                <a:rPr lang="en-GB" sz="1000">
                  <a:solidFill>
                    <a:schemeClr val="tx1">
                      <a:lumMod val="75000"/>
                      <a:lumOff val="25000"/>
                    </a:schemeClr>
                  </a:solidFill>
                  <a:latin typeface="Roboto" charset="0"/>
                  <a:ea typeface="Roboto" charset="0"/>
                  <a:cs typeface="Roboto" charset="0"/>
                </a:rPr>
                <a:t>change the colour of the chevron behind the item from the standard green to the dark green.</a:t>
              </a:r>
            </a:p>
            <a:p>
              <a:pPr marL="96838" indent="-96838">
                <a:spcBef>
                  <a:spcPts val="600"/>
                </a:spcBef>
                <a:buClr>
                  <a:schemeClr val="accent1"/>
                </a:buClr>
                <a:buFont typeface="Wingdings" charset="2"/>
                <a:buChar char="§"/>
              </a:pPr>
              <a:r>
                <a:rPr lang="en-GB" sz="1000">
                  <a:solidFill>
                    <a:schemeClr val="tx1">
                      <a:lumMod val="75000"/>
                      <a:lumOff val="25000"/>
                    </a:schemeClr>
                  </a:solidFill>
                  <a:latin typeface="Roboto" charset="0"/>
                  <a:ea typeface="Roboto" charset="0"/>
                  <a:cs typeface="Roboto" charset="0"/>
                </a:rPr>
                <a:t>Similarly, to remove the highlight from a section, change the colour of the chevron from dark green to the standard green.</a:t>
              </a:r>
            </a:p>
            <a:p>
              <a:pPr marL="96838" indent="-96838">
                <a:spcBef>
                  <a:spcPts val="600"/>
                </a:spcBef>
                <a:buClr>
                  <a:schemeClr val="accent1"/>
                </a:buClr>
                <a:buFont typeface="Wingdings" charset="2"/>
                <a:buChar char="§"/>
              </a:pPr>
              <a:r>
                <a:rPr lang="en-GB" sz="1000" b="1">
                  <a:solidFill>
                    <a:schemeClr val="tx1">
                      <a:lumMod val="75000"/>
                      <a:lumOff val="25000"/>
                    </a:schemeClr>
                  </a:solidFill>
                  <a:latin typeface="Roboto" charset="0"/>
                  <a:ea typeface="Roboto" charset="0"/>
                  <a:cs typeface="Roboto" charset="0"/>
                </a:rPr>
                <a:t>After adding your agenda items, duplicate this slide to create the section index slides.</a:t>
              </a:r>
            </a:p>
          </p:txBody>
        </p:sp>
      </p:grpSp>
      <p:grpSp>
        <p:nvGrpSpPr>
          <p:cNvPr id="38" name="Group 37"/>
          <p:cNvGrpSpPr/>
          <p:nvPr/>
        </p:nvGrpSpPr>
        <p:grpSpPr>
          <a:xfrm>
            <a:off x="-514760" y="894273"/>
            <a:ext cx="13422634" cy="6387456"/>
            <a:chOff x="-778529" y="-301481"/>
            <a:chExt cx="13422634" cy="6387456"/>
          </a:xfrm>
        </p:grpSpPr>
        <p:sp>
          <p:nvSpPr>
            <p:cNvPr id="39" name="Oval 38"/>
            <p:cNvSpPr/>
            <p:nvPr/>
          </p:nvSpPr>
          <p:spPr>
            <a:xfrm>
              <a:off x="8158170" y="2010769"/>
              <a:ext cx="1220564" cy="1220564"/>
            </a:xfrm>
            <a:prstGeom prst="ellipse">
              <a:avLst/>
            </a:prstGeom>
            <a:noFill/>
            <a:ln w="28575">
              <a:solidFill>
                <a:schemeClr val="bg1">
                  <a:alpha val="2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latin typeface="Roboto Regular" charset="0"/>
              </a:endParaRPr>
            </a:p>
          </p:txBody>
        </p:sp>
        <p:sp>
          <p:nvSpPr>
            <p:cNvPr id="40" name="Oval 39"/>
            <p:cNvSpPr/>
            <p:nvPr/>
          </p:nvSpPr>
          <p:spPr>
            <a:xfrm>
              <a:off x="8623497" y="-301481"/>
              <a:ext cx="3019971" cy="3019971"/>
            </a:xfrm>
            <a:prstGeom prst="ellipse">
              <a:avLst/>
            </a:prstGeom>
            <a:noFill/>
            <a:ln w="28575">
              <a:solidFill>
                <a:schemeClr val="bg1">
                  <a:alpha val="2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latin typeface="Roboto Regular" charset="0"/>
              </a:endParaRPr>
            </a:p>
          </p:txBody>
        </p:sp>
        <p:sp>
          <p:nvSpPr>
            <p:cNvPr id="41" name="Oval 40"/>
            <p:cNvSpPr/>
            <p:nvPr/>
          </p:nvSpPr>
          <p:spPr>
            <a:xfrm>
              <a:off x="11321041" y="2299366"/>
              <a:ext cx="1323064" cy="1323064"/>
            </a:xfrm>
            <a:prstGeom prst="ellipse">
              <a:avLst/>
            </a:prstGeom>
            <a:noFill/>
            <a:ln w="28575">
              <a:solidFill>
                <a:schemeClr val="bg1">
                  <a:alpha val="2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latin typeface="Roboto Regular" charset="0"/>
              </a:endParaRPr>
            </a:p>
          </p:txBody>
        </p:sp>
        <p:sp>
          <p:nvSpPr>
            <p:cNvPr id="42" name="Oval 41"/>
            <p:cNvSpPr/>
            <p:nvPr/>
          </p:nvSpPr>
          <p:spPr>
            <a:xfrm>
              <a:off x="-778529" y="3066004"/>
              <a:ext cx="3019971" cy="3019971"/>
            </a:xfrm>
            <a:prstGeom prst="ellipse">
              <a:avLst/>
            </a:prstGeom>
            <a:noFill/>
            <a:ln w="28575">
              <a:solidFill>
                <a:schemeClr val="bg1">
                  <a:alpha val="2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latin typeface="Roboto Regular" charset="0"/>
              </a:endParaRPr>
            </a:p>
          </p:txBody>
        </p:sp>
        <p:sp>
          <p:nvSpPr>
            <p:cNvPr id="43" name="Oval 42"/>
            <p:cNvSpPr/>
            <p:nvPr/>
          </p:nvSpPr>
          <p:spPr>
            <a:xfrm>
              <a:off x="986476" y="1534915"/>
              <a:ext cx="2392987" cy="2392987"/>
            </a:xfrm>
            <a:prstGeom prst="ellipse">
              <a:avLst/>
            </a:prstGeom>
            <a:noFill/>
            <a:ln w="28575">
              <a:solidFill>
                <a:schemeClr val="bg1">
                  <a:alpha val="2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latin typeface="Roboto Regular" charset="0"/>
              </a:endParaRPr>
            </a:p>
          </p:txBody>
        </p:sp>
        <p:sp>
          <p:nvSpPr>
            <p:cNvPr id="44" name="Oval 43"/>
            <p:cNvSpPr/>
            <p:nvPr/>
          </p:nvSpPr>
          <p:spPr>
            <a:xfrm>
              <a:off x="3144886" y="3693325"/>
              <a:ext cx="958048" cy="958048"/>
            </a:xfrm>
            <a:prstGeom prst="ellipse">
              <a:avLst/>
            </a:prstGeom>
            <a:noFill/>
            <a:ln w="28575">
              <a:solidFill>
                <a:schemeClr val="bg1">
                  <a:alpha val="2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latin typeface="Roboto Regular" charset="0"/>
              </a:endParaRPr>
            </a:p>
          </p:txBody>
        </p:sp>
      </p:grpSp>
      <p:graphicFrame>
        <p:nvGraphicFramePr>
          <p:cNvPr id="2" name="Diagram 1"/>
          <p:cNvGraphicFramePr/>
          <p:nvPr>
            <p:extLst>
              <p:ext uri="{D42A27DB-BD31-4B8C-83A1-F6EECF244321}">
                <p14:modId xmlns:p14="http://schemas.microsoft.com/office/powerpoint/2010/main" val="475911005"/>
              </p:ext>
            </p:extLst>
          </p:nvPr>
        </p:nvGraphicFramePr>
        <p:xfrm>
          <a:off x="574675" y="2654766"/>
          <a:ext cx="11042650" cy="234105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42459893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a:t>Excess “Central Park” Land</a:t>
            </a:r>
          </a:p>
        </p:txBody>
      </p:sp>
      <p:sp>
        <p:nvSpPr>
          <p:cNvPr id="8" name="Content Placeholder 7"/>
          <p:cNvSpPr>
            <a:spLocks noGrp="1"/>
          </p:cNvSpPr>
          <p:nvPr>
            <p:ph idx="12"/>
          </p:nvPr>
        </p:nvSpPr>
        <p:spPr>
          <a:xfrm>
            <a:off x="685636" y="1408670"/>
            <a:ext cx="6421625" cy="4392612"/>
          </a:xfrm>
        </p:spPr>
        <p:txBody>
          <a:bodyPr>
            <a:normAutofit fontScale="92500" lnSpcReduction="10000"/>
          </a:bodyPr>
          <a:lstStyle/>
          <a:p>
            <a:r>
              <a:rPr lang="en-US"/>
              <a:t>M-NCCPC sells excess land (112 acres) associated with the Central Park.</a:t>
            </a:r>
          </a:p>
          <a:p>
            <a:pPr lvl="1"/>
            <a:r>
              <a:rPr lang="en-US"/>
              <a:t>Resulting funds can be partially used for construction of the planned park. </a:t>
            </a:r>
          </a:p>
          <a:p>
            <a:pPr lvl="1"/>
            <a:r>
              <a:rPr lang="en-US"/>
              <a:t>Remaining funds directed toward other needed amenities, perhaps with matching funds from developers: trail network, retail center, etc.   </a:t>
            </a:r>
          </a:p>
          <a:p>
            <a:r>
              <a:rPr lang="en-US"/>
              <a:t>Or monetize the land some other way</a:t>
            </a:r>
          </a:p>
          <a:p>
            <a:pPr lvl="1"/>
            <a:r>
              <a:rPr lang="en-US"/>
              <a:t>Ground lease the land for the development of rental product – multifamily, or more likely, single-family rental.</a:t>
            </a:r>
          </a:p>
          <a:p>
            <a:pPr lvl="1"/>
            <a:r>
              <a:rPr lang="en-US"/>
              <a:t>Contribute the land for development in a PPP or joint venture</a:t>
            </a:r>
          </a:p>
          <a:p>
            <a:pPr lvl="2"/>
            <a:r>
              <a:rPr lang="en-US"/>
              <a:t>Participate in the development profit</a:t>
            </a:r>
          </a:p>
          <a:p>
            <a:pPr lvl="2"/>
            <a:r>
              <a:rPr lang="en-US"/>
              <a:t>Some of the additional revenue could go to other M-NCCPC needs</a:t>
            </a:r>
          </a:p>
          <a:p>
            <a:r>
              <a:rPr lang="en-US"/>
              <a:t>Keep it simple!</a:t>
            </a:r>
          </a:p>
        </p:txBody>
      </p:sp>
      <p:pic>
        <p:nvPicPr>
          <p:cNvPr id="6" name="Picture 5">
            <a:extLst>
              <a:ext uri="{FF2B5EF4-FFF2-40B4-BE49-F238E27FC236}">
                <a16:creationId xmlns:a16="http://schemas.microsoft.com/office/drawing/2014/main" id="{4A8882E2-4E88-46D3-BA5B-24611D8B519E}"/>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7472313" y="365126"/>
            <a:ext cx="4490301" cy="3007151"/>
          </a:xfrm>
          <a:prstGeom prst="roundRect">
            <a:avLst/>
          </a:prstGeom>
        </p:spPr>
      </p:pic>
      <p:pic>
        <p:nvPicPr>
          <p:cNvPr id="3074" name="Picture 2">
            <a:extLst>
              <a:ext uri="{FF2B5EF4-FFF2-40B4-BE49-F238E27FC236}">
                <a16:creationId xmlns:a16="http://schemas.microsoft.com/office/drawing/2014/main" id="{1C00B2F5-B311-4E36-88D8-DEB3915244C2}"/>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472312" y="3485724"/>
            <a:ext cx="4490301" cy="3174292"/>
          </a:xfrm>
          <a:prstGeom prst="roundRect">
            <a:avLst/>
          </a:prstGeom>
          <a:extLst>
            <a:ext uri="{909E8E84-426E-40DD-AFC4-6F175D3DCCD1}">
              <a14:hiddenFill xmlns:a14="http://schemas.microsoft.com/office/drawing/2010/main">
                <a:solidFill>
                  <a:srgbClr val="FFFFFF"/>
                </a:solidFill>
              </a14:hiddenFill>
            </a:ext>
          </a:extLst>
        </p:spPr>
      </p:pic>
      <p:cxnSp>
        <p:nvCxnSpPr>
          <p:cNvPr id="11" name="Straight Connector 10">
            <a:extLst>
              <a:ext uri="{FF2B5EF4-FFF2-40B4-BE49-F238E27FC236}">
                <a16:creationId xmlns:a16="http://schemas.microsoft.com/office/drawing/2014/main" id="{1BC0D32C-9341-4888-98A9-ED97FEBA7D95}"/>
              </a:ext>
            </a:extLst>
          </p:cNvPr>
          <p:cNvCxnSpPr>
            <a:cxnSpLocks/>
          </p:cNvCxnSpPr>
          <p:nvPr/>
        </p:nvCxnSpPr>
        <p:spPr>
          <a:xfrm flipH="1">
            <a:off x="7692272" y="2224725"/>
            <a:ext cx="1627695" cy="3007151"/>
          </a:xfrm>
          <a:prstGeom prst="line">
            <a:avLst/>
          </a:prstGeom>
          <a:ln w="34925">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83B49EE0-DD76-4559-B3A0-D73A6E2012B6}"/>
              </a:ext>
            </a:extLst>
          </p:cNvPr>
          <p:cNvCxnSpPr>
            <a:cxnSpLocks/>
          </p:cNvCxnSpPr>
          <p:nvPr/>
        </p:nvCxnSpPr>
        <p:spPr>
          <a:xfrm>
            <a:off x="10366341" y="2429865"/>
            <a:ext cx="1087226" cy="2933307"/>
          </a:xfrm>
          <a:prstGeom prst="line">
            <a:avLst/>
          </a:prstGeom>
          <a:ln w="34925">
            <a:solidFill>
              <a:schemeClr val="accent4"/>
            </a:solidFill>
          </a:ln>
        </p:spPr>
        <p:style>
          <a:lnRef idx="1">
            <a:schemeClr val="accent1"/>
          </a:lnRef>
          <a:fillRef idx="0">
            <a:schemeClr val="accent1"/>
          </a:fillRef>
          <a:effectRef idx="0">
            <a:schemeClr val="accent1"/>
          </a:effectRef>
          <a:fontRef idx="minor">
            <a:schemeClr val="tx1"/>
          </a:fontRef>
        </p:style>
      </p:cxnSp>
      <p:sp>
        <p:nvSpPr>
          <p:cNvPr id="20" name="Oval 19">
            <a:extLst>
              <a:ext uri="{FF2B5EF4-FFF2-40B4-BE49-F238E27FC236}">
                <a16:creationId xmlns:a16="http://schemas.microsoft.com/office/drawing/2014/main" id="{BD1DECB0-1091-4B84-A5F2-0C690FC19EF9}"/>
              </a:ext>
            </a:extLst>
          </p:cNvPr>
          <p:cNvSpPr/>
          <p:nvPr/>
        </p:nvSpPr>
        <p:spPr>
          <a:xfrm>
            <a:off x="10015939" y="1408670"/>
            <a:ext cx="852617" cy="1248033"/>
          </a:xfrm>
          <a:prstGeom prst="ellipse">
            <a:avLst/>
          </a:prstGeom>
          <a:solidFill>
            <a:schemeClr val="accent4">
              <a:lumMod val="60000"/>
              <a:lumOff val="40000"/>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3">
            <a:extLst>
              <a:ext uri="{FF2B5EF4-FFF2-40B4-BE49-F238E27FC236}">
                <a16:creationId xmlns:a16="http://schemas.microsoft.com/office/drawing/2014/main" id="{493E297F-D4AA-B34E-A095-E21EE35DB93D}"/>
              </a:ext>
            </a:extLst>
          </p:cNvPr>
          <p:cNvSpPr txBox="1">
            <a:spLocks/>
          </p:cNvSpPr>
          <p:nvPr/>
        </p:nvSpPr>
        <p:spPr>
          <a:xfrm>
            <a:off x="5878970" y="6487572"/>
            <a:ext cx="3440997" cy="571781"/>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Clr>
                <a:schemeClr val="accent1"/>
              </a:buClr>
              <a:buFont typeface="Wingdings" charset="2"/>
              <a:buNone/>
              <a:defRPr sz="2000" b="0" i="0" kern="1200">
                <a:solidFill>
                  <a:schemeClr val="bg2"/>
                </a:solidFill>
                <a:latin typeface="Roboto" charset="0"/>
                <a:ea typeface="Roboto" charset="0"/>
                <a:cs typeface="Roboto" charset="0"/>
              </a:defRPr>
            </a:lvl1pPr>
            <a:lvl2pPr marL="685800" indent="-228600" algn="l" defTabSz="914400" rtl="0" eaLnBrk="1" latinLnBrk="0" hangingPunct="1">
              <a:lnSpc>
                <a:spcPct val="90000"/>
              </a:lnSpc>
              <a:spcBef>
                <a:spcPts val="500"/>
              </a:spcBef>
              <a:buClr>
                <a:schemeClr val="accent1"/>
              </a:buClr>
              <a:buFont typeface="Wingdings" charset="2"/>
              <a:buChar char="§"/>
              <a:defRPr sz="1800" b="0" i="0" kern="1200">
                <a:solidFill>
                  <a:schemeClr val="tx1">
                    <a:lumMod val="75000"/>
                    <a:lumOff val="25000"/>
                  </a:schemeClr>
                </a:solidFill>
                <a:latin typeface="Roboto Light" charset="0"/>
                <a:ea typeface="Roboto Light" charset="0"/>
                <a:cs typeface="Roboto Light" charset="0"/>
              </a:defRPr>
            </a:lvl2pPr>
            <a:lvl3pPr marL="1143000" indent="-228600" algn="l" defTabSz="914400" rtl="0" eaLnBrk="1" latinLnBrk="0" hangingPunct="1">
              <a:lnSpc>
                <a:spcPct val="90000"/>
              </a:lnSpc>
              <a:spcBef>
                <a:spcPts val="500"/>
              </a:spcBef>
              <a:buClr>
                <a:schemeClr val="accent1"/>
              </a:buClr>
              <a:buFont typeface="Wingdings" charset="2"/>
              <a:buChar char="§"/>
              <a:defRPr sz="1600" b="0" i="0" kern="1200">
                <a:solidFill>
                  <a:schemeClr val="tx1">
                    <a:lumMod val="75000"/>
                    <a:lumOff val="25000"/>
                  </a:schemeClr>
                </a:solidFill>
                <a:latin typeface="Roboto Light" charset="0"/>
                <a:ea typeface="Roboto Light" charset="0"/>
                <a:cs typeface="Roboto Light" charset="0"/>
              </a:defRPr>
            </a:lvl3pPr>
            <a:lvl4pPr marL="1600200" indent="-228600" algn="l" defTabSz="914400" rtl="0" eaLnBrk="1" latinLnBrk="0" hangingPunct="1">
              <a:lnSpc>
                <a:spcPct val="90000"/>
              </a:lnSpc>
              <a:spcBef>
                <a:spcPts val="500"/>
              </a:spcBef>
              <a:buClr>
                <a:schemeClr val="accent1"/>
              </a:buClr>
              <a:buFont typeface="Wingdings" charset="2"/>
              <a:buChar char="§"/>
              <a:defRPr sz="1400" b="0" i="0" kern="1200">
                <a:solidFill>
                  <a:schemeClr val="tx1">
                    <a:lumMod val="75000"/>
                    <a:lumOff val="25000"/>
                  </a:schemeClr>
                </a:solidFill>
                <a:latin typeface="Roboto Light" charset="0"/>
                <a:ea typeface="Roboto Light" charset="0"/>
                <a:cs typeface="Roboto Light" charset="0"/>
              </a:defRPr>
            </a:lvl4pPr>
            <a:lvl5pPr marL="2057400" indent="-228600" algn="l" defTabSz="914400" rtl="0" eaLnBrk="1" latinLnBrk="0" hangingPunct="1">
              <a:lnSpc>
                <a:spcPct val="90000"/>
              </a:lnSpc>
              <a:spcBef>
                <a:spcPts val="500"/>
              </a:spcBef>
              <a:buClr>
                <a:schemeClr val="accent1"/>
              </a:buClr>
              <a:buFont typeface="Wingdings" charset="2"/>
              <a:buChar char="§"/>
              <a:defRPr sz="1400" b="0" i="0" kern="1200">
                <a:solidFill>
                  <a:schemeClr val="tx1">
                    <a:lumMod val="75000"/>
                    <a:lumOff val="25000"/>
                  </a:schemeClr>
                </a:solidFill>
                <a:latin typeface="Roboto Light" charset="0"/>
                <a:ea typeface="Roboto Light" charset="0"/>
                <a:cs typeface="Roboto Light"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1200" i="1">
                <a:latin typeface="Roboto"/>
                <a:ea typeface="Roboto"/>
              </a:rPr>
              <a:t>Planned Central Park </a:t>
            </a:r>
            <a:endParaRPr lang="en-US" sz="1200" i="1">
              <a:solidFill>
                <a:srgbClr val="FF0000"/>
              </a:solidFill>
            </a:endParaRPr>
          </a:p>
        </p:txBody>
      </p:sp>
    </p:spTree>
    <p:extLst>
      <p:ext uri="{BB962C8B-B14F-4D97-AF65-F5344CB8AC3E}">
        <p14:creationId xmlns:p14="http://schemas.microsoft.com/office/powerpoint/2010/main" val="3809068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Isosceles Triangle 18">
            <a:extLst>
              <a:ext uri="{FF2B5EF4-FFF2-40B4-BE49-F238E27FC236}">
                <a16:creationId xmlns:a16="http://schemas.microsoft.com/office/drawing/2014/main" id="{1BAD69B1-32E9-4019-892A-05340B6B0A79}"/>
              </a:ext>
            </a:extLst>
          </p:cNvPr>
          <p:cNvSpPr/>
          <p:nvPr/>
        </p:nvSpPr>
        <p:spPr>
          <a:xfrm rot="5400000">
            <a:off x="4452468" y="1255241"/>
            <a:ext cx="2143278" cy="5260157"/>
          </a:xfrm>
          <a:prstGeom prst="triangle">
            <a:avLst>
              <a:gd name="adj" fmla="val 358"/>
            </a:avLst>
          </a:prstGeom>
          <a:solidFill>
            <a:srgbClr val="F2B012">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a:t>Grocer Subsidy</a:t>
            </a:r>
          </a:p>
        </p:txBody>
      </p:sp>
      <p:sp>
        <p:nvSpPr>
          <p:cNvPr id="5" name="Text Placeholder 4"/>
          <p:cNvSpPr>
            <a:spLocks noGrp="1"/>
          </p:cNvSpPr>
          <p:nvPr>
            <p:ph type="body" sz="quarter" idx="13"/>
          </p:nvPr>
        </p:nvSpPr>
        <p:spPr/>
        <p:txBody>
          <a:bodyPr/>
          <a:lstStyle/>
          <a:p>
            <a:r>
              <a:rPr lang="en-US"/>
              <a:t>Households and Grocer Rent</a:t>
            </a:r>
          </a:p>
        </p:txBody>
      </p:sp>
      <p:sp>
        <p:nvSpPr>
          <p:cNvPr id="9" name="Text Placeholder 8"/>
          <p:cNvSpPr>
            <a:spLocks noGrp="1"/>
          </p:cNvSpPr>
          <p:nvPr>
            <p:ph type="body" sz="quarter" idx="18"/>
          </p:nvPr>
        </p:nvSpPr>
        <p:spPr/>
        <p:txBody>
          <a:bodyPr/>
          <a:lstStyle/>
          <a:p>
            <a:r>
              <a:rPr lang="en-US"/>
              <a:t>Rent</a:t>
            </a:r>
          </a:p>
        </p:txBody>
      </p:sp>
      <p:sp>
        <p:nvSpPr>
          <p:cNvPr id="10" name="Text Placeholder 9"/>
          <p:cNvSpPr>
            <a:spLocks noGrp="1"/>
          </p:cNvSpPr>
          <p:nvPr>
            <p:ph type="body" sz="quarter" idx="19"/>
          </p:nvPr>
        </p:nvSpPr>
        <p:spPr>
          <a:xfrm>
            <a:off x="574767" y="6139021"/>
            <a:ext cx="11042558" cy="286232"/>
          </a:xfrm>
        </p:spPr>
        <p:txBody>
          <a:bodyPr/>
          <a:lstStyle/>
          <a:p>
            <a:r>
              <a:rPr lang="en-US"/>
              <a:t>Households</a:t>
            </a:r>
          </a:p>
        </p:txBody>
      </p:sp>
      <p:sp>
        <p:nvSpPr>
          <p:cNvPr id="11" name="Text Placeholder 9">
            <a:extLst>
              <a:ext uri="{FF2B5EF4-FFF2-40B4-BE49-F238E27FC236}">
                <a16:creationId xmlns:a16="http://schemas.microsoft.com/office/drawing/2014/main" id="{7FF5D642-0DD3-4A51-AE7C-2C9B9826D71E}"/>
              </a:ext>
            </a:extLst>
          </p:cNvPr>
          <p:cNvSpPr txBox="1">
            <a:spLocks/>
          </p:cNvSpPr>
          <p:nvPr/>
        </p:nvSpPr>
        <p:spPr>
          <a:xfrm>
            <a:off x="574767" y="5888382"/>
            <a:ext cx="11042558" cy="286232"/>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Clr>
                <a:schemeClr val="accent1"/>
              </a:buClr>
              <a:buFont typeface="Wingdings" charset="2"/>
              <a:buNone/>
              <a:defRPr sz="1400" b="0" i="0" kern="1200">
                <a:solidFill>
                  <a:schemeClr val="tx1">
                    <a:lumMod val="75000"/>
                    <a:lumOff val="25000"/>
                  </a:schemeClr>
                </a:solidFill>
                <a:latin typeface="Roboto Light" charset="0"/>
                <a:ea typeface="Roboto Light" charset="0"/>
                <a:cs typeface="Roboto Light" charset="0"/>
              </a:defRPr>
            </a:lvl1pPr>
            <a:lvl2pPr marL="457200" indent="0" algn="l" defTabSz="914400" rtl="0" eaLnBrk="1" latinLnBrk="0" hangingPunct="1">
              <a:lnSpc>
                <a:spcPct val="90000"/>
              </a:lnSpc>
              <a:spcBef>
                <a:spcPts val="500"/>
              </a:spcBef>
              <a:buClr>
                <a:schemeClr val="accent1"/>
              </a:buClr>
              <a:buFont typeface="Wingdings" charset="2"/>
              <a:buNone/>
              <a:defRPr sz="1800" b="0" i="0" kern="1200">
                <a:solidFill>
                  <a:schemeClr val="tx1">
                    <a:lumMod val="75000"/>
                    <a:lumOff val="25000"/>
                  </a:schemeClr>
                </a:solidFill>
                <a:latin typeface="Roboto Light" charset="0"/>
                <a:ea typeface="Roboto Light" charset="0"/>
                <a:cs typeface="Roboto Light" charset="0"/>
              </a:defRPr>
            </a:lvl2pPr>
            <a:lvl3pPr marL="914400" indent="0" algn="l" defTabSz="914400" rtl="0" eaLnBrk="1" latinLnBrk="0" hangingPunct="1">
              <a:lnSpc>
                <a:spcPct val="90000"/>
              </a:lnSpc>
              <a:spcBef>
                <a:spcPts val="500"/>
              </a:spcBef>
              <a:buClr>
                <a:schemeClr val="accent1"/>
              </a:buClr>
              <a:buFont typeface="Wingdings" charset="2"/>
              <a:buNone/>
              <a:defRPr sz="1600" b="0" i="0" kern="1200">
                <a:solidFill>
                  <a:schemeClr val="tx1">
                    <a:lumMod val="75000"/>
                    <a:lumOff val="25000"/>
                  </a:schemeClr>
                </a:solidFill>
                <a:latin typeface="Roboto Light" charset="0"/>
                <a:ea typeface="Roboto Light" charset="0"/>
                <a:cs typeface="Roboto Light" charset="0"/>
              </a:defRPr>
            </a:lvl3pPr>
            <a:lvl4pPr marL="1371600" indent="0" algn="l" defTabSz="914400" rtl="0" eaLnBrk="1" latinLnBrk="0" hangingPunct="1">
              <a:lnSpc>
                <a:spcPct val="90000"/>
              </a:lnSpc>
              <a:spcBef>
                <a:spcPts val="500"/>
              </a:spcBef>
              <a:buClr>
                <a:schemeClr val="accent1"/>
              </a:buClr>
              <a:buFont typeface="Wingdings" charset="2"/>
              <a:buNone/>
              <a:defRPr sz="1400" b="0" i="0" kern="1200">
                <a:solidFill>
                  <a:schemeClr val="tx1">
                    <a:lumMod val="75000"/>
                    <a:lumOff val="25000"/>
                  </a:schemeClr>
                </a:solidFill>
                <a:latin typeface="Roboto Light" charset="0"/>
                <a:ea typeface="Roboto Light" charset="0"/>
                <a:cs typeface="Roboto Light" charset="0"/>
              </a:defRPr>
            </a:lvl4pPr>
            <a:lvl5pPr marL="1828800" indent="0" algn="l" defTabSz="914400" rtl="0" eaLnBrk="1" latinLnBrk="0" hangingPunct="1">
              <a:lnSpc>
                <a:spcPct val="90000"/>
              </a:lnSpc>
              <a:spcBef>
                <a:spcPts val="500"/>
              </a:spcBef>
              <a:buClr>
                <a:schemeClr val="accent1"/>
              </a:buClr>
              <a:buFont typeface="Wingdings" charset="2"/>
              <a:buNone/>
              <a:defRPr sz="1400" b="0" i="0" kern="1200">
                <a:solidFill>
                  <a:schemeClr val="tx1">
                    <a:lumMod val="75000"/>
                    <a:lumOff val="25000"/>
                  </a:schemeClr>
                </a:solidFill>
                <a:latin typeface="Roboto Light" charset="0"/>
                <a:ea typeface="Roboto Light" charset="0"/>
                <a:cs typeface="Roboto Light"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a:t>3,000	3,500	4,000	4,500	5,000	5,500	6,000	6,500	7,000	7,500	8,000	8,500</a:t>
            </a:r>
          </a:p>
        </p:txBody>
      </p:sp>
      <p:cxnSp>
        <p:nvCxnSpPr>
          <p:cNvPr id="12" name="Straight Connector 11">
            <a:extLst>
              <a:ext uri="{FF2B5EF4-FFF2-40B4-BE49-F238E27FC236}">
                <a16:creationId xmlns:a16="http://schemas.microsoft.com/office/drawing/2014/main" id="{9B9572FB-2CD0-4361-8C79-5BC961BFC2C5}"/>
              </a:ext>
            </a:extLst>
          </p:cNvPr>
          <p:cNvCxnSpPr>
            <a:cxnSpLocks/>
          </p:cNvCxnSpPr>
          <p:nvPr/>
        </p:nvCxnSpPr>
        <p:spPr>
          <a:xfrm>
            <a:off x="574767" y="4949883"/>
            <a:ext cx="2319262" cy="0"/>
          </a:xfrm>
          <a:prstGeom prst="line">
            <a:avLst/>
          </a:prstGeom>
          <a:ln w="158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61E70A74-3D88-4810-A3C8-AF4E3440A604}"/>
              </a:ext>
            </a:extLst>
          </p:cNvPr>
          <p:cNvCxnSpPr>
            <a:cxnSpLocks/>
          </p:cNvCxnSpPr>
          <p:nvPr/>
        </p:nvCxnSpPr>
        <p:spPr>
          <a:xfrm>
            <a:off x="8073976" y="2817083"/>
            <a:ext cx="3167406" cy="0"/>
          </a:xfrm>
          <a:prstGeom prst="line">
            <a:avLst/>
          </a:prstGeom>
          <a:ln w="19050" cap="flat" cmpd="sng" algn="ctr">
            <a:solidFill>
              <a:srgbClr val="00B05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18" name="Rectangle 17">
            <a:extLst>
              <a:ext uri="{FF2B5EF4-FFF2-40B4-BE49-F238E27FC236}">
                <a16:creationId xmlns:a16="http://schemas.microsoft.com/office/drawing/2014/main" id="{5B244EB0-2D3A-45E9-835A-128F5531BB1F}"/>
              </a:ext>
            </a:extLst>
          </p:cNvPr>
          <p:cNvSpPr/>
          <p:nvPr/>
        </p:nvSpPr>
        <p:spPr>
          <a:xfrm>
            <a:off x="650449" y="2814281"/>
            <a:ext cx="2243580" cy="2135602"/>
          </a:xfrm>
          <a:prstGeom prst="rect">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CA303A0B-39D8-4032-8EDB-1C0BB376ED38}"/>
              </a:ext>
            </a:extLst>
          </p:cNvPr>
          <p:cNvSpPr txBox="1"/>
          <p:nvPr/>
        </p:nvSpPr>
        <p:spPr>
          <a:xfrm>
            <a:off x="1244606" y="3332630"/>
            <a:ext cx="1329179" cy="307777"/>
          </a:xfrm>
          <a:prstGeom prst="rect">
            <a:avLst/>
          </a:prstGeom>
          <a:noFill/>
        </p:spPr>
        <p:txBody>
          <a:bodyPr wrap="square" rtlCol="0">
            <a:spAutoFit/>
          </a:bodyPr>
          <a:lstStyle/>
          <a:p>
            <a:r>
              <a:rPr lang="en-US" sz="1400" b="1">
                <a:latin typeface="Roboto Light" charset="0"/>
                <a:ea typeface="Roboto Light" charset="0"/>
                <a:cs typeface="Roboto Light" charset="0"/>
              </a:rPr>
              <a:t>Free Rent</a:t>
            </a:r>
          </a:p>
        </p:txBody>
      </p:sp>
      <p:sp>
        <p:nvSpPr>
          <p:cNvPr id="24" name="TextBox 23">
            <a:extLst>
              <a:ext uri="{FF2B5EF4-FFF2-40B4-BE49-F238E27FC236}">
                <a16:creationId xmlns:a16="http://schemas.microsoft.com/office/drawing/2014/main" id="{D4961977-69FA-4C61-A6E0-10AF74CF8448}"/>
              </a:ext>
            </a:extLst>
          </p:cNvPr>
          <p:cNvSpPr txBox="1"/>
          <p:nvPr/>
        </p:nvSpPr>
        <p:spPr>
          <a:xfrm>
            <a:off x="3998804" y="3332631"/>
            <a:ext cx="1836388" cy="307777"/>
          </a:xfrm>
          <a:prstGeom prst="rect">
            <a:avLst/>
          </a:prstGeom>
          <a:noFill/>
        </p:spPr>
        <p:txBody>
          <a:bodyPr wrap="square" rtlCol="0">
            <a:spAutoFit/>
          </a:bodyPr>
          <a:lstStyle/>
          <a:p>
            <a:r>
              <a:rPr lang="en-US" sz="1400" b="1">
                <a:latin typeface="Roboto Light" charset="0"/>
                <a:ea typeface="Roboto Light" charset="0"/>
                <a:cs typeface="Roboto Light" charset="0"/>
              </a:rPr>
              <a:t>Percentage Rent</a:t>
            </a:r>
          </a:p>
        </p:txBody>
      </p:sp>
      <p:sp>
        <p:nvSpPr>
          <p:cNvPr id="26" name="TextBox 25">
            <a:extLst>
              <a:ext uri="{FF2B5EF4-FFF2-40B4-BE49-F238E27FC236}">
                <a16:creationId xmlns:a16="http://schemas.microsoft.com/office/drawing/2014/main" id="{01E823E0-B8E2-4AA2-A797-079D1E8D96AC}"/>
              </a:ext>
            </a:extLst>
          </p:cNvPr>
          <p:cNvSpPr txBox="1"/>
          <p:nvPr/>
        </p:nvSpPr>
        <p:spPr>
          <a:xfrm>
            <a:off x="9315522" y="2469557"/>
            <a:ext cx="1329179" cy="307777"/>
          </a:xfrm>
          <a:prstGeom prst="rect">
            <a:avLst/>
          </a:prstGeom>
          <a:noFill/>
        </p:spPr>
        <p:txBody>
          <a:bodyPr wrap="square" rtlCol="0">
            <a:spAutoFit/>
          </a:bodyPr>
          <a:lstStyle/>
          <a:p>
            <a:r>
              <a:rPr lang="en-US" sz="1400" b="1">
                <a:latin typeface="Roboto Light" charset="0"/>
                <a:ea typeface="Roboto Light" charset="0"/>
                <a:cs typeface="Roboto Light" charset="0"/>
              </a:rPr>
              <a:t>Regular Rent</a:t>
            </a:r>
          </a:p>
        </p:txBody>
      </p:sp>
      <p:sp>
        <p:nvSpPr>
          <p:cNvPr id="27" name="TextBox 26">
            <a:extLst>
              <a:ext uri="{FF2B5EF4-FFF2-40B4-BE49-F238E27FC236}">
                <a16:creationId xmlns:a16="http://schemas.microsoft.com/office/drawing/2014/main" id="{4EA8CE02-5DF7-40EA-913D-533FFADA426B}"/>
              </a:ext>
            </a:extLst>
          </p:cNvPr>
          <p:cNvSpPr txBox="1"/>
          <p:nvPr/>
        </p:nvSpPr>
        <p:spPr>
          <a:xfrm>
            <a:off x="4982478" y="277014"/>
            <a:ext cx="6483059" cy="1993366"/>
          </a:xfrm>
          <a:prstGeom prst="rect">
            <a:avLst/>
          </a:prstGeom>
          <a:noFill/>
          <a:ln>
            <a:solidFill>
              <a:srgbClr val="00B050"/>
            </a:solidFill>
          </a:ln>
        </p:spPr>
        <p:txBody>
          <a:bodyPr wrap="square" lIns="91440" tIns="45720" rIns="91440" bIns="45720" rtlCol="0" anchor="t">
            <a:spAutoFit/>
          </a:bodyPr>
          <a:lstStyle/>
          <a:p>
            <a:pPr marL="228600" indent="-228600">
              <a:lnSpc>
                <a:spcPct val="90000"/>
              </a:lnSpc>
              <a:spcBef>
                <a:spcPts val="500"/>
              </a:spcBef>
              <a:buClr>
                <a:schemeClr val="accent1"/>
              </a:buClr>
              <a:buFont typeface="Wingdings" charset="2"/>
              <a:buChar char="§"/>
            </a:pPr>
            <a:r>
              <a:rPr lang="en-US" sz="1600">
                <a:solidFill>
                  <a:schemeClr val="tx1">
                    <a:lumMod val="75000"/>
                    <a:lumOff val="25000"/>
                  </a:schemeClr>
                </a:solidFill>
                <a:latin typeface="Roboto Light"/>
                <a:ea typeface="Roboto Light"/>
              </a:rPr>
              <a:t>To get a grocer before more households are in place, a subsidy is needed.</a:t>
            </a:r>
          </a:p>
          <a:p>
            <a:pPr marL="228600" indent="-228600">
              <a:lnSpc>
                <a:spcPct val="90000"/>
              </a:lnSpc>
              <a:spcBef>
                <a:spcPts val="500"/>
              </a:spcBef>
              <a:buClr>
                <a:schemeClr val="accent1"/>
              </a:buClr>
              <a:buFont typeface="Wingdings" charset="2"/>
              <a:buChar char="§"/>
            </a:pPr>
            <a:r>
              <a:rPr lang="en-US" sz="1600">
                <a:solidFill>
                  <a:schemeClr val="tx1">
                    <a:lumMod val="75000"/>
                    <a:lumOff val="25000"/>
                  </a:schemeClr>
                </a:solidFill>
                <a:latin typeface="Roboto Light"/>
                <a:ea typeface="Roboto Light"/>
              </a:rPr>
              <a:t>But that subsidy does not need to last forever, and the subsidy can be scaled to the need.</a:t>
            </a:r>
          </a:p>
          <a:p>
            <a:pPr marL="228600" indent="-228600">
              <a:lnSpc>
                <a:spcPct val="90000"/>
              </a:lnSpc>
              <a:spcBef>
                <a:spcPts val="500"/>
              </a:spcBef>
              <a:buClr>
                <a:schemeClr val="accent1"/>
              </a:buClr>
              <a:buFont typeface="Wingdings" charset="2"/>
              <a:buChar char="§"/>
            </a:pPr>
            <a:r>
              <a:rPr lang="en-US" sz="1600">
                <a:solidFill>
                  <a:schemeClr val="tx1">
                    <a:lumMod val="75000"/>
                    <a:lumOff val="25000"/>
                  </a:schemeClr>
                </a:solidFill>
                <a:latin typeface="Roboto Light"/>
                <a:ea typeface="Roboto Light"/>
              </a:rPr>
              <a:t>This graph shows the subsidy in terms of rent, but it could take (partially or wholly, depending on the need) the form of a tax abatement or a contribution to upfront costs like parking or tenant improvements.</a:t>
            </a:r>
          </a:p>
        </p:txBody>
      </p:sp>
    </p:spTree>
    <p:extLst>
      <p:ext uri="{BB962C8B-B14F-4D97-AF65-F5344CB8AC3E}">
        <p14:creationId xmlns:p14="http://schemas.microsoft.com/office/powerpoint/2010/main" val="120067693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idx="1"/>
          </p:nvPr>
        </p:nvSpPr>
        <p:spPr>
          <a:xfrm>
            <a:off x="574766" y="1737284"/>
            <a:ext cx="6736713" cy="4392612"/>
          </a:xfrm>
        </p:spPr>
        <p:txBody>
          <a:bodyPr vert="horz" lIns="91440" tIns="45720" rIns="91440" bIns="45720" rtlCol="0" anchor="t">
            <a:normAutofit/>
          </a:bodyPr>
          <a:lstStyle/>
          <a:p>
            <a:r>
              <a:rPr lang="en-US">
                <a:latin typeface="Roboto Light"/>
                <a:ea typeface="Roboto Light"/>
              </a:rPr>
              <a:t>Lower Upfront Costs</a:t>
            </a:r>
          </a:p>
          <a:p>
            <a:pPr lvl="1"/>
            <a:r>
              <a:rPr lang="en-US">
                <a:latin typeface="Roboto Light"/>
                <a:ea typeface="Roboto Light"/>
              </a:rPr>
              <a:t>Developer subsidy, free land </a:t>
            </a:r>
            <a:endParaRPr lang="en-US"/>
          </a:p>
          <a:p>
            <a:r>
              <a:rPr lang="en-US">
                <a:latin typeface="Roboto Light"/>
                <a:ea typeface="Roboto Light"/>
              </a:rPr>
              <a:t>Lower Ongoing Costs</a:t>
            </a:r>
          </a:p>
          <a:p>
            <a:pPr lvl="1"/>
            <a:r>
              <a:rPr lang="en-US">
                <a:latin typeface="Roboto Light"/>
                <a:ea typeface="Roboto Light"/>
              </a:rPr>
              <a:t>Tax abatement </a:t>
            </a:r>
            <a:endParaRPr lang="en-US"/>
          </a:p>
          <a:p>
            <a:r>
              <a:rPr lang="en-US">
                <a:latin typeface="Roboto Light"/>
                <a:ea typeface="Roboto Light"/>
              </a:rPr>
              <a:t>Lower financing costs</a:t>
            </a:r>
          </a:p>
          <a:p>
            <a:pPr lvl="1"/>
            <a:r>
              <a:rPr lang="en-US">
                <a:latin typeface="Roboto Light"/>
                <a:ea typeface="Roboto Light"/>
              </a:rPr>
              <a:t>Seek out low/no-interest loans/bonds </a:t>
            </a:r>
            <a:endParaRPr lang="en-US"/>
          </a:p>
          <a:p>
            <a:pPr lvl="1"/>
            <a:r>
              <a:rPr lang="en-US">
                <a:latin typeface="Roboto Light"/>
                <a:ea typeface="Roboto Light"/>
              </a:rPr>
              <a:t>Pay for public items with public funds at lower rates</a:t>
            </a:r>
          </a:p>
          <a:p>
            <a:r>
              <a:rPr lang="en-US">
                <a:latin typeface="Roboto Light"/>
                <a:ea typeface="Roboto Light"/>
              </a:rPr>
              <a:t>Invest future impacts into the project</a:t>
            </a:r>
          </a:p>
          <a:p>
            <a:pPr lvl="1"/>
            <a:r>
              <a:rPr lang="en-US">
                <a:latin typeface="Roboto Light"/>
                <a:ea typeface="Roboto Light"/>
              </a:rPr>
              <a:t>TIF (exists)</a:t>
            </a:r>
          </a:p>
          <a:p>
            <a:pPr lvl="1"/>
            <a:r>
              <a:rPr lang="en-US">
                <a:latin typeface="Roboto Light"/>
                <a:ea typeface="Roboto Light"/>
              </a:rPr>
              <a:t>Synthetic TIF</a:t>
            </a:r>
          </a:p>
          <a:p>
            <a:pPr lvl="2"/>
            <a:r>
              <a:rPr lang="en-US">
                <a:latin typeface="Roboto Light"/>
                <a:ea typeface="Roboto Light"/>
              </a:rPr>
              <a:t>Special taxing district</a:t>
            </a:r>
          </a:p>
          <a:p>
            <a:pPr lvl="1"/>
            <a:r>
              <a:rPr lang="en-US">
                <a:latin typeface="Roboto Light"/>
                <a:ea typeface="Roboto Light"/>
              </a:rPr>
              <a:t>Community Development Authority</a:t>
            </a:r>
          </a:p>
          <a:p>
            <a:pPr lvl="2"/>
            <a:endParaRPr lang="en-US">
              <a:solidFill>
                <a:schemeClr val="tx1"/>
              </a:solidFill>
              <a:highlight>
                <a:srgbClr val="FFFF00"/>
              </a:highlight>
              <a:latin typeface="Roboto Light"/>
              <a:ea typeface="Roboto Light"/>
            </a:endParaRPr>
          </a:p>
          <a:p>
            <a:pPr lvl="1"/>
            <a:endParaRPr lang="en-US"/>
          </a:p>
        </p:txBody>
      </p:sp>
      <p:sp>
        <p:nvSpPr>
          <p:cNvPr id="7" name="Title 6"/>
          <p:cNvSpPr>
            <a:spLocks noGrp="1"/>
          </p:cNvSpPr>
          <p:nvPr>
            <p:ph type="title"/>
          </p:nvPr>
        </p:nvSpPr>
        <p:spPr/>
        <p:txBody>
          <a:bodyPr/>
          <a:lstStyle/>
          <a:p>
            <a:r>
              <a:rPr lang="en-US"/>
              <a:t> </a:t>
            </a:r>
          </a:p>
        </p:txBody>
      </p:sp>
      <p:sp>
        <p:nvSpPr>
          <p:cNvPr id="5" name="Title 6">
            <a:extLst>
              <a:ext uri="{FF2B5EF4-FFF2-40B4-BE49-F238E27FC236}">
                <a16:creationId xmlns:a16="http://schemas.microsoft.com/office/drawing/2014/main" id="{14714A92-A555-4E3E-91C1-65656807D1FA}"/>
              </a:ext>
            </a:extLst>
          </p:cNvPr>
          <p:cNvSpPr txBox="1">
            <a:spLocks/>
          </p:cNvSpPr>
          <p:nvPr/>
        </p:nvSpPr>
        <p:spPr>
          <a:xfrm>
            <a:off x="727166" y="517526"/>
            <a:ext cx="11042468" cy="749572"/>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200" b="0" i="0" kern="1200">
                <a:solidFill>
                  <a:schemeClr val="accent1"/>
                </a:solidFill>
                <a:latin typeface="Roboto Light" charset="0"/>
                <a:ea typeface="Roboto Light" charset="0"/>
                <a:cs typeface="Roboto Light" charset="0"/>
              </a:defRPr>
            </a:lvl1pPr>
          </a:lstStyle>
          <a:p>
            <a:r>
              <a:rPr lang="en-US">
                <a:latin typeface="Roboto Light"/>
                <a:ea typeface="Roboto Light"/>
              </a:rPr>
              <a:t>Toolbox for Incentivizing Development</a:t>
            </a:r>
            <a:endParaRPr lang="en-US"/>
          </a:p>
        </p:txBody>
      </p:sp>
      <p:pic>
        <p:nvPicPr>
          <p:cNvPr id="3" name="Picture 3" descr="A large building&#10;&#10;Photo Credit Fairfax County Government ">
            <a:extLst>
              <a:ext uri="{FF2B5EF4-FFF2-40B4-BE49-F238E27FC236}">
                <a16:creationId xmlns:a16="http://schemas.microsoft.com/office/drawing/2014/main" id="{FEA594EB-B2E1-4A04-B4F7-1B122CB8D3F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356530" y="4091420"/>
            <a:ext cx="4565504" cy="2401454"/>
          </a:xfrm>
          <a:prstGeom prst="roundRect">
            <a:avLst/>
          </a:prstGeom>
        </p:spPr>
      </p:pic>
      <p:pic>
        <p:nvPicPr>
          <p:cNvPr id="1026" name="Picture 2" descr="Why The LINE DC Is Washington, D.C.'s Hippest Hotel">
            <a:extLst>
              <a:ext uri="{FF2B5EF4-FFF2-40B4-BE49-F238E27FC236}">
                <a16:creationId xmlns:a16="http://schemas.microsoft.com/office/drawing/2014/main" id="{591ACE4A-F840-4AB2-BF19-376492568039}"/>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8011746" y="1437186"/>
            <a:ext cx="3247562" cy="2401454"/>
          </a:xfrm>
          <a:prstGeom prst="round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243565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Data Center Colocation | California | Ashburn Virginia | Dallas Texas | NTT  Global Data Centers Americas">
            <a:extLst>
              <a:ext uri="{FF2B5EF4-FFF2-40B4-BE49-F238E27FC236}">
                <a16:creationId xmlns:a16="http://schemas.microsoft.com/office/drawing/2014/main" id="{076DD50D-457A-433D-8093-05FA1882F960}"/>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4118784" y="-3527"/>
            <a:ext cx="8080754" cy="6859163"/>
          </a:xfrm>
          <a:prstGeom prst="rect">
            <a:avLst/>
          </a:prstGeom>
          <a:noFill/>
          <a:extLst>
            <a:ext uri="{909E8E84-426E-40DD-AFC4-6F175D3DCCD1}">
              <a14:hiddenFill xmlns:a14="http://schemas.microsoft.com/office/drawing/2010/main">
                <a:solidFill>
                  <a:srgbClr val="FFFFFF"/>
                </a:solidFill>
              </a14:hiddenFill>
            </a:ext>
          </a:extLst>
        </p:spPr>
      </p:pic>
      <p:sp>
        <p:nvSpPr>
          <p:cNvPr id="7" name="Title 6"/>
          <p:cNvSpPr>
            <a:spLocks noGrp="1"/>
          </p:cNvSpPr>
          <p:nvPr>
            <p:ph type="title"/>
          </p:nvPr>
        </p:nvSpPr>
        <p:spPr>
          <a:xfrm>
            <a:off x="351280" y="624181"/>
            <a:ext cx="3438144" cy="1124712"/>
          </a:xfrm>
        </p:spPr>
        <p:txBody>
          <a:bodyPr vert="horz" lIns="91440" tIns="45720" rIns="91440" bIns="45720" rtlCol="0" anchor="b">
            <a:noAutofit/>
          </a:bodyPr>
          <a:lstStyle/>
          <a:p>
            <a:r>
              <a:rPr lang="en-US">
                <a:latin typeface="Roboto Light"/>
                <a:ea typeface="Roboto Light"/>
              </a:rPr>
              <a:t>Data Centers and Electrical Infrastructure</a:t>
            </a:r>
          </a:p>
        </p:txBody>
      </p:sp>
      <p:sp>
        <p:nvSpPr>
          <p:cNvPr id="9" name="Content Placeholder 7">
            <a:extLst>
              <a:ext uri="{FF2B5EF4-FFF2-40B4-BE49-F238E27FC236}">
                <a16:creationId xmlns:a16="http://schemas.microsoft.com/office/drawing/2014/main" id="{EC7B7EE3-0903-F442-8A3F-6626D5F45AEE}"/>
              </a:ext>
            </a:extLst>
          </p:cNvPr>
          <p:cNvSpPr txBox="1">
            <a:spLocks/>
          </p:cNvSpPr>
          <p:nvPr/>
        </p:nvSpPr>
        <p:spPr>
          <a:xfrm>
            <a:off x="351280" y="1936457"/>
            <a:ext cx="3438143" cy="439261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chemeClr val="accent1"/>
              </a:buClr>
              <a:buFont typeface="Wingdings" charset="2"/>
              <a:buChar char="§"/>
              <a:defRPr sz="2000" b="0" i="0" kern="1200">
                <a:solidFill>
                  <a:schemeClr val="tx1">
                    <a:lumMod val="75000"/>
                    <a:lumOff val="25000"/>
                  </a:schemeClr>
                </a:solidFill>
                <a:latin typeface="Roboto Light" charset="0"/>
                <a:ea typeface="Roboto Light" charset="0"/>
                <a:cs typeface="Roboto Light" charset="0"/>
              </a:defRPr>
            </a:lvl1pPr>
            <a:lvl2pPr marL="685800" indent="-228600" algn="l" defTabSz="914400" rtl="0" eaLnBrk="1" latinLnBrk="0" hangingPunct="1">
              <a:lnSpc>
                <a:spcPct val="90000"/>
              </a:lnSpc>
              <a:spcBef>
                <a:spcPts val="500"/>
              </a:spcBef>
              <a:buClr>
                <a:schemeClr val="accent1"/>
              </a:buClr>
              <a:buFont typeface="Wingdings" charset="2"/>
              <a:buChar char="§"/>
              <a:defRPr sz="1800" b="0" i="0" kern="1200">
                <a:solidFill>
                  <a:schemeClr val="tx1">
                    <a:lumMod val="75000"/>
                    <a:lumOff val="25000"/>
                  </a:schemeClr>
                </a:solidFill>
                <a:latin typeface="Roboto Light" charset="0"/>
                <a:ea typeface="Roboto Light" charset="0"/>
                <a:cs typeface="Roboto Light" charset="0"/>
              </a:defRPr>
            </a:lvl2pPr>
            <a:lvl3pPr marL="1143000" indent="-228600" algn="l" defTabSz="914400" rtl="0" eaLnBrk="1" latinLnBrk="0" hangingPunct="1">
              <a:lnSpc>
                <a:spcPct val="90000"/>
              </a:lnSpc>
              <a:spcBef>
                <a:spcPts val="500"/>
              </a:spcBef>
              <a:buClr>
                <a:schemeClr val="accent1"/>
              </a:buClr>
              <a:buFont typeface="Wingdings" charset="2"/>
              <a:buChar char="§"/>
              <a:defRPr sz="1600" b="0" i="0" kern="1200">
                <a:solidFill>
                  <a:schemeClr val="tx1">
                    <a:lumMod val="75000"/>
                    <a:lumOff val="25000"/>
                  </a:schemeClr>
                </a:solidFill>
                <a:latin typeface="Roboto Light" charset="0"/>
                <a:ea typeface="Roboto Light" charset="0"/>
                <a:cs typeface="Roboto Light" charset="0"/>
              </a:defRPr>
            </a:lvl3pPr>
            <a:lvl4pPr marL="1600200" indent="-228600" algn="l" defTabSz="914400" rtl="0" eaLnBrk="1" latinLnBrk="0" hangingPunct="1">
              <a:lnSpc>
                <a:spcPct val="90000"/>
              </a:lnSpc>
              <a:spcBef>
                <a:spcPts val="500"/>
              </a:spcBef>
              <a:buClr>
                <a:schemeClr val="accent1"/>
              </a:buClr>
              <a:buFont typeface="Wingdings" charset="2"/>
              <a:buChar char="§"/>
              <a:defRPr sz="1400" b="0" i="0" kern="1200">
                <a:solidFill>
                  <a:schemeClr val="tx1">
                    <a:lumMod val="75000"/>
                    <a:lumOff val="25000"/>
                  </a:schemeClr>
                </a:solidFill>
                <a:latin typeface="Roboto Light" charset="0"/>
                <a:ea typeface="Roboto Light" charset="0"/>
                <a:cs typeface="Roboto Light" charset="0"/>
              </a:defRPr>
            </a:lvl4pPr>
            <a:lvl5pPr marL="2057400" indent="-228600" algn="l" defTabSz="914400" rtl="0" eaLnBrk="1" latinLnBrk="0" hangingPunct="1">
              <a:lnSpc>
                <a:spcPct val="90000"/>
              </a:lnSpc>
              <a:spcBef>
                <a:spcPts val="500"/>
              </a:spcBef>
              <a:buClr>
                <a:schemeClr val="accent1"/>
              </a:buClr>
              <a:buFont typeface="Wingdings" charset="2"/>
              <a:buChar char="§"/>
              <a:defRPr sz="1400" b="0" i="0" kern="1200">
                <a:solidFill>
                  <a:schemeClr val="tx1">
                    <a:lumMod val="75000"/>
                    <a:lumOff val="25000"/>
                  </a:schemeClr>
                </a:solidFill>
                <a:latin typeface="Roboto Light" charset="0"/>
                <a:ea typeface="Roboto Light" charset="0"/>
                <a:cs typeface="Roboto Light"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a:t>The County is interested in attracting data centers</a:t>
            </a:r>
          </a:p>
          <a:p>
            <a:pPr lvl="1"/>
            <a:r>
              <a:rPr lang="en-US"/>
              <a:t>They do not generate much traffic and therefore can be close to residential. </a:t>
            </a:r>
          </a:p>
          <a:p>
            <a:pPr lvl="1"/>
            <a:r>
              <a:rPr lang="en-US"/>
              <a:t>They are very valuable and would help diversify the County’s tax base. </a:t>
            </a:r>
          </a:p>
          <a:p>
            <a:pPr lvl="1"/>
            <a:r>
              <a:rPr lang="en-US"/>
              <a:t>The jobs they attract are generally high-paying. </a:t>
            </a:r>
          </a:p>
          <a:p>
            <a:pPr marL="457200" lvl="1" indent="0">
              <a:buNone/>
            </a:pPr>
            <a:r>
              <a:rPr lang="en-US"/>
              <a:t>Data centers need electrical power. </a:t>
            </a:r>
          </a:p>
          <a:p>
            <a:pPr lvl="1"/>
            <a:r>
              <a:rPr lang="en-US"/>
              <a:t>Lots of it. </a:t>
            </a:r>
          </a:p>
          <a:p>
            <a:pPr lvl="1"/>
            <a:r>
              <a:rPr lang="en-US"/>
              <a:t>Redundant power.</a:t>
            </a:r>
          </a:p>
        </p:txBody>
      </p:sp>
    </p:spTree>
    <p:extLst>
      <p:ext uri="{BB962C8B-B14F-4D97-AF65-F5344CB8AC3E}">
        <p14:creationId xmlns:p14="http://schemas.microsoft.com/office/powerpoint/2010/main" val="336527609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81013" y="3752849"/>
            <a:ext cx="3290887" cy="2452687"/>
          </a:xfrm>
        </p:spPr>
        <p:txBody>
          <a:bodyPr vert="horz" lIns="91440" tIns="45720" rIns="91440" bIns="45720" rtlCol="0" anchor="ctr">
            <a:normAutofit/>
          </a:bodyPr>
          <a:lstStyle/>
          <a:p>
            <a:r>
              <a:rPr lang="en-US">
                <a:latin typeface="Roboto Light"/>
                <a:ea typeface="Roboto Light"/>
              </a:rPr>
              <a:t>How to Get the Electrical Infrastructure?</a:t>
            </a:r>
          </a:p>
        </p:txBody>
      </p:sp>
      <p:pic>
        <p:nvPicPr>
          <p:cNvPr id="5122" name="Picture 2">
            <a:extLst>
              <a:ext uri="{FF2B5EF4-FFF2-40B4-BE49-F238E27FC236}">
                <a16:creationId xmlns:a16="http://schemas.microsoft.com/office/drawing/2014/main" id="{65EB3B82-91B3-406A-8912-DD20F7BE0124}"/>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20" y="10"/>
            <a:ext cx="12191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a:noFill/>
          <a:extLst>
            <a:ext uri="{909E8E84-426E-40DD-AFC4-6F175D3DCCD1}">
              <a14:hiddenFill xmlns:a14="http://schemas.microsoft.com/office/drawing/2010/main">
                <a:solidFill>
                  <a:srgbClr val="FFFFFF"/>
                </a:solidFill>
              </a14:hiddenFill>
            </a:ext>
          </a:extLst>
        </p:spPr>
      </p:pic>
      <p:sp>
        <p:nvSpPr>
          <p:cNvPr id="5" name="Content Placeholder 7">
            <a:extLst>
              <a:ext uri="{FF2B5EF4-FFF2-40B4-BE49-F238E27FC236}">
                <a16:creationId xmlns:a16="http://schemas.microsoft.com/office/drawing/2014/main" id="{BFBD5816-B0BA-274B-B93F-830A90DFBCB3}"/>
              </a:ext>
            </a:extLst>
          </p:cNvPr>
          <p:cNvSpPr txBox="1">
            <a:spLocks/>
          </p:cNvSpPr>
          <p:nvPr/>
        </p:nvSpPr>
        <p:spPr>
          <a:xfrm>
            <a:off x="4055461" y="3564610"/>
            <a:ext cx="8136519" cy="3293380"/>
          </a:xfrm>
          <a:prstGeom prst="rect">
            <a:avLst/>
          </a:prstGeom>
        </p:spPr>
        <p:txBody>
          <a:bodyPr vert="horz" lIns="91440" tIns="45720" rIns="91440" bIns="45720" rtlCol="0" anchor="t">
            <a:normAutofit fontScale="92500" lnSpcReduction="10000"/>
          </a:bodyPr>
          <a:lstStyle>
            <a:lvl1pPr marL="228600" indent="-228600" algn="l" defTabSz="914400" rtl="0" eaLnBrk="1" latinLnBrk="0" hangingPunct="1">
              <a:lnSpc>
                <a:spcPct val="90000"/>
              </a:lnSpc>
              <a:spcBef>
                <a:spcPts val="1000"/>
              </a:spcBef>
              <a:buClr>
                <a:schemeClr val="accent1"/>
              </a:buClr>
              <a:buFont typeface="Wingdings" charset="2"/>
              <a:buChar char="§"/>
              <a:defRPr sz="2000" b="0" i="0" kern="1200">
                <a:solidFill>
                  <a:schemeClr val="tx1">
                    <a:lumMod val="75000"/>
                    <a:lumOff val="25000"/>
                  </a:schemeClr>
                </a:solidFill>
                <a:latin typeface="Roboto Light" charset="0"/>
                <a:ea typeface="Roboto Light" charset="0"/>
                <a:cs typeface="Roboto Light" charset="0"/>
              </a:defRPr>
            </a:lvl1pPr>
            <a:lvl2pPr marL="685800" indent="-228600" algn="l" defTabSz="914400" rtl="0" eaLnBrk="1" latinLnBrk="0" hangingPunct="1">
              <a:lnSpc>
                <a:spcPct val="90000"/>
              </a:lnSpc>
              <a:spcBef>
                <a:spcPts val="500"/>
              </a:spcBef>
              <a:buClr>
                <a:schemeClr val="accent1"/>
              </a:buClr>
              <a:buFont typeface="Wingdings" charset="2"/>
              <a:buChar char="§"/>
              <a:defRPr sz="1800" b="0" i="0" kern="1200">
                <a:solidFill>
                  <a:schemeClr val="tx1">
                    <a:lumMod val="75000"/>
                    <a:lumOff val="25000"/>
                  </a:schemeClr>
                </a:solidFill>
                <a:latin typeface="Roboto Light" charset="0"/>
                <a:ea typeface="Roboto Light" charset="0"/>
                <a:cs typeface="Roboto Light" charset="0"/>
              </a:defRPr>
            </a:lvl2pPr>
            <a:lvl3pPr marL="1143000" indent="-228600" algn="l" defTabSz="914400" rtl="0" eaLnBrk="1" latinLnBrk="0" hangingPunct="1">
              <a:lnSpc>
                <a:spcPct val="90000"/>
              </a:lnSpc>
              <a:spcBef>
                <a:spcPts val="500"/>
              </a:spcBef>
              <a:buClr>
                <a:schemeClr val="accent1"/>
              </a:buClr>
              <a:buFont typeface="Wingdings" charset="2"/>
              <a:buChar char="§"/>
              <a:defRPr sz="1600" b="0" i="0" kern="1200">
                <a:solidFill>
                  <a:schemeClr val="tx1">
                    <a:lumMod val="75000"/>
                    <a:lumOff val="25000"/>
                  </a:schemeClr>
                </a:solidFill>
                <a:latin typeface="Roboto Light" charset="0"/>
                <a:ea typeface="Roboto Light" charset="0"/>
                <a:cs typeface="Roboto Light" charset="0"/>
              </a:defRPr>
            </a:lvl3pPr>
            <a:lvl4pPr marL="1600200" indent="-228600" algn="l" defTabSz="914400" rtl="0" eaLnBrk="1" latinLnBrk="0" hangingPunct="1">
              <a:lnSpc>
                <a:spcPct val="90000"/>
              </a:lnSpc>
              <a:spcBef>
                <a:spcPts val="500"/>
              </a:spcBef>
              <a:buClr>
                <a:schemeClr val="accent1"/>
              </a:buClr>
              <a:buFont typeface="Wingdings" charset="2"/>
              <a:buChar char="§"/>
              <a:defRPr sz="1400" b="0" i="0" kern="1200">
                <a:solidFill>
                  <a:schemeClr val="tx1">
                    <a:lumMod val="75000"/>
                    <a:lumOff val="25000"/>
                  </a:schemeClr>
                </a:solidFill>
                <a:latin typeface="Roboto Light" charset="0"/>
                <a:ea typeface="Roboto Light" charset="0"/>
                <a:cs typeface="Roboto Light" charset="0"/>
              </a:defRPr>
            </a:lvl4pPr>
            <a:lvl5pPr marL="2057400" indent="-228600" algn="l" defTabSz="914400" rtl="0" eaLnBrk="1" latinLnBrk="0" hangingPunct="1">
              <a:lnSpc>
                <a:spcPct val="90000"/>
              </a:lnSpc>
              <a:spcBef>
                <a:spcPts val="500"/>
              </a:spcBef>
              <a:buClr>
                <a:schemeClr val="accent1"/>
              </a:buClr>
              <a:buFont typeface="Wingdings" charset="2"/>
              <a:buChar char="§"/>
              <a:defRPr sz="1400" b="0" i="0" kern="1200">
                <a:solidFill>
                  <a:schemeClr val="tx1">
                    <a:lumMod val="75000"/>
                    <a:lumOff val="25000"/>
                  </a:schemeClr>
                </a:solidFill>
                <a:latin typeface="Roboto Light" charset="0"/>
                <a:ea typeface="Roboto Light" charset="0"/>
                <a:cs typeface="Roboto Light"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a:latin typeface="Roboto Light"/>
                <a:ea typeface="Roboto Light"/>
              </a:rPr>
              <a:t>Team up with a partner </a:t>
            </a:r>
            <a:endParaRPr lang="en-US"/>
          </a:p>
          <a:p>
            <a:pPr lvl="1"/>
            <a:r>
              <a:rPr lang="en-US">
                <a:latin typeface="Roboto Light"/>
                <a:ea typeface="Roboto Light"/>
              </a:rPr>
              <a:t>Joint Base Andrews (JBA) is already interested in getting an additional substation to provide redundant power to the base. They have already approached Pepco about this. </a:t>
            </a:r>
            <a:endParaRPr lang="en-US"/>
          </a:p>
          <a:p>
            <a:pPr lvl="1"/>
            <a:r>
              <a:rPr lang="en-US">
                <a:latin typeface="Roboto Light"/>
                <a:ea typeface="Roboto Light"/>
              </a:rPr>
              <a:t>The County and JBA, combined, might have enough leverage to get a new substation from Pepco. </a:t>
            </a:r>
            <a:endParaRPr lang="en-US"/>
          </a:p>
          <a:p>
            <a:r>
              <a:rPr lang="en-US">
                <a:latin typeface="Roboto Light"/>
                <a:ea typeface="Roboto Light"/>
              </a:rPr>
              <a:t>Have an area where the zoning allows for data center development. </a:t>
            </a:r>
            <a:endParaRPr lang="en-US"/>
          </a:p>
          <a:p>
            <a:r>
              <a:rPr lang="en-US">
                <a:latin typeface="Roboto Light"/>
                <a:ea typeface="Roboto Light"/>
              </a:rPr>
              <a:t>Have a data center developer (or better yet, user) that is interested in developing once the infrastructure is in place. </a:t>
            </a:r>
            <a:endParaRPr lang="en-US"/>
          </a:p>
          <a:p>
            <a:pPr lvl="1"/>
            <a:r>
              <a:rPr lang="en-US">
                <a:latin typeface="Roboto Light"/>
                <a:ea typeface="Roboto Light"/>
              </a:rPr>
              <a:t>First phase may need inexpensive land, but later phases could pay more for land as a hub develops. </a:t>
            </a:r>
            <a:endParaRPr lang="en-US"/>
          </a:p>
          <a:p>
            <a:pPr lvl="1"/>
            <a:r>
              <a:rPr lang="en-US">
                <a:latin typeface="Roboto Light"/>
                <a:ea typeface="Roboto Light"/>
              </a:rPr>
              <a:t>Consider other electric companies.</a:t>
            </a:r>
          </a:p>
        </p:txBody>
      </p:sp>
    </p:spTree>
    <p:extLst>
      <p:ext uri="{BB962C8B-B14F-4D97-AF65-F5344CB8AC3E}">
        <p14:creationId xmlns:p14="http://schemas.microsoft.com/office/powerpoint/2010/main" val="153664319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987746"/>
            <a:ext cx="12192000" cy="38537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5"/>
          <p:cNvSpPr>
            <a:spLocks noGrp="1"/>
          </p:cNvSpPr>
          <p:nvPr>
            <p:ph type="title"/>
          </p:nvPr>
        </p:nvSpPr>
        <p:spPr/>
        <p:txBody>
          <a:bodyPr/>
          <a:lstStyle/>
          <a:p>
            <a:r>
              <a:rPr lang="en-US"/>
              <a:t>Agenda</a:t>
            </a:r>
          </a:p>
        </p:txBody>
      </p:sp>
      <p:grpSp>
        <p:nvGrpSpPr>
          <p:cNvPr id="9" name="Group 8"/>
          <p:cNvGrpSpPr/>
          <p:nvPr/>
        </p:nvGrpSpPr>
        <p:grpSpPr>
          <a:xfrm>
            <a:off x="-2095130" y="-222118"/>
            <a:ext cx="2311501" cy="6552562"/>
            <a:chOff x="-2095130" y="-222118"/>
            <a:chExt cx="2311501" cy="6552562"/>
          </a:xfrm>
        </p:grpSpPr>
        <p:sp>
          <p:nvSpPr>
            <p:cNvPr id="20" name="Rectangle 19"/>
            <p:cNvSpPr/>
            <p:nvPr/>
          </p:nvSpPr>
          <p:spPr>
            <a:xfrm>
              <a:off x="-2095130" y="230958"/>
              <a:ext cx="2095130" cy="4782367"/>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p:cNvSpPr/>
            <p:nvPr/>
          </p:nvSpPr>
          <p:spPr>
            <a:xfrm>
              <a:off x="-2095130" y="-222118"/>
              <a:ext cx="2095130" cy="49061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ight Triangle 21"/>
            <p:cNvSpPr/>
            <p:nvPr/>
          </p:nvSpPr>
          <p:spPr>
            <a:xfrm>
              <a:off x="0" y="-222118"/>
              <a:ext cx="216371" cy="216371"/>
            </a:xfrm>
            <a:prstGeom prst="rtTriangl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TextBox 22"/>
            <p:cNvSpPr txBox="1"/>
            <p:nvPr/>
          </p:nvSpPr>
          <p:spPr>
            <a:xfrm>
              <a:off x="-1641987" y="-131689"/>
              <a:ext cx="1096775" cy="307777"/>
            </a:xfrm>
            <a:prstGeom prst="rect">
              <a:avLst/>
            </a:prstGeom>
            <a:noFill/>
          </p:spPr>
          <p:txBody>
            <a:bodyPr wrap="none" rtlCol="0">
              <a:spAutoFit/>
            </a:bodyPr>
            <a:lstStyle/>
            <a:p>
              <a:r>
                <a:rPr lang="en-GB" sz="1400">
                  <a:solidFill>
                    <a:schemeClr val="bg1"/>
                  </a:solidFill>
                  <a:latin typeface="Roboto" charset="0"/>
                  <a:ea typeface="Roboto" charset="0"/>
                  <a:cs typeface="Roboto" charset="0"/>
                </a:rPr>
                <a:t>SLIDE</a:t>
              </a:r>
              <a:r>
                <a:rPr lang="en-GB" sz="1400" baseline="0">
                  <a:solidFill>
                    <a:schemeClr val="bg1"/>
                  </a:solidFill>
                  <a:latin typeface="Roboto" charset="0"/>
                  <a:ea typeface="Roboto" charset="0"/>
                  <a:cs typeface="Roboto" charset="0"/>
                </a:rPr>
                <a:t> TIPS</a:t>
              </a:r>
              <a:endParaRPr lang="en-GB" sz="1400">
                <a:solidFill>
                  <a:schemeClr val="bg1"/>
                </a:solidFill>
                <a:latin typeface="Roboto" charset="0"/>
                <a:ea typeface="Roboto" charset="0"/>
                <a:cs typeface="Roboto" charset="0"/>
              </a:endParaRPr>
            </a:p>
          </p:txBody>
        </p:sp>
        <p:sp>
          <p:nvSpPr>
            <p:cNvPr id="24" name="TextBox 23"/>
            <p:cNvSpPr txBox="1"/>
            <p:nvPr/>
          </p:nvSpPr>
          <p:spPr>
            <a:xfrm>
              <a:off x="-1935333" y="433912"/>
              <a:ext cx="1695636" cy="5896532"/>
            </a:xfrm>
            <a:prstGeom prst="rect">
              <a:avLst/>
            </a:prstGeom>
            <a:noFill/>
          </p:spPr>
          <p:txBody>
            <a:bodyPr wrap="square" rtlCol="0">
              <a:noAutofit/>
            </a:bodyPr>
            <a:lstStyle/>
            <a:p>
              <a:pPr marL="96838" indent="-96838">
                <a:spcBef>
                  <a:spcPts val="600"/>
                </a:spcBef>
                <a:buClr>
                  <a:schemeClr val="accent1"/>
                </a:buClr>
                <a:buFont typeface="Wingdings" charset="2"/>
                <a:buChar char="§"/>
              </a:pPr>
              <a:r>
                <a:rPr lang="en-GB" sz="1000">
                  <a:solidFill>
                    <a:schemeClr val="tx1">
                      <a:lumMod val="75000"/>
                      <a:lumOff val="25000"/>
                    </a:schemeClr>
                  </a:solidFill>
                  <a:latin typeface="Roboto" charset="0"/>
                  <a:ea typeface="Roboto" charset="0"/>
                  <a:cs typeface="Roboto" charset="0"/>
                </a:rPr>
                <a:t>This agenda is made with SmartArt.</a:t>
              </a:r>
            </a:p>
            <a:p>
              <a:pPr marL="96838" indent="-96838">
                <a:spcBef>
                  <a:spcPts val="600"/>
                </a:spcBef>
                <a:buClr>
                  <a:schemeClr val="accent1"/>
                </a:buClr>
                <a:buFont typeface="Wingdings" charset="2"/>
                <a:buChar char="§"/>
              </a:pPr>
              <a:r>
                <a:rPr lang="en-GB" sz="1000">
                  <a:solidFill>
                    <a:schemeClr val="tx1">
                      <a:lumMod val="75000"/>
                      <a:lumOff val="25000"/>
                    </a:schemeClr>
                  </a:solidFill>
                  <a:latin typeface="Roboto" charset="0"/>
                  <a:ea typeface="Roboto" charset="0"/>
                  <a:cs typeface="Roboto" charset="0"/>
                </a:rPr>
                <a:t>Click into the text boxes or use the SmartArt window to make text changes.</a:t>
              </a:r>
            </a:p>
            <a:p>
              <a:pPr marL="96838" indent="-96838">
                <a:spcBef>
                  <a:spcPts val="600"/>
                </a:spcBef>
                <a:buClr>
                  <a:schemeClr val="accent1"/>
                </a:buClr>
                <a:buFont typeface="Wingdings" charset="2"/>
                <a:buChar char="§"/>
              </a:pPr>
              <a:r>
                <a:rPr lang="en-GB" sz="1000" b="1">
                  <a:solidFill>
                    <a:schemeClr val="tx1">
                      <a:lumMod val="75000"/>
                      <a:lumOff val="25000"/>
                    </a:schemeClr>
                  </a:solidFill>
                  <a:latin typeface="Roboto" charset="0"/>
                  <a:ea typeface="Roboto" charset="0"/>
                  <a:cs typeface="Roboto" charset="0"/>
                </a:rPr>
                <a:t>Delete any unnecessary items.</a:t>
              </a:r>
            </a:p>
            <a:p>
              <a:pPr marL="96838" indent="-96838">
                <a:spcBef>
                  <a:spcPts val="600"/>
                </a:spcBef>
                <a:buClr>
                  <a:schemeClr val="accent1"/>
                </a:buClr>
                <a:buFont typeface="Wingdings" charset="2"/>
                <a:buChar char="§"/>
              </a:pPr>
              <a:r>
                <a:rPr lang="en-GB" sz="1000" b="1">
                  <a:solidFill>
                    <a:schemeClr val="tx1">
                      <a:lumMod val="75000"/>
                      <a:lumOff val="25000"/>
                    </a:schemeClr>
                  </a:solidFill>
                  <a:latin typeface="Roboto" charset="0"/>
                  <a:ea typeface="Roboto" charset="0"/>
                  <a:cs typeface="Roboto" charset="0"/>
                </a:rPr>
                <a:t>To highlight the current section, </a:t>
              </a:r>
              <a:r>
                <a:rPr lang="en-GB" sz="1000">
                  <a:solidFill>
                    <a:schemeClr val="tx1">
                      <a:lumMod val="75000"/>
                      <a:lumOff val="25000"/>
                    </a:schemeClr>
                  </a:solidFill>
                  <a:latin typeface="Roboto" charset="0"/>
                  <a:ea typeface="Roboto" charset="0"/>
                  <a:cs typeface="Roboto" charset="0"/>
                </a:rPr>
                <a:t>change the colour of the chevron behind the item from the standard green to the dark green.</a:t>
              </a:r>
            </a:p>
            <a:p>
              <a:pPr marL="96838" indent="-96838">
                <a:spcBef>
                  <a:spcPts val="600"/>
                </a:spcBef>
                <a:buClr>
                  <a:schemeClr val="accent1"/>
                </a:buClr>
                <a:buFont typeface="Wingdings" charset="2"/>
                <a:buChar char="§"/>
              </a:pPr>
              <a:r>
                <a:rPr lang="en-GB" sz="1000">
                  <a:solidFill>
                    <a:schemeClr val="tx1">
                      <a:lumMod val="75000"/>
                      <a:lumOff val="25000"/>
                    </a:schemeClr>
                  </a:solidFill>
                  <a:latin typeface="Roboto" charset="0"/>
                  <a:ea typeface="Roboto" charset="0"/>
                  <a:cs typeface="Roboto" charset="0"/>
                </a:rPr>
                <a:t>Similarly, to remove the highlight from a section, change the colour of the chevron from dark green to the standard green.</a:t>
              </a:r>
            </a:p>
            <a:p>
              <a:pPr marL="96838" indent="-96838">
                <a:spcBef>
                  <a:spcPts val="600"/>
                </a:spcBef>
                <a:buClr>
                  <a:schemeClr val="accent1"/>
                </a:buClr>
                <a:buFont typeface="Wingdings" charset="2"/>
                <a:buChar char="§"/>
              </a:pPr>
              <a:r>
                <a:rPr lang="en-GB" sz="1000" b="1">
                  <a:solidFill>
                    <a:schemeClr val="tx1">
                      <a:lumMod val="75000"/>
                      <a:lumOff val="25000"/>
                    </a:schemeClr>
                  </a:solidFill>
                  <a:latin typeface="Roboto" charset="0"/>
                  <a:ea typeface="Roboto" charset="0"/>
                  <a:cs typeface="Roboto" charset="0"/>
                </a:rPr>
                <a:t>After adding your agenda items, duplicate this slide to create the section index slides.</a:t>
              </a:r>
            </a:p>
          </p:txBody>
        </p:sp>
      </p:grpSp>
      <p:grpSp>
        <p:nvGrpSpPr>
          <p:cNvPr id="38" name="Group 37"/>
          <p:cNvGrpSpPr/>
          <p:nvPr/>
        </p:nvGrpSpPr>
        <p:grpSpPr>
          <a:xfrm>
            <a:off x="-514760" y="894273"/>
            <a:ext cx="13422634" cy="6387456"/>
            <a:chOff x="-778529" y="-301481"/>
            <a:chExt cx="13422634" cy="6387456"/>
          </a:xfrm>
        </p:grpSpPr>
        <p:sp>
          <p:nvSpPr>
            <p:cNvPr id="39" name="Oval 38"/>
            <p:cNvSpPr/>
            <p:nvPr/>
          </p:nvSpPr>
          <p:spPr>
            <a:xfrm>
              <a:off x="8158170" y="2010769"/>
              <a:ext cx="1220564" cy="1220564"/>
            </a:xfrm>
            <a:prstGeom prst="ellipse">
              <a:avLst/>
            </a:prstGeom>
            <a:noFill/>
            <a:ln w="28575">
              <a:solidFill>
                <a:schemeClr val="bg1">
                  <a:alpha val="2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latin typeface="Roboto Regular" charset="0"/>
              </a:endParaRPr>
            </a:p>
          </p:txBody>
        </p:sp>
        <p:sp>
          <p:nvSpPr>
            <p:cNvPr id="40" name="Oval 39"/>
            <p:cNvSpPr/>
            <p:nvPr/>
          </p:nvSpPr>
          <p:spPr>
            <a:xfrm>
              <a:off x="8623497" y="-301481"/>
              <a:ext cx="3019971" cy="3019971"/>
            </a:xfrm>
            <a:prstGeom prst="ellipse">
              <a:avLst/>
            </a:prstGeom>
            <a:noFill/>
            <a:ln w="28575">
              <a:solidFill>
                <a:schemeClr val="bg1">
                  <a:alpha val="2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latin typeface="Roboto Regular" charset="0"/>
              </a:endParaRPr>
            </a:p>
          </p:txBody>
        </p:sp>
        <p:sp>
          <p:nvSpPr>
            <p:cNvPr id="41" name="Oval 40"/>
            <p:cNvSpPr/>
            <p:nvPr/>
          </p:nvSpPr>
          <p:spPr>
            <a:xfrm>
              <a:off x="11321041" y="2299366"/>
              <a:ext cx="1323064" cy="1323064"/>
            </a:xfrm>
            <a:prstGeom prst="ellipse">
              <a:avLst/>
            </a:prstGeom>
            <a:noFill/>
            <a:ln w="28575">
              <a:solidFill>
                <a:schemeClr val="bg1">
                  <a:alpha val="2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latin typeface="Roboto Regular" charset="0"/>
              </a:endParaRPr>
            </a:p>
          </p:txBody>
        </p:sp>
        <p:sp>
          <p:nvSpPr>
            <p:cNvPr id="42" name="Oval 41"/>
            <p:cNvSpPr/>
            <p:nvPr/>
          </p:nvSpPr>
          <p:spPr>
            <a:xfrm>
              <a:off x="-778529" y="3066004"/>
              <a:ext cx="3019971" cy="3019971"/>
            </a:xfrm>
            <a:prstGeom prst="ellipse">
              <a:avLst/>
            </a:prstGeom>
            <a:noFill/>
            <a:ln w="28575">
              <a:solidFill>
                <a:schemeClr val="bg1">
                  <a:alpha val="2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latin typeface="Roboto Regular" charset="0"/>
              </a:endParaRPr>
            </a:p>
          </p:txBody>
        </p:sp>
        <p:sp>
          <p:nvSpPr>
            <p:cNvPr id="43" name="Oval 42"/>
            <p:cNvSpPr/>
            <p:nvPr/>
          </p:nvSpPr>
          <p:spPr>
            <a:xfrm>
              <a:off x="986476" y="1534915"/>
              <a:ext cx="2392987" cy="2392987"/>
            </a:xfrm>
            <a:prstGeom prst="ellipse">
              <a:avLst/>
            </a:prstGeom>
            <a:noFill/>
            <a:ln w="28575">
              <a:solidFill>
                <a:schemeClr val="bg1">
                  <a:alpha val="2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latin typeface="Roboto Regular" charset="0"/>
              </a:endParaRPr>
            </a:p>
          </p:txBody>
        </p:sp>
        <p:sp>
          <p:nvSpPr>
            <p:cNvPr id="44" name="Oval 43"/>
            <p:cNvSpPr/>
            <p:nvPr/>
          </p:nvSpPr>
          <p:spPr>
            <a:xfrm>
              <a:off x="3144886" y="3693325"/>
              <a:ext cx="958048" cy="958048"/>
            </a:xfrm>
            <a:prstGeom prst="ellipse">
              <a:avLst/>
            </a:prstGeom>
            <a:noFill/>
            <a:ln w="28575">
              <a:solidFill>
                <a:schemeClr val="bg1">
                  <a:alpha val="2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latin typeface="Roboto Regular" charset="0"/>
              </a:endParaRPr>
            </a:p>
          </p:txBody>
        </p:sp>
      </p:grpSp>
      <p:graphicFrame>
        <p:nvGraphicFramePr>
          <p:cNvPr id="2" name="Diagram 1"/>
          <p:cNvGraphicFramePr/>
          <p:nvPr>
            <p:extLst>
              <p:ext uri="{D42A27DB-BD31-4B8C-83A1-F6EECF244321}">
                <p14:modId xmlns:p14="http://schemas.microsoft.com/office/powerpoint/2010/main" val="866120033"/>
              </p:ext>
            </p:extLst>
          </p:nvPr>
        </p:nvGraphicFramePr>
        <p:xfrm>
          <a:off x="574675" y="2654766"/>
          <a:ext cx="11042650" cy="234105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80543407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21E555-BEE2-413B-A9D8-4855BCA13652}"/>
              </a:ext>
            </a:extLst>
          </p:cNvPr>
          <p:cNvSpPr>
            <a:spLocks noGrp="1"/>
          </p:cNvSpPr>
          <p:nvPr>
            <p:ph type="title"/>
          </p:nvPr>
        </p:nvSpPr>
        <p:spPr/>
        <p:txBody>
          <a:bodyPr/>
          <a:lstStyle/>
          <a:p>
            <a:r>
              <a:rPr lang="en-US">
                <a:latin typeface="Roboto Light"/>
                <a:ea typeface="Roboto Light"/>
              </a:rPr>
              <a:t>Short Term Actions with Long Term Benefit  </a:t>
            </a:r>
          </a:p>
        </p:txBody>
      </p:sp>
      <p:sp>
        <p:nvSpPr>
          <p:cNvPr id="3" name="Rectangle 2">
            <a:extLst>
              <a:ext uri="{FF2B5EF4-FFF2-40B4-BE49-F238E27FC236}">
                <a16:creationId xmlns:a16="http://schemas.microsoft.com/office/drawing/2014/main" id="{CCB6157A-53FD-41E4-BFDC-9D1070FD3F0A}"/>
              </a:ext>
            </a:extLst>
          </p:cNvPr>
          <p:cNvSpPr/>
          <p:nvPr/>
        </p:nvSpPr>
        <p:spPr>
          <a:xfrm>
            <a:off x="364218" y="1758356"/>
            <a:ext cx="1764698" cy="43355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square" lIns="216000" tIns="108000" rIns="216000" bIns="108000" rtlCol="0" anchor="ctr">
            <a:spAutoFit/>
          </a:bodyPr>
          <a:lstStyle/>
          <a:p>
            <a:pPr algn="ctr"/>
            <a:r>
              <a:rPr lang="en-GB" sz="1400">
                <a:solidFill>
                  <a:srgbClr val="FFFFFF"/>
                </a:solidFill>
                <a:latin typeface="Roboto Medium"/>
                <a:ea typeface="Roboto Medium"/>
                <a:cs typeface="Roboto Medium" charset="0"/>
              </a:rPr>
              <a:t>Land Use</a:t>
            </a:r>
            <a:endParaRPr lang="en-GB" sz="1400">
              <a:solidFill>
                <a:srgbClr val="FFFFFF"/>
              </a:solidFill>
              <a:latin typeface="Roboto Medium" charset="0"/>
              <a:ea typeface="Roboto Medium" charset="0"/>
              <a:cs typeface="Roboto Medium" charset="0"/>
            </a:endParaRPr>
          </a:p>
        </p:txBody>
      </p:sp>
      <p:sp>
        <p:nvSpPr>
          <p:cNvPr id="9" name="Rectangle 8">
            <a:extLst>
              <a:ext uri="{FF2B5EF4-FFF2-40B4-BE49-F238E27FC236}">
                <a16:creationId xmlns:a16="http://schemas.microsoft.com/office/drawing/2014/main" id="{BF30AFE7-7E42-4348-A3CE-F6716E05AD4A}"/>
              </a:ext>
            </a:extLst>
          </p:cNvPr>
          <p:cNvSpPr/>
          <p:nvPr/>
        </p:nvSpPr>
        <p:spPr>
          <a:xfrm>
            <a:off x="361971" y="2448619"/>
            <a:ext cx="3313601" cy="3315921"/>
          </a:xfrm>
          <a:prstGeom prst="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285750" indent="-285750">
              <a:buFont typeface="Arial"/>
              <a:buChar char="•"/>
            </a:pPr>
            <a:r>
              <a:rPr lang="en-US" sz="1600">
                <a:solidFill>
                  <a:schemeClr val="bg2"/>
                </a:solidFill>
                <a:latin typeface="Roboto"/>
                <a:ea typeface="Roboto Light"/>
                <a:cs typeface="Calibri"/>
              </a:rPr>
              <a:t>Engage</a:t>
            </a:r>
            <a:r>
              <a:rPr lang="en-US" sz="1600">
                <a:solidFill>
                  <a:schemeClr val="bg2"/>
                </a:solidFill>
                <a:latin typeface="Roboto"/>
                <a:ea typeface="+mn-lt"/>
                <a:cs typeface="+mn-lt"/>
              </a:rPr>
              <a:t> community to better understand the needs from a land use standpoint: </a:t>
            </a:r>
            <a:endParaRPr lang="en-US">
              <a:solidFill>
                <a:schemeClr val="bg2"/>
              </a:solidFill>
              <a:latin typeface="Roboto"/>
              <a:ea typeface="+mn-lt"/>
              <a:cs typeface="+mn-lt"/>
            </a:endParaRPr>
          </a:p>
          <a:p>
            <a:pPr marL="742950" lvl="1" indent="-285750">
              <a:buFont typeface="Arial"/>
              <a:buChar char="•"/>
            </a:pPr>
            <a:r>
              <a:rPr lang="en-US" sz="1600">
                <a:solidFill>
                  <a:schemeClr val="bg2"/>
                </a:solidFill>
                <a:latin typeface="Roboto"/>
                <a:ea typeface="+mn-lt"/>
                <a:cs typeface="+mn-lt"/>
              </a:rPr>
              <a:t>Types of retail </a:t>
            </a:r>
            <a:endParaRPr lang="en-US">
              <a:solidFill>
                <a:schemeClr val="bg2"/>
              </a:solidFill>
              <a:latin typeface="Roboto"/>
              <a:ea typeface="+mn-lt"/>
              <a:cs typeface="+mn-lt"/>
            </a:endParaRPr>
          </a:p>
          <a:p>
            <a:pPr marL="742950" lvl="1" indent="-285750">
              <a:buFont typeface="Arial"/>
              <a:buChar char="•"/>
            </a:pPr>
            <a:r>
              <a:rPr lang="en-US" sz="1600">
                <a:solidFill>
                  <a:schemeClr val="bg2"/>
                </a:solidFill>
                <a:latin typeface="Roboto"/>
                <a:ea typeface="+mn-lt"/>
                <a:cs typeface="+mn-lt"/>
              </a:rPr>
              <a:t>Types of housing </a:t>
            </a:r>
            <a:endParaRPr lang="en-US">
              <a:solidFill>
                <a:schemeClr val="bg2"/>
              </a:solidFill>
              <a:latin typeface="Roboto"/>
              <a:ea typeface="+mn-lt"/>
              <a:cs typeface="+mn-lt"/>
            </a:endParaRPr>
          </a:p>
          <a:p>
            <a:pPr marL="742950" lvl="1" indent="-285750">
              <a:buFont typeface="Arial"/>
              <a:buChar char="•"/>
            </a:pPr>
            <a:r>
              <a:rPr lang="en-US" sz="1600">
                <a:solidFill>
                  <a:schemeClr val="bg2"/>
                </a:solidFill>
                <a:latin typeface="Roboto"/>
                <a:ea typeface="+mn-lt"/>
                <a:cs typeface="+mn-lt"/>
              </a:rPr>
              <a:t>Community amenities </a:t>
            </a:r>
            <a:endParaRPr lang="en-US">
              <a:solidFill>
                <a:schemeClr val="bg2"/>
              </a:solidFill>
              <a:latin typeface="Roboto"/>
              <a:ea typeface="+mn-lt"/>
              <a:cs typeface="+mn-lt"/>
            </a:endParaRPr>
          </a:p>
          <a:p>
            <a:pPr marL="285750" indent="-285750">
              <a:buFont typeface="Arial"/>
              <a:buChar char="•"/>
            </a:pPr>
            <a:r>
              <a:rPr lang="en-US" sz="1600">
                <a:solidFill>
                  <a:schemeClr val="bg2"/>
                </a:solidFill>
                <a:latin typeface="Roboto"/>
                <a:ea typeface="+mn-lt"/>
                <a:cs typeface="+mn-lt"/>
              </a:rPr>
              <a:t>Complete transportation improvements </a:t>
            </a:r>
            <a:endParaRPr lang="en-US">
              <a:solidFill>
                <a:schemeClr val="bg2"/>
              </a:solidFill>
              <a:latin typeface="Roboto"/>
              <a:ea typeface="+mn-lt"/>
              <a:cs typeface="+mn-lt"/>
            </a:endParaRPr>
          </a:p>
          <a:p>
            <a:pPr marL="285750" indent="-285750">
              <a:buFont typeface="Arial"/>
              <a:buChar char="•"/>
            </a:pPr>
            <a:r>
              <a:rPr lang="en-US" sz="1600">
                <a:solidFill>
                  <a:schemeClr val="bg2"/>
                </a:solidFill>
                <a:latin typeface="Roboto"/>
                <a:ea typeface="+mn-lt"/>
                <a:cs typeface="+mn-lt"/>
              </a:rPr>
              <a:t>Identify locations to provide "Tactical Urbanism" &amp; impactful Pop-Up opportunities </a:t>
            </a:r>
            <a:endParaRPr lang="en-US">
              <a:solidFill>
                <a:schemeClr val="bg2"/>
              </a:solidFill>
              <a:latin typeface="Roboto"/>
              <a:ea typeface="+mn-lt"/>
              <a:cs typeface="+mn-lt"/>
            </a:endParaRPr>
          </a:p>
        </p:txBody>
      </p:sp>
      <p:sp>
        <p:nvSpPr>
          <p:cNvPr id="7" name="Rectangle 6">
            <a:extLst>
              <a:ext uri="{FF2B5EF4-FFF2-40B4-BE49-F238E27FC236}">
                <a16:creationId xmlns:a16="http://schemas.microsoft.com/office/drawing/2014/main" id="{8B2DC160-161B-4CBB-AC1E-40B16E17FDC4}"/>
              </a:ext>
            </a:extLst>
          </p:cNvPr>
          <p:cNvSpPr/>
          <p:nvPr/>
        </p:nvSpPr>
        <p:spPr>
          <a:xfrm>
            <a:off x="4104819" y="1757662"/>
            <a:ext cx="1764698" cy="43355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square" lIns="216000" tIns="108000" rIns="216000" bIns="108000" rtlCol="0" anchor="ctr">
            <a:spAutoFit/>
          </a:bodyPr>
          <a:lstStyle/>
          <a:p>
            <a:pPr algn="ctr"/>
            <a:r>
              <a:rPr lang="en-GB" sz="1400">
                <a:solidFill>
                  <a:srgbClr val="FFFFFF"/>
                </a:solidFill>
                <a:latin typeface="Roboto Medium"/>
                <a:ea typeface="Roboto Medium"/>
              </a:rPr>
              <a:t>Governance</a:t>
            </a:r>
            <a:endParaRPr lang="en-US"/>
          </a:p>
        </p:txBody>
      </p:sp>
      <p:sp>
        <p:nvSpPr>
          <p:cNvPr id="8" name="Rectangle 7">
            <a:extLst>
              <a:ext uri="{FF2B5EF4-FFF2-40B4-BE49-F238E27FC236}">
                <a16:creationId xmlns:a16="http://schemas.microsoft.com/office/drawing/2014/main" id="{76552B97-8BD8-4946-983E-19CF8C4B4FDE}"/>
              </a:ext>
            </a:extLst>
          </p:cNvPr>
          <p:cNvSpPr/>
          <p:nvPr/>
        </p:nvSpPr>
        <p:spPr>
          <a:xfrm>
            <a:off x="4101415" y="2448618"/>
            <a:ext cx="3313601" cy="3315921"/>
          </a:xfrm>
          <a:prstGeom prst="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285750" indent="-285750">
              <a:lnSpc>
                <a:spcPct val="90000"/>
              </a:lnSpc>
              <a:spcBef>
                <a:spcPts val="1000"/>
              </a:spcBef>
              <a:buFont typeface="Arial,Sans-Serif"/>
              <a:buChar char="•"/>
            </a:pPr>
            <a:r>
              <a:rPr lang="en-US" sz="1600">
                <a:solidFill>
                  <a:schemeClr val="bg2"/>
                </a:solidFill>
                <a:latin typeface="Roboto"/>
                <a:ea typeface="Roboto"/>
                <a:cs typeface="Calibri"/>
              </a:rPr>
              <a:t>Create an identity and an umbrella organization</a:t>
            </a:r>
            <a:endParaRPr lang="en-US" sz="1600">
              <a:solidFill>
                <a:schemeClr val="bg2"/>
              </a:solidFill>
              <a:ea typeface="+mn-lt"/>
              <a:cs typeface="+mn-lt"/>
            </a:endParaRPr>
          </a:p>
          <a:p>
            <a:pPr marL="285750" indent="-285750">
              <a:lnSpc>
                <a:spcPct val="90000"/>
              </a:lnSpc>
              <a:spcBef>
                <a:spcPts val="1000"/>
              </a:spcBef>
              <a:buFont typeface="Arial,Sans-Serif"/>
              <a:buChar char="•"/>
            </a:pPr>
            <a:r>
              <a:rPr lang="en-US" sz="1600">
                <a:solidFill>
                  <a:schemeClr val="bg2"/>
                </a:solidFill>
                <a:latin typeface="Roboto"/>
                <a:ea typeface="Roboto"/>
                <a:cs typeface="Calibri"/>
              </a:rPr>
              <a:t>Coordination and communication among stakeholders</a:t>
            </a:r>
            <a:endParaRPr lang="en-US" sz="1600">
              <a:solidFill>
                <a:schemeClr val="bg2"/>
              </a:solidFill>
              <a:ea typeface="+mn-lt"/>
              <a:cs typeface="+mn-lt"/>
            </a:endParaRPr>
          </a:p>
          <a:p>
            <a:pPr marL="285750" indent="-285750">
              <a:lnSpc>
                <a:spcPct val="90000"/>
              </a:lnSpc>
              <a:spcBef>
                <a:spcPts val="1000"/>
              </a:spcBef>
              <a:buFont typeface="Arial,Sans-Serif"/>
              <a:buChar char="•"/>
            </a:pPr>
            <a:r>
              <a:rPr lang="en-US" sz="1600">
                <a:solidFill>
                  <a:schemeClr val="bg2"/>
                </a:solidFill>
                <a:latin typeface="Roboto"/>
                <a:ea typeface="Roboto"/>
                <a:cs typeface="Calibri"/>
              </a:rPr>
              <a:t>Empower residents and influence government</a:t>
            </a:r>
            <a:endParaRPr lang="en-US" sz="1600">
              <a:solidFill>
                <a:schemeClr val="bg2"/>
              </a:solidFill>
              <a:ea typeface="+mn-lt"/>
              <a:cs typeface="+mn-lt"/>
            </a:endParaRPr>
          </a:p>
          <a:p>
            <a:pPr marL="285750" indent="-285750">
              <a:lnSpc>
                <a:spcPct val="90000"/>
              </a:lnSpc>
              <a:spcBef>
                <a:spcPts val="1000"/>
              </a:spcBef>
              <a:buFont typeface="Arial,Sans-Serif"/>
              <a:buChar char="•"/>
            </a:pPr>
            <a:r>
              <a:rPr lang="en-US" sz="1600">
                <a:solidFill>
                  <a:schemeClr val="bg2"/>
                </a:solidFill>
                <a:latin typeface="Roboto"/>
                <a:ea typeface="Roboto"/>
                <a:cs typeface="Calibri"/>
              </a:rPr>
              <a:t>Help developers achieve a realistic vision for the community</a:t>
            </a:r>
            <a:endParaRPr lang="en-US" sz="1600">
              <a:solidFill>
                <a:schemeClr val="bg2"/>
              </a:solidFill>
              <a:ea typeface="+mn-lt"/>
              <a:cs typeface="+mn-lt"/>
            </a:endParaRPr>
          </a:p>
          <a:p>
            <a:pPr marL="285750" indent="-285750">
              <a:buFont typeface="Arial"/>
              <a:buChar char="•"/>
            </a:pPr>
            <a:endParaRPr lang="en-US">
              <a:solidFill>
                <a:schemeClr val="bg2"/>
              </a:solidFill>
              <a:ea typeface="+mn-lt"/>
              <a:cs typeface="+mn-lt"/>
            </a:endParaRPr>
          </a:p>
        </p:txBody>
      </p:sp>
      <p:sp>
        <p:nvSpPr>
          <p:cNvPr id="12" name="Rectangle 11">
            <a:extLst>
              <a:ext uri="{FF2B5EF4-FFF2-40B4-BE49-F238E27FC236}">
                <a16:creationId xmlns:a16="http://schemas.microsoft.com/office/drawing/2014/main" id="{4F48340F-F971-49D0-8334-067B935C9205}"/>
              </a:ext>
            </a:extLst>
          </p:cNvPr>
          <p:cNvSpPr/>
          <p:nvPr/>
        </p:nvSpPr>
        <p:spPr>
          <a:xfrm>
            <a:off x="7773708" y="1760438"/>
            <a:ext cx="1764698" cy="43355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square" lIns="216000" tIns="108000" rIns="216000" bIns="108000" rtlCol="0" anchor="ctr">
            <a:spAutoFit/>
          </a:bodyPr>
          <a:lstStyle/>
          <a:p>
            <a:pPr algn="ctr"/>
            <a:r>
              <a:rPr lang="en-GB" sz="1400">
                <a:solidFill>
                  <a:srgbClr val="FFFFFF"/>
                </a:solidFill>
                <a:latin typeface="Roboto Medium"/>
                <a:ea typeface="Roboto Medium"/>
              </a:rPr>
              <a:t>Funding</a:t>
            </a:r>
            <a:endParaRPr lang="en-US"/>
          </a:p>
        </p:txBody>
      </p:sp>
      <p:sp>
        <p:nvSpPr>
          <p:cNvPr id="13" name="Rectangle 12">
            <a:extLst>
              <a:ext uri="{FF2B5EF4-FFF2-40B4-BE49-F238E27FC236}">
                <a16:creationId xmlns:a16="http://schemas.microsoft.com/office/drawing/2014/main" id="{22FAD738-C7EC-4342-9E13-2214D7FF77E5}"/>
              </a:ext>
            </a:extLst>
          </p:cNvPr>
          <p:cNvSpPr/>
          <p:nvPr/>
        </p:nvSpPr>
        <p:spPr>
          <a:xfrm>
            <a:off x="7770304" y="2448618"/>
            <a:ext cx="3313601" cy="3315921"/>
          </a:xfrm>
          <a:prstGeom prst="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285750" indent="-285750">
              <a:lnSpc>
                <a:spcPct val="90000"/>
              </a:lnSpc>
              <a:spcBef>
                <a:spcPts val="1000"/>
              </a:spcBef>
              <a:buFont typeface="Arial"/>
              <a:buChar char="•"/>
            </a:pPr>
            <a:endParaRPr lang="en-US" sz="1600">
              <a:solidFill>
                <a:schemeClr val="bg2"/>
              </a:solidFill>
              <a:latin typeface="Roboto"/>
              <a:ea typeface="Roboto"/>
              <a:cs typeface="+mn-lt"/>
            </a:endParaRPr>
          </a:p>
          <a:p>
            <a:pPr marL="342900" indent="-342900">
              <a:lnSpc>
                <a:spcPct val="90000"/>
              </a:lnSpc>
              <a:spcBef>
                <a:spcPts val="1000"/>
              </a:spcBef>
              <a:buFont typeface="Arial,Sans-Serif"/>
              <a:buChar char="•"/>
            </a:pPr>
            <a:r>
              <a:rPr lang="en-US" sz="1600">
                <a:solidFill>
                  <a:schemeClr val="bg2"/>
                </a:solidFill>
                <a:latin typeface="Roboto"/>
                <a:ea typeface="Roboto"/>
                <a:cs typeface="Calibri"/>
              </a:rPr>
              <a:t>Identify a source of funds that can pay for amenities, which in turn will be a catalyst for the development of the area</a:t>
            </a:r>
            <a:endParaRPr lang="en-US" sz="1600">
              <a:solidFill>
                <a:schemeClr val="bg2"/>
              </a:solidFill>
              <a:ea typeface="+mn-lt"/>
              <a:cs typeface="+mn-lt"/>
            </a:endParaRPr>
          </a:p>
          <a:p>
            <a:pPr marL="342900" indent="-342900">
              <a:lnSpc>
                <a:spcPct val="90000"/>
              </a:lnSpc>
              <a:spcBef>
                <a:spcPts val="1000"/>
              </a:spcBef>
              <a:buFont typeface="Arial,Sans-Serif"/>
              <a:buChar char="•"/>
            </a:pPr>
            <a:r>
              <a:rPr lang="en-US" sz="1600">
                <a:solidFill>
                  <a:schemeClr val="bg2"/>
                </a:solidFill>
                <a:latin typeface="Roboto"/>
                <a:ea typeface="Roboto"/>
                <a:cs typeface="Calibri"/>
              </a:rPr>
              <a:t>Pick a strategy for incentivizing retail development</a:t>
            </a:r>
          </a:p>
          <a:p>
            <a:pPr marL="342900" indent="-342900">
              <a:lnSpc>
                <a:spcPct val="90000"/>
              </a:lnSpc>
              <a:spcBef>
                <a:spcPts val="1000"/>
              </a:spcBef>
              <a:buFont typeface="Arial,Sans-Serif"/>
              <a:buChar char="•"/>
            </a:pPr>
            <a:r>
              <a:rPr lang="en-US" sz="1600">
                <a:solidFill>
                  <a:schemeClr val="bg2"/>
                </a:solidFill>
                <a:latin typeface="Roboto"/>
                <a:ea typeface="Roboto"/>
                <a:cs typeface="Calibri"/>
              </a:rPr>
              <a:t>Identify partner(s) that will lobby Pepco for a new substation, which is needed for data center development</a:t>
            </a:r>
            <a:endParaRPr lang="en-US" sz="1600">
              <a:solidFill>
                <a:schemeClr val="bg2"/>
              </a:solidFill>
              <a:ea typeface="+mn-lt"/>
              <a:cs typeface="+mn-lt"/>
            </a:endParaRPr>
          </a:p>
          <a:p>
            <a:pPr marL="285750" indent="-285750">
              <a:lnSpc>
                <a:spcPct val="90000"/>
              </a:lnSpc>
              <a:spcBef>
                <a:spcPts val="1000"/>
              </a:spcBef>
              <a:buFont typeface="Arial,Sans-Serif"/>
              <a:buChar char="•"/>
            </a:pPr>
            <a:endParaRPr lang="en-US" sz="1600">
              <a:solidFill>
                <a:schemeClr val="bg2"/>
              </a:solidFill>
              <a:latin typeface="Roboto"/>
              <a:ea typeface="Roboto"/>
              <a:cs typeface="+mn-lt"/>
            </a:endParaRPr>
          </a:p>
          <a:p>
            <a:pPr marL="285750" indent="-285750">
              <a:buFont typeface="Arial"/>
              <a:buChar char="•"/>
            </a:pPr>
            <a:endParaRPr lang="en-US">
              <a:solidFill>
                <a:schemeClr val="bg2"/>
              </a:solidFill>
              <a:ea typeface="+mn-lt"/>
              <a:cs typeface="+mn-lt"/>
            </a:endParaRPr>
          </a:p>
        </p:txBody>
      </p:sp>
    </p:spTree>
    <p:extLst>
      <p:ext uri="{BB962C8B-B14F-4D97-AF65-F5344CB8AC3E}">
        <p14:creationId xmlns:p14="http://schemas.microsoft.com/office/powerpoint/2010/main" val="11572775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987746"/>
            <a:ext cx="12192000" cy="38537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5"/>
          <p:cNvSpPr>
            <a:spLocks noGrp="1"/>
          </p:cNvSpPr>
          <p:nvPr>
            <p:ph type="title"/>
          </p:nvPr>
        </p:nvSpPr>
        <p:spPr/>
        <p:txBody>
          <a:bodyPr/>
          <a:lstStyle/>
          <a:p>
            <a:r>
              <a:rPr lang="en-US"/>
              <a:t>Agenda</a:t>
            </a:r>
          </a:p>
        </p:txBody>
      </p:sp>
      <p:grpSp>
        <p:nvGrpSpPr>
          <p:cNvPr id="9" name="Group 8"/>
          <p:cNvGrpSpPr/>
          <p:nvPr/>
        </p:nvGrpSpPr>
        <p:grpSpPr>
          <a:xfrm>
            <a:off x="-2095130" y="-222118"/>
            <a:ext cx="2311501" cy="6552562"/>
            <a:chOff x="-2095130" y="-222118"/>
            <a:chExt cx="2311501" cy="6552562"/>
          </a:xfrm>
        </p:grpSpPr>
        <p:sp>
          <p:nvSpPr>
            <p:cNvPr id="20" name="Rectangle 19"/>
            <p:cNvSpPr/>
            <p:nvPr/>
          </p:nvSpPr>
          <p:spPr>
            <a:xfrm>
              <a:off x="-2095130" y="230958"/>
              <a:ext cx="2095130" cy="4782367"/>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p:cNvSpPr/>
            <p:nvPr/>
          </p:nvSpPr>
          <p:spPr>
            <a:xfrm>
              <a:off x="-2095130" y="-222118"/>
              <a:ext cx="2095130" cy="49061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ight Triangle 21"/>
            <p:cNvSpPr/>
            <p:nvPr/>
          </p:nvSpPr>
          <p:spPr>
            <a:xfrm>
              <a:off x="0" y="-222118"/>
              <a:ext cx="216371" cy="216371"/>
            </a:xfrm>
            <a:prstGeom prst="rtTriangl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TextBox 22"/>
            <p:cNvSpPr txBox="1"/>
            <p:nvPr/>
          </p:nvSpPr>
          <p:spPr>
            <a:xfrm>
              <a:off x="-1641987" y="-131689"/>
              <a:ext cx="1096775" cy="307777"/>
            </a:xfrm>
            <a:prstGeom prst="rect">
              <a:avLst/>
            </a:prstGeom>
            <a:noFill/>
          </p:spPr>
          <p:txBody>
            <a:bodyPr wrap="none" rtlCol="0">
              <a:spAutoFit/>
            </a:bodyPr>
            <a:lstStyle/>
            <a:p>
              <a:r>
                <a:rPr lang="en-GB" sz="1400">
                  <a:solidFill>
                    <a:schemeClr val="bg1"/>
                  </a:solidFill>
                  <a:latin typeface="Roboto" charset="0"/>
                  <a:ea typeface="Roboto" charset="0"/>
                  <a:cs typeface="Roboto" charset="0"/>
                </a:rPr>
                <a:t>SLIDE</a:t>
              </a:r>
              <a:r>
                <a:rPr lang="en-GB" sz="1400" baseline="0">
                  <a:solidFill>
                    <a:schemeClr val="bg1"/>
                  </a:solidFill>
                  <a:latin typeface="Roboto" charset="0"/>
                  <a:ea typeface="Roboto" charset="0"/>
                  <a:cs typeface="Roboto" charset="0"/>
                </a:rPr>
                <a:t> TIPS</a:t>
              </a:r>
              <a:endParaRPr lang="en-GB" sz="1400">
                <a:solidFill>
                  <a:schemeClr val="bg1"/>
                </a:solidFill>
                <a:latin typeface="Roboto" charset="0"/>
                <a:ea typeface="Roboto" charset="0"/>
                <a:cs typeface="Roboto" charset="0"/>
              </a:endParaRPr>
            </a:p>
          </p:txBody>
        </p:sp>
        <p:sp>
          <p:nvSpPr>
            <p:cNvPr id="24" name="TextBox 23"/>
            <p:cNvSpPr txBox="1"/>
            <p:nvPr/>
          </p:nvSpPr>
          <p:spPr>
            <a:xfrm>
              <a:off x="-1935333" y="433912"/>
              <a:ext cx="1695636" cy="5896532"/>
            </a:xfrm>
            <a:prstGeom prst="rect">
              <a:avLst/>
            </a:prstGeom>
            <a:noFill/>
          </p:spPr>
          <p:txBody>
            <a:bodyPr wrap="square" rtlCol="0">
              <a:noAutofit/>
            </a:bodyPr>
            <a:lstStyle/>
            <a:p>
              <a:pPr marL="96838" indent="-96838">
                <a:spcBef>
                  <a:spcPts val="600"/>
                </a:spcBef>
                <a:buClr>
                  <a:schemeClr val="accent1"/>
                </a:buClr>
                <a:buFont typeface="Wingdings" charset="2"/>
                <a:buChar char="§"/>
              </a:pPr>
              <a:r>
                <a:rPr lang="en-GB" sz="1000">
                  <a:solidFill>
                    <a:schemeClr val="tx1">
                      <a:lumMod val="75000"/>
                      <a:lumOff val="25000"/>
                    </a:schemeClr>
                  </a:solidFill>
                  <a:latin typeface="Roboto" charset="0"/>
                  <a:ea typeface="Roboto" charset="0"/>
                  <a:cs typeface="Roboto" charset="0"/>
                </a:rPr>
                <a:t>This agenda is made with SmartArt.</a:t>
              </a:r>
            </a:p>
            <a:p>
              <a:pPr marL="96838" indent="-96838">
                <a:spcBef>
                  <a:spcPts val="600"/>
                </a:spcBef>
                <a:buClr>
                  <a:schemeClr val="accent1"/>
                </a:buClr>
                <a:buFont typeface="Wingdings" charset="2"/>
                <a:buChar char="§"/>
              </a:pPr>
              <a:r>
                <a:rPr lang="en-GB" sz="1000">
                  <a:solidFill>
                    <a:schemeClr val="tx1">
                      <a:lumMod val="75000"/>
                      <a:lumOff val="25000"/>
                    </a:schemeClr>
                  </a:solidFill>
                  <a:latin typeface="Roboto" charset="0"/>
                  <a:ea typeface="Roboto" charset="0"/>
                  <a:cs typeface="Roboto" charset="0"/>
                </a:rPr>
                <a:t>Click into the text boxes or use the SmartArt window to make text changes.</a:t>
              </a:r>
            </a:p>
            <a:p>
              <a:pPr marL="96838" indent="-96838">
                <a:spcBef>
                  <a:spcPts val="600"/>
                </a:spcBef>
                <a:buClr>
                  <a:schemeClr val="accent1"/>
                </a:buClr>
                <a:buFont typeface="Wingdings" charset="2"/>
                <a:buChar char="§"/>
              </a:pPr>
              <a:r>
                <a:rPr lang="en-GB" sz="1000" b="1">
                  <a:solidFill>
                    <a:schemeClr val="tx1">
                      <a:lumMod val="75000"/>
                      <a:lumOff val="25000"/>
                    </a:schemeClr>
                  </a:solidFill>
                  <a:latin typeface="Roboto" charset="0"/>
                  <a:ea typeface="Roboto" charset="0"/>
                  <a:cs typeface="Roboto" charset="0"/>
                </a:rPr>
                <a:t>Delete any unnecessary items.</a:t>
              </a:r>
            </a:p>
            <a:p>
              <a:pPr marL="96838" indent="-96838">
                <a:spcBef>
                  <a:spcPts val="600"/>
                </a:spcBef>
                <a:buClr>
                  <a:schemeClr val="accent1"/>
                </a:buClr>
                <a:buFont typeface="Wingdings" charset="2"/>
                <a:buChar char="§"/>
              </a:pPr>
              <a:r>
                <a:rPr lang="en-GB" sz="1000" b="1">
                  <a:solidFill>
                    <a:schemeClr val="tx1">
                      <a:lumMod val="75000"/>
                      <a:lumOff val="25000"/>
                    </a:schemeClr>
                  </a:solidFill>
                  <a:latin typeface="Roboto" charset="0"/>
                  <a:ea typeface="Roboto" charset="0"/>
                  <a:cs typeface="Roboto" charset="0"/>
                </a:rPr>
                <a:t>To highlight the current section, </a:t>
              </a:r>
              <a:r>
                <a:rPr lang="en-GB" sz="1000">
                  <a:solidFill>
                    <a:schemeClr val="tx1">
                      <a:lumMod val="75000"/>
                      <a:lumOff val="25000"/>
                    </a:schemeClr>
                  </a:solidFill>
                  <a:latin typeface="Roboto" charset="0"/>
                  <a:ea typeface="Roboto" charset="0"/>
                  <a:cs typeface="Roboto" charset="0"/>
                </a:rPr>
                <a:t>change the colour of the chevron behind the item from the standard green to the dark green.</a:t>
              </a:r>
            </a:p>
            <a:p>
              <a:pPr marL="96838" indent="-96838">
                <a:spcBef>
                  <a:spcPts val="600"/>
                </a:spcBef>
                <a:buClr>
                  <a:schemeClr val="accent1"/>
                </a:buClr>
                <a:buFont typeface="Wingdings" charset="2"/>
                <a:buChar char="§"/>
              </a:pPr>
              <a:r>
                <a:rPr lang="en-GB" sz="1000">
                  <a:solidFill>
                    <a:schemeClr val="tx1">
                      <a:lumMod val="75000"/>
                      <a:lumOff val="25000"/>
                    </a:schemeClr>
                  </a:solidFill>
                  <a:latin typeface="Roboto" charset="0"/>
                  <a:ea typeface="Roboto" charset="0"/>
                  <a:cs typeface="Roboto" charset="0"/>
                </a:rPr>
                <a:t>Similarly, to remove the highlight from a section, change the colour of the chevron from dark green to the standard green.</a:t>
              </a:r>
            </a:p>
            <a:p>
              <a:pPr marL="96838" indent="-96838">
                <a:spcBef>
                  <a:spcPts val="600"/>
                </a:spcBef>
                <a:buClr>
                  <a:schemeClr val="accent1"/>
                </a:buClr>
                <a:buFont typeface="Wingdings" charset="2"/>
                <a:buChar char="§"/>
              </a:pPr>
              <a:r>
                <a:rPr lang="en-GB" sz="1000" b="1">
                  <a:solidFill>
                    <a:schemeClr val="tx1">
                      <a:lumMod val="75000"/>
                      <a:lumOff val="25000"/>
                    </a:schemeClr>
                  </a:solidFill>
                  <a:latin typeface="Roboto" charset="0"/>
                  <a:ea typeface="Roboto" charset="0"/>
                  <a:cs typeface="Roboto" charset="0"/>
                </a:rPr>
                <a:t>After adding your agenda items, duplicate this slide to create the section index slides.</a:t>
              </a:r>
            </a:p>
          </p:txBody>
        </p:sp>
      </p:grpSp>
      <p:grpSp>
        <p:nvGrpSpPr>
          <p:cNvPr id="38" name="Group 37"/>
          <p:cNvGrpSpPr/>
          <p:nvPr/>
        </p:nvGrpSpPr>
        <p:grpSpPr>
          <a:xfrm>
            <a:off x="-514760" y="894273"/>
            <a:ext cx="13422634" cy="6387456"/>
            <a:chOff x="-778529" y="-301481"/>
            <a:chExt cx="13422634" cy="6387456"/>
          </a:xfrm>
        </p:grpSpPr>
        <p:sp>
          <p:nvSpPr>
            <p:cNvPr id="39" name="Oval 38"/>
            <p:cNvSpPr/>
            <p:nvPr/>
          </p:nvSpPr>
          <p:spPr>
            <a:xfrm>
              <a:off x="8158170" y="2010769"/>
              <a:ext cx="1220564" cy="1220564"/>
            </a:xfrm>
            <a:prstGeom prst="ellipse">
              <a:avLst/>
            </a:prstGeom>
            <a:noFill/>
            <a:ln w="28575">
              <a:solidFill>
                <a:schemeClr val="bg1">
                  <a:alpha val="2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latin typeface="Roboto Regular" charset="0"/>
              </a:endParaRPr>
            </a:p>
          </p:txBody>
        </p:sp>
        <p:sp>
          <p:nvSpPr>
            <p:cNvPr id="40" name="Oval 39"/>
            <p:cNvSpPr/>
            <p:nvPr/>
          </p:nvSpPr>
          <p:spPr>
            <a:xfrm>
              <a:off x="8623497" y="-301481"/>
              <a:ext cx="3019971" cy="3019971"/>
            </a:xfrm>
            <a:prstGeom prst="ellipse">
              <a:avLst/>
            </a:prstGeom>
            <a:noFill/>
            <a:ln w="28575">
              <a:solidFill>
                <a:schemeClr val="bg1">
                  <a:alpha val="2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latin typeface="Roboto Regular" charset="0"/>
              </a:endParaRPr>
            </a:p>
          </p:txBody>
        </p:sp>
        <p:sp>
          <p:nvSpPr>
            <p:cNvPr id="41" name="Oval 40"/>
            <p:cNvSpPr/>
            <p:nvPr/>
          </p:nvSpPr>
          <p:spPr>
            <a:xfrm>
              <a:off x="11321041" y="2299366"/>
              <a:ext cx="1323064" cy="1323064"/>
            </a:xfrm>
            <a:prstGeom prst="ellipse">
              <a:avLst/>
            </a:prstGeom>
            <a:noFill/>
            <a:ln w="28575">
              <a:solidFill>
                <a:schemeClr val="bg1">
                  <a:alpha val="2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latin typeface="Roboto Regular" charset="0"/>
              </a:endParaRPr>
            </a:p>
          </p:txBody>
        </p:sp>
        <p:sp>
          <p:nvSpPr>
            <p:cNvPr id="42" name="Oval 41"/>
            <p:cNvSpPr/>
            <p:nvPr/>
          </p:nvSpPr>
          <p:spPr>
            <a:xfrm>
              <a:off x="-778529" y="3066004"/>
              <a:ext cx="3019971" cy="3019971"/>
            </a:xfrm>
            <a:prstGeom prst="ellipse">
              <a:avLst/>
            </a:prstGeom>
            <a:noFill/>
            <a:ln w="28575">
              <a:solidFill>
                <a:schemeClr val="bg1">
                  <a:alpha val="2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latin typeface="Roboto Regular" charset="0"/>
              </a:endParaRPr>
            </a:p>
          </p:txBody>
        </p:sp>
        <p:sp>
          <p:nvSpPr>
            <p:cNvPr id="43" name="Oval 42"/>
            <p:cNvSpPr/>
            <p:nvPr/>
          </p:nvSpPr>
          <p:spPr>
            <a:xfrm>
              <a:off x="986476" y="1534915"/>
              <a:ext cx="2392987" cy="2392987"/>
            </a:xfrm>
            <a:prstGeom prst="ellipse">
              <a:avLst/>
            </a:prstGeom>
            <a:noFill/>
            <a:ln w="28575">
              <a:solidFill>
                <a:schemeClr val="bg1">
                  <a:alpha val="2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latin typeface="Roboto Regular" charset="0"/>
              </a:endParaRPr>
            </a:p>
          </p:txBody>
        </p:sp>
        <p:sp>
          <p:nvSpPr>
            <p:cNvPr id="44" name="Oval 43"/>
            <p:cNvSpPr/>
            <p:nvPr/>
          </p:nvSpPr>
          <p:spPr>
            <a:xfrm>
              <a:off x="3144886" y="3693325"/>
              <a:ext cx="958048" cy="958048"/>
            </a:xfrm>
            <a:prstGeom prst="ellipse">
              <a:avLst/>
            </a:prstGeom>
            <a:noFill/>
            <a:ln w="28575">
              <a:solidFill>
                <a:schemeClr val="bg1">
                  <a:alpha val="2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latin typeface="Roboto Regular" charset="0"/>
              </a:endParaRPr>
            </a:p>
          </p:txBody>
        </p:sp>
      </p:grpSp>
      <p:graphicFrame>
        <p:nvGraphicFramePr>
          <p:cNvPr id="2" name="Diagram 1"/>
          <p:cNvGraphicFramePr/>
          <p:nvPr>
            <p:extLst>
              <p:ext uri="{D42A27DB-BD31-4B8C-83A1-F6EECF244321}">
                <p14:modId xmlns:p14="http://schemas.microsoft.com/office/powerpoint/2010/main" val="2422098563"/>
              </p:ext>
            </p:extLst>
          </p:nvPr>
        </p:nvGraphicFramePr>
        <p:xfrm>
          <a:off x="574675" y="2654766"/>
          <a:ext cx="11042650" cy="234105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1496692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a:t>Questions</a:t>
            </a:r>
          </a:p>
        </p:txBody>
      </p:sp>
      <p:sp>
        <p:nvSpPr>
          <p:cNvPr id="8" name="Content Placeholder 7"/>
          <p:cNvSpPr>
            <a:spLocks noGrp="1"/>
          </p:cNvSpPr>
          <p:nvPr>
            <p:ph idx="1"/>
          </p:nvPr>
        </p:nvSpPr>
        <p:spPr>
          <a:xfrm>
            <a:off x="574766" y="1417372"/>
            <a:ext cx="5419634" cy="4392612"/>
          </a:xfrm>
        </p:spPr>
        <p:txBody>
          <a:bodyPr>
            <a:noAutofit/>
          </a:bodyPr>
          <a:lstStyle/>
          <a:p>
            <a:r>
              <a:rPr lang="en-US" sz="1800"/>
              <a:t>How can the unique history and features of Westphalia distinguish it from other portions of Prince George’s County? What traits should be prioritized when considering future uses?</a:t>
            </a:r>
          </a:p>
          <a:p>
            <a:r>
              <a:rPr lang="en-US" sz="1800">
                <a:solidFill>
                  <a:schemeClr val="tx1"/>
                </a:solidFill>
              </a:rPr>
              <a:t>What types of uses in the “town center” are best aligned with market trends throughout the Washington region? </a:t>
            </a:r>
          </a:p>
          <a:p>
            <a:r>
              <a:rPr lang="en-US" sz="1800">
                <a:solidFill>
                  <a:schemeClr val="tx1"/>
                </a:solidFill>
              </a:rPr>
              <a:t>What development is feasible in both the short and long term?</a:t>
            </a:r>
          </a:p>
          <a:p>
            <a:r>
              <a:rPr lang="en-US" sz="1800">
                <a:solidFill>
                  <a:schemeClr val="tx1"/>
                </a:solidFill>
              </a:rPr>
              <a:t>How can stakeholders prioritize and finance supportive infrastructure (including planned or potential roads, transit, open space, etc.) for Westphalia?</a:t>
            </a:r>
          </a:p>
          <a:p>
            <a:r>
              <a:rPr lang="en-US" sz="1800">
                <a:solidFill>
                  <a:schemeClr val="tx1"/>
                </a:solidFill>
              </a:rPr>
              <a:t>How can implementation address current transportation needs while accommodating future public transit potential? </a:t>
            </a:r>
          </a:p>
          <a:p>
            <a:endParaRPr lang="en-US" sz="1800">
              <a:solidFill>
                <a:schemeClr val="tx1"/>
              </a:solidFill>
            </a:endParaRPr>
          </a:p>
          <a:p>
            <a:endParaRPr lang="en-US" sz="1800"/>
          </a:p>
          <a:p>
            <a:endParaRPr lang="en-US" sz="1800"/>
          </a:p>
          <a:p>
            <a:endParaRPr lang="en-US" sz="1800"/>
          </a:p>
        </p:txBody>
      </p:sp>
      <p:sp>
        <p:nvSpPr>
          <p:cNvPr id="12" name="Content Placeholder 11"/>
          <p:cNvSpPr>
            <a:spLocks noGrp="1"/>
          </p:cNvSpPr>
          <p:nvPr>
            <p:ph idx="12"/>
          </p:nvPr>
        </p:nvSpPr>
        <p:spPr>
          <a:xfrm>
            <a:off x="6197691" y="1417826"/>
            <a:ext cx="5419634" cy="4392612"/>
          </a:xfrm>
        </p:spPr>
        <p:txBody>
          <a:bodyPr>
            <a:noAutofit/>
          </a:bodyPr>
          <a:lstStyle/>
          <a:p>
            <a:r>
              <a:rPr lang="en-US" sz="1800">
                <a:solidFill>
                  <a:schemeClr val="tx1"/>
                </a:solidFill>
              </a:rPr>
              <a:t>Given both present and future conditions related to COVID-19, market trends, and consumer/developer preferences how can placemaking and open space strengthen Westphalia’s identity and foster a sense of community?</a:t>
            </a:r>
          </a:p>
          <a:p>
            <a:r>
              <a:rPr lang="en-US" sz="1800">
                <a:solidFill>
                  <a:schemeClr val="tx1"/>
                </a:solidFill>
              </a:rPr>
              <a:t>What model of governance would be most effective to manage the interests of future residents, property and business owners, and other stakeholders?</a:t>
            </a:r>
          </a:p>
          <a:p>
            <a:r>
              <a:rPr lang="en-US" sz="1800">
                <a:solidFill>
                  <a:schemeClr val="tx1"/>
                </a:solidFill>
              </a:rPr>
              <a:t>Given the existing entitlements and approved land uses, how can the county government and developers achieve the desired uses within Westphalia?</a:t>
            </a:r>
            <a:endParaRPr lang="en-US" sz="1800"/>
          </a:p>
          <a:p>
            <a:endParaRPr lang="en-US" sz="1800"/>
          </a:p>
          <a:p>
            <a:endParaRPr lang="en-US" sz="1800"/>
          </a:p>
          <a:p>
            <a:endParaRPr lang="en-US" sz="1800"/>
          </a:p>
        </p:txBody>
      </p:sp>
    </p:spTree>
    <p:extLst>
      <p:ext uri="{BB962C8B-B14F-4D97-AF65-F5344CB8AC3E}">
        <p14:creationId xmlns:p14="http://schemas.microsoft.com/office/powerpoint/2010/main" val="37876332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latin typeface="Roboto Light"/>
                <a:ea typeface="Roboto Light"/>
              </a:rPr>
              <a:t>The Westphalia Reality</a:t>
            </a:r>
            <a:endParaRPr lang="en-US"/>
          </a:p>
        </p:txBody>
      </p:sp>
      <p:sp>
        <p:nvSpPr>
          <p:cNvPr id="22" name="Text Placeholder 21"/>
          <p:cNvSpPr>
            <a:spLocks noGrp="1"/>
          </p:cNvSpPr>
          <p:nvPr>
            <p:ph type="body" sz="quarter" idx="13"/>
          </p:nvPr>
        </p:nvSpPr>
        <p:spPr/>
        <p:txBody>
          <a:bodyPr vert="horz" lIns="91440" tIns="45720" rIns="91440" bIns="45720" rtlCol="0" anchor="t">
            <a:noAutofit/>
          </a:bodyPr>
          <a:lstStyle/>
          <a:p>
            <a:r>
              <a:rPr lang="en-US">
                <a:latin typeface="Roboto"/>
                <a:ea typeface="Roboto"/>
              </a:rPr>
              <a:t>What we really heard from stakeholders, distilled </a:t>
            </a:r>
            <a:endParaRPr lang="en-US"/>
          </a:p>
        </p:txBody>
      </p:sp>
      <p:grpSp>
        <p:nvGrpSpPr>
          <p:cNvPr id="19" name="Group 18"/>
          <p:cNvGrpSpPr/>
          <p:nvPr/>
        </p:nvGrpSpPr>
        <p:grpSpPr>
          <a:xfrm>
            <a:off x="418415" y="2637718"/>
            <a:ext cx="3313601" cy="3550155"/>
            <a:chOff x="7219658" y="1127915"/>
            <a:chExt cx="4495065" cy="3798010"/>
          </a:xfrm>
        </p:grpSpPr>
        <p:sp>
          <p:nvSpPr>
            <p:cNvPr id="16" name="Rectangle 15"/>
            <p:cNvSpPr/>
            <p:nvPr/>
          </p:nvSpPr>
          <p:spPr>
            <a:xfrm>
              <a:off x="7219658" y="1921967"/>
              <a:ext cx="4495065" cy="3003958"/>
            </a:xfrm>
            <a:prstGeom prst="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rgbClr val="7C7A7A"/>
                  </a:solidFill>
                  <a:latin typeface="Roboto Light"/>
                  <a:ea typeface="Roboto Light"/>
                  <a:cs typeface="Roboto Light" charset="0"/>
                </a:rPr>
                <a:t>Metrorail is not coming to Westphalia. Office and regional retail are not coming to Westphalia. It has been hard to attract a grocery store. County is not focused on Westphalia. Vision as planned and sold has not been fulfilled. Communication isn't working. Current plan implementation isn't working.</a:t>
              </a:r>
              <a:endParaRPr lang="en-US" sz="1600">
                <a:solidFill>
                  <a:srgbClr val="7C7A7A"/>
                </a:solidFill>
                <a:latin typeface="Roboto Light" charset="0"/>
                <a:ea typeface="Roboto Light" charset="0"/>
                <a:cs typeface="Roboto Light" charset="0"/>
              </a:endParaRPr>
            </a:p>
          </p:txBody>
        </p:sp>
        <p:sp>
          <p:nvSpPr>
            <p:cNvPr id="17" name="Rectangle 16"/>
            <p:cNvSpPr/>
            <p:nvPr/>
          </p:nvSpPr>
          <p:spPr>
            <a:xfrm>
              <a:off x="7281703" y="1127915"/>
              <a:ext cx="2393901" cy="69430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square" lIns="216000" tIns="108000" rIns="216000" bIns="108000" rtlCol="0" anchor="ctr">
              <a:spAutoFit/>
            </a:bodyPr>
            <a:lstStyle/>
            <a:p>
              <a:pPr algn="ctr"/>
              <a:r>
                <a:rPr lang="en-GB" sz="1400">
                  <a:solidFill>
                    <a:srgbClr val="FFFFFF"/>
                  </a:solidFill>
                  <a:latin typeface="Roboto Medium"/>
                  <a:ea typeface="Roboto Medium"/>
                  <a:cs typeface="Roboto Medium" charset="0"/>
                </a:rPr>
                <a:t>What Westphalia isn't</a:t>
              </a:r>
              <a:endParaRPr lang="en-GB" sz="1400">
                <a:solidFill>
                  <a:srgbClr val="FFFFFF"/>
                </a:solidFill>
                <a:latin typeface="Roboto Medium" charset="0"/>
                <a:ea typeface="Roboto Medium" charset="0"/>
                <a:cs typeface="Roboto Medium" charset="0"/>
              </a:endParaRPr>
            </a:p>
          </p:txBody>
        </p:sp>
      </p:grpSp>
      <p:grpSp>
        <p:nvGrpSpPr>
          <p:cNvPr id="10" name="Group 9"/>
          <p:cNvGrpSpPr/>
          <p:nvPr/>
        </p:nvGrpSpPr>
        <p:grpSpPr>
          <a:xfrm>
            <a:off x="-2095130" y="-222118"/>
            <a:ext cx="2311501" cy="1922329"/>
            <a:chOff x="-2095130" y="-222118"/>
            <a:chExt cx="2311501" cy="1922329"/>
          </a:xfrm>
        </p:grpSpPr>
        <p:sp>
          <p:nvSpPr>
            <p:cNvPr id="11" name="Rectangle 10"/>
            <p:cNvSpPr/>
            <p:nvPr/>
          </p:nvSpPr>
          <p:spPr>
            <a:xfrm>
              <a:off x="-2095130" y="230958"/>
              <a:ext cx="2095130" cy="1469253"/>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p:cNvSpPr/>
            <p:nvPr/>
          </p:nvSpPr>
          <p:spPr>
            <a:xfrm>
              <a:off x="-2095130" y="-222118"/>
              <a:ext cx="2095130" cy="49061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ight Triangle 12"/>
            <p:cNvSpPr/>
            <p:nvPr/>
          </p:nvSpPr>
          <p:spPr>
            <a:xfrm>
              <a:off x="0" y="-222118"/>
              <a:ext cx="216371" cy="216371"/>
            </a:xfrm>
            <a:prstGeom prst="rtTriangl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extBox 13"/>
            <p:cNvSpPr txBox="1"/>
            <p:nvPr/>
          </p:nvSpPr>
          <p:spPr>
            <a:xfrm>
              <a:off x="-1641987" y="-131689"/>
              <a:ext cx="1096775" cy="307777"/>
            </a:xfrm>
            <a:prstGeom prst="rect">
              <a:avLst/>
            </a:prstGeom>
            <a:noFill/>
          </p:spPr>
          <p:txBody>
            <a:bodyPr wrap="none" rtlCol="0">
              <a:spAutoFit/>
            </a:bodyPr>
            <a:lstStyle/>
            <a:p>
              <a:r>
                <a:rPr lang="en-GB" sz="1400">
                  <a:solidFill>
                    <a:schemeClr val="bg1"/>
                  </a:solidFill>
                  <a:latin typeface="Roboto" charset="0"/>
                  <a:ea typeface="Roboto" charset="0"/>
                  <a:cs typeface="Roboto" charset="0"/>
                </a:rPr>
                <a:t>SLIDE</a:t>
              </a:r>
              <a:r>
                <a:rPr lang="en-GB" sz="1400" baseline="0">
                  <a:solidFill>
                    <a:schemeClr val="bg1"/>
                  </a:solidFill>
                  <a:latin typeface="Roboto" charset="0"/>
                  <a:ea typeface="Roboto" charset="0"/>
                  <a:cs typeface="Roboto" charset="0"/>
                </a:rPr>
                <a:t> TIPS</a:t>
              </a:r>
              <a:endParaRPr lang="en-GB" sz="1400">
                <a:solidFill>
                  <a:schemeClr val="bg1"/>
                </a:solidFill>
                <a:latin typeface="Roboto" charset="0"/>
                <a:ea typeface="Roboto" charset="0"/>
                <a:cs typeface="Roboto" charset="0"/>
              </a:endParaRPr>
            </a:p>
          </p:txBody>
        </p:sp>
        <p:sp>
          <p:nvSpPr>
            <p:cNvPr id="15" name="TextBox 14"/>
            <p:cNvSpPr txBox="1"/>
            <p:nvPr/>
          </p:nvSpPr>
          <p:spPr>
            <a:xfrm>
              <a:off x="-1935333" y="433913"/>
              <a:ext cx="1695636" cy="1128188"/>
            </a:xfrm>
            <a:prstGeom prst="rect">
              <a:avLst/>
            </a:prstGeom>
            <a:noFill/>
          </p:spPr>
          <p:txBody>
            <a:bodyPr wrap="square" rtlCol="0">
              <a:noAutofit/>
            </a:bodyPr>
            <a:lstStyle/>
            <a:p>
              <a:pPr marL="96838" indent="-96838">
                <a:spcBef>
                  <a:spcPts val="600"/>
                </a:spcBef>
                <a:buClr>
                  <a:schemeClr val="accent1"/>
                </a:buClr>
                <a:buFont typeface="Wingdings" charset="2"/>
                <a:buChar char="§"/>
              </a:pPr>
              <a:r>
                <a:rPr lang="en-GB" sz="1000">
                  <a:solidFill>
                    <a:schemeClr val="tx1">
                      <a:lumMod val="75000"/>
                      <a:lumOff val="25000"/>
                    </a:schemeClr>
                  </a:solidFill>
                  <a:latin typeface="Roboto" charset="0"/>
                  <a:ea typeface="Roboto" charset="0"/>
                  <a:cs typeface="Roboto" charset="0"/>
                </a:rPr>
                <a:t>These callout elements are made to be copied onto other slides.</a:t>
              </a:r>
            </a:p>
            <a:p>
              <a:pPr marL="96838" indent="-96838">
                <a:spcBef>
                  <a:spcPts val="600"/>
                </a:spcBef>
                <a:buClr>
                  <a:schemeClr val="accent1"/>
                </a:buClr>
                <a:buFont typeface="Wingdings" charset="2"/>
                <a:buChar char="§"/>
              </a:pPr>
              <a:r>
                <a:rPr lang="en-GB" sz="1000" b="1">
                  <a:solidFill>
                    <a:schemeClr val="tx1">
                      <a:lumMod val="75000"/>
                      <a:lumOff val="25000"/>
                    </a:schemeClr>
                  </a:solidFill>
                  <a:latin typeface="Roboto" charset="0"/>
                  <a:ea typeface="Roboto" charset="0"/>
                  <a:cs typeface="Roboto" charset="0"/>
                </a:rPr>
                <a:t>Use them to highlight relevant info on photos, diagrams, graphics.</a:t>
              </a:r>
            </a:p>
          </p:txBody>
        </p:sp>
      </p:grpSp>
      <p:sp>
        <p:nvSpPr>
          <p:cNvPr id="24" name="Freeform 25">
            <a:extLst>
              <a:ext uri="{FF2B5EF4-FFF2-40B4-BE49-F238E27FC236}">
                <a16:creationId xmlns:a16="http://schemas.microsoft.com/office/drawing/2014/main" id="{938CFEB4-3561-46DE-8E6B-860AD8499385}"/>
              </a:ext>
            </a:extLst>
          </p:cNvPr>
          <p:cNvSpPr/>
          <p:nvPr/>
        </p:nvSpPr>
        <p:spPr>
          <a:xfrm>
            <a:off x="3976147" y="3041421"/>
            <a:ext cx="3861938" cy="2442156"/>
          </a:xfrm>
          <a:custGeom>
            <a:avLst/>
            <a:gdLst>
              <a:gd name="connsiteX0" fmla="*/ 0 w 5207619"/>
              <a:gd name="connsiteY0" fmla="*/ 0 h 2666999"/>
              <a:gd name="connsiteX1" fmla="*/ 5207619 w 5207619"/>
              <a:gd name="connsiteY1" fmla="*/ 0 h 2666999"/>
              <a:gd name="connsiteX2" fmla="*/ 5207619 w 5207619"/>
              <a:gd name="connsiteY2" fmla="*/ 2350364 h 2666999"/>
              <a:gd name="connsiteX3" fmla="*/ 2767481 w 5207619"/>
              <a:gd name="connsiteY3" fmla="*/ 2350364 h 2666999"/>
              <a:gd name="connsiteX4" fmla="*/ 2501822 w 5207619"/>
              <a:gd name="connsiteY4" fmla="*/ 2666999 h 2666999"/>
              <a:gd name="connsiteX5" fmla="*/ 2236163 w 5207619"/>
              <a:gd name="connsiteY5" fmla="*/ 2350364 h 2666999"/>
              <a:gd name="connsiteX6" fmla="*/ 0 w 5207619"/>
              <a:gd name="connsiteY6" fmla="*/ 2350364 h 2666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07619" h="2666999">
                <a:moveTo>
                  <a:pt x="0" y="0"/>
                </a:moveTo>
                <a:lnTo>
                  <a:pt x="5207619" y="0"/>
                </a:lnTo>
                <a:lnTo>
                  <a:pt x="5207619" y="2350364"/>
                </a:lnTo>
                <a:lnTo>
                  <a:pt x="2767481" y="2350364"/>
                </a:lnTo>
                <a:lnTo>
                  <a:pt x="2501822" y="2666999"/>
                </a:lnTo>
                <a:lnTo>
                  <a:pt x="2236163" y="2350364"/>
                </a:lnTo>
                <a:lnTo>
                  <a:pt x="0" y="2350364"/>
                </a:lnTo>
                <a:close/>
              </a:path>
            </a:pathLst>
          </a:custGeom>
          <a:solidFill>
            <a:schemeClr val="bg1"/>
          </a:solidFill>
          <a:ln w="1905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288000" rtlCol="0" anchor="ctr"/>
          <a:lstStyle/>
          <a:p>
            <a:pPr algn="ctr"/>
            <a:r>
              <a:rPr lang="en-US" sz="1600">
                <a:solidFill>
                  <a:srgbClr val="7C7A7A"/>
                </a:solidFill>
                <a:latin typeface="Roboto Light"/>
                <a:ea typeface="Roboto Light"/>
                <a:cs typeface="Roboto Light" charset="0"/>
              </a:rPr>
              <a:t>Gre</a:t>
            </a:r>
            <a:r>
              <a:rPr lang="en-US" sz="1600">
                <a:solidFill>
                  <a:srgbClr val="7C7A7A"/>
                </a:solidFill>
                <a:latin typeface="Roboto Light"/>
                <a:ea typeface="Roboto Light"/>
              </a:rPr>
              <a:t>at location. The land is a huge asset. Proximity and access to DC, majo</a:t>
            </a:r>
            <a:r>
              <a:rPr lang="en-US" sz="1600">
                <a:solidFill>
                  <a:srgbClr val="7C7A7A"/>
                </a:solidFill>
                <a:latin typeface="Roboto Light"/>
                <a:ea typeface="Roboto Light"/>
                <a:cs typeface="Roboto Light" charset="0"/>
              </a:rPr>
              <a:t>r transportation networks. Housing is affordable. County interested in attracting different market sectors. </a:t>
            </a:r>
            <a:r>
              <a:rPr lang="en-US" sz="1600">
                <a:solidFill>
                  <a:srgbClr val="7C7A7A"/>
                </a:solidFill>
                <a:latin typeface="Roboto Light"/>
                <a:ea typeface="Roboto Light"/>
              </a:rPr>
              <a:t>There are features that can create identity. There is untapped potential. </a:t>
            </a:r>
          </a:p>
        </p:txBody>
      </p:sp>
      <p:sp>
        <p:nvSpPr>
          <p:cNvPr id="25" name="Rectangle 24">
            <a:extLst>
              <a:ext uri="{FF2B5EF4-FFF2-40B4-BE49-F238E27FC236}">
                <a16:creationId xmlns:a16="http://schemas.microsoft.com/office/drawing/2014/main" id="{E43B8FB4-3F1F-4BFC-B3DE-8665F1BCB08A}"/>
              </a:ext>
            </a:extLst>
          </p:cNvPr>
          <p:cNvSpPr/>
          <p:nvPr/>
        </p:nvSpPr>
        <p:spPr>
          <a:xfrm>
            <a:off x="4059176" y="2285864"/>
            <a:ext cx="1558957" cy="648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square" lIns="216000" tIns="108000" rIns="216000" bIns="108000" rtlCol="0" anchor="ctr">
            <a:spAutoFit/>
          </a:bodyPr>
          <a:lstStyle/>
          <a:p>
            <a:pPr algn="ctr"/>
            <a:r>
              <a:rPr lang="en-GB" sz="1400">
                <a:solidFill>
                  <a:srgbClr val="FFFFFF"/>
                </a:solidFill>
                <a:latin typeface="Roboto Medium"/>
                <a:ea typeface="Roboto Medium"/>
                <a:cs typeface="Roboto Medium" charset="0"/>
              </a:rPr>
              <a:t>What Westphalia is </a:t>
            </a:r>
            <a:endParaRPr lang="en-GB" sz="1400">
              <a:solidFill>
                <a:srgbClr val="FFFFFF"/>
              </a:solidFill>
              <a:latin typeface="Roboto Medium" charset="0"/>
              <a:ea typeface="Roboto Medium" charset="0"/>
              <a:cs typeface="Roboto Medium" charset="0"/>
            </a:endParaRPr>
          </a:p>
        </p:txBody>
      </p:sp>
      <p:sp>
        <p:nvSpPr>
          <p:cNvPr id="28" name="Freeform 26">
            <a:extLst>
              <a:ext uri="{FF2B5EF4-FFF2-40B4-BE49-F238E27FC236}">
                <a16:creationId xmlns:a16="http://schemas.microsoft.com/office/drawing/2014/main" id="{1AD04915-8326-4BE0-B1FA-D1251847A89E}"/>
              </a:ext>
            </a:extLst>
          </p:cNvPr>
          <p:cNvSpPr/>
          <p:nvPr/>
        </p:nvSpPr>
        <p:spPr>
          <a:xfrm>
            <a:off x="8073900" y="2353486"/>
            <a:ext cx="3754993" cy="3511629"/>
          </a:xfrm>
          <a:custGeom>
            <a:avLst/>
            <a:gdLst>
              <a:gd name="connsiteX0" fmla="*/ 0 w 5207619"/>
              <a:gd name="connsiteY0" fmla="*/ 0 h 2666999"/>
              <a:gd name="connsiteX1" fmla="*/ 5207619 w 5207619"/>
              <a:gd name="connsiteY1" fmla="*/ 0 h 2666999"/>
              <a:gd name="connsiteX2" fmla="*/ 5207619 w 5207619"/>
              <a:gd name="connsiteY2" fmla="*/ 2350364 h 2666999"/>
              <a:gd name="connsiteX3" fmla="*/ 2767481 w 5207619"/>
              <a:gd name="connsiteY3" fmla="*/ 2350364 h 2666999"/>
              <a:gd name="connsiteX4" fmla="*/ 2501822 w 5207619"/>
              <a:gd name="connsiteY4" fmla="*/ 2666999 h 2666999"/>
              <a:gd name="connsiteX5" fmla="*/ 2236163 w 5207619"/>
              <a:gd name="connsiteY5" fmla="*/ 2350364 h 2666999"/>
              <a:gd name="connsiteX6" fmla="*/ 0 w 5207619"/>
              <a:gd name="connsiteY6" fmla="*/ 2350364 h 2666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07619" h="2666999">
                <a:moveTo>
                  <a:pt x="0" y="0"/>
                </a:moveTo>
                <a:lnTo>
                  <a:pt x="5207619" y="0"/>
                </a:lnTo>
                <a:lnTo>
                  <a:pt x="5207619" y="2350364"/>
                </a:lnTo>
                <a:lnTo>
                  <a:pt x="2767481" y="2350364"/>
                </a:lnTo>
                <a:lnTo>
                  <a:pt x="2501822" y="2666999"/>
                </a:lnTo>
                <a:lnTo>
                  <a:pt x="2236163" y="2350364"/>
                </a:lnTo>
                <a:lnTo>
                  <a:pt x="0" y="2350364"/>
                </a:lnTo>
                <a:close/>
              </a:path>
            </a:pathLst>
          </a:custGeom>
          <a:solidFill>
            <a:schemeClr val="accent1"/>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288000" rtlCol="0" anchor="ctr"/>
          <a:lstStyle/>
          <a:p>
            <a:pPr algn="ctr"/>
            <a:r>
              <a:rPr lang="en-US" sz="1600" b="1">
                <a:solidFill>
                  <a:schemeClr val="bg1"/>
                </a:solidFill>
                <a:latin typeface="Roboto Light"/>
                <a:ea typeface="Roboto Light"/>
                <a:cs typeface="Roboto Light" charset="0"/>
              </a:rPr>
              <a:t>Westphalia: Reimagining opportunity. Break the cycle! </a:t>
            </a:r>
            <a:endParaRPr lang="en-US" sz="1600" b="1">
              <a:solidFill>
                <a:schemeClr val="bg1"/>
              </a:solidFill>
              <a:latin typeface="Roboto Light" charset="0"/>
              <a:ea typeface="Roboto Light" charset="0"/>
              <a:cs typeface="Roboto Light" charset="0"/>
            </a:endParaRPr>
          </a:p>
        </p:txBody>
      </p:sp>
      <p:sp>
        <p:nvSpPr>
          <p:cNvPr id="30" name="Rectangle 29">
            <a:extLst>
              <a:ext uri="{FF2B5EF4-FFF2-40B4-BE49-F238E27FC236}">
                <a16:creationId xmlns:a16="http://schemas.microsoft.com/office/drawing/2014/main" id="{AFCFF402-6659-4415-A142-6749B3002968}"/>
              </a:ext>
            </a:extLst>
          </p:cNvPr>
          <p:cNvSpPr/>
          <p:nvPr/>
        </p:nvSpPr>
        <p:spPr>
          <a:xfrm>
            <a:off x="8069704" y="1653872"/>
            <a:ext cx="2232045" cy="648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square" lIns="216000" tIns="108000" rIns="216000" bIns="108000" rtlCol="0" anchor="ctr">
            <a:spAutoFit/>
          </a:bodyPr>
          <a:lstStyle/>
          <a:p>
            <a:pPr algn="ctr"/>
            <a:r>
              <a:rPr lang="en-GB" sz="1400">
                <a:solidFill>
                  <a:srgbClr val="FFFFFF"/>
                </a:solidFill>
                <a:latin typeface="Roboto Medium"/>
                <a:ea typeface="Roboto Medium"/>
                <a:cs typeface="Roboto Medium" charset="0"/>
              </a:rPr>
              <a:t>What  Westphalia Could Be </a:t>
            </a:r>
            <a:endParaRPr lang="en-GB" sz="1400">
              <a:solidFill>
                <a:srgbClr val="FFFFFF"/>
              </a:solidFill>
              <a:latin typeface="Roboto Medium" charset="0"/>
              <a:ea typeface="Roboto Medium" charset="0"/>
              <a:cs typeface="Roboto Medium" charset="0"/>
            </a:endParaRPr>
          </a:p>
        </p:txBody>
      </p:sp>
    </p:spTree>
    <p:extLst>
      <p:ext uri="{BB962C8B-B14F-4D97-AF65-F5344CB8AC3E}">
        <p14:creationId xmlns:p14="http://schemas.microsoft.com/office/powerpoint/2010/main" val="3810995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987746"/>
            <a:ext cx="12192000" cy="38537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5"/>
          <p:cNvSpPr>
            <a:spLocks noGrp="1"/>
          </p:cNvSpPr>
          <p:nvPr>
            <p:ph type="title"/>
          </p:nvPr>
        </p:nvSpPr>
        <p:spPr/>
        <p:txBody>
          <a:bodyPr/>
          <a:lstStyle/>
          <a:p>
            <a:r>
              <a:rPr lang="en-US"/>
              <a:t>Agenda</a:t>
            </a:r>
          </a:p>
        </p:txBody>
      </p:sp>
      <p:grpSp>
        <p:nvGrpSpPr>
          <p:cNvPr id="9" name="Group 8"/>
          <p:cNvGrpSpPr/>
          <p:nvPr/>
        </p:nvGrpSpPr>
        <p:grpSpPr>
          <a:xfrm>
            <a:off x="-2095130" y="-222118"/>
            <a:ext cx="2311501" cy="6552562"/>
            <a:chOff x="-2095130" y="-222118"/>
            <a:chExt cx="2311501" cy="6552562"/>
          </a:xfrm>
        </p:grpSpPr>
        <p:sp>
          <p:nvSpPr>
            <p:cNvPr id="20" name="Rectangle 19"/>
            <p:cNvSpPr/>
            <p:nvPr/>
          </p:nvSpPr>
          <p:spPr>
            <a:xfrm>
              <a:off x="-2095130" y="230958"/>
              <a:ext cx="2095130" cy="4782367"/>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p:cNvSpPr/>
            <p:nvPr/>
          </p:nvSpPr>
          <p:spPr>
            <a:xfrm>
              <a:off x="-2095130" y="-222118"/>
              <a:ext cx="2095130" cy="49061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ight Triangle 21"/>
            <p:cNvSpPr/>
            <p:nvPr/>
          </p:nvSpPr>
          <p:spPr>
            <a:xfrm>
              <a:off x="0" y="-222118"/>
              <a:ext cx="216371" cy="216371"/>
            </a:xfrm>
            <a:prstGeom prst="rtTriangl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TextBox 22"/>
            <p:cNvSpPr txBox="1"/>
            <p:nvPr/>
          </p:nvSpPr>
          <p:spPr>
            <a:xfrm>
              <a:off x="-1641987" y="-131689"/>
              <a:ext cx="1096775" cy="307777"/>
            </a:xfrm>
            <a:prstGeom prst="rect">
              <a:avLst/>
            </a:prstGeom>
            <a:noFill/>
          </p:spPr>
          <p:txBody>
            <a:bodyPr wrap="none" rtlCol="0">
              <a:spAutoFit/>
            </a:bodyPr>
            <a:lstStyle/>
            <a:p>
              <a:r>
                <a:rPr lang="en-GB" sz="1400">
                  <a:solidFill>
                    <a:schemeClr val="bg1"/>
                  </a:solidFill>
                  <a:latin typeface="Roboto" charset="0"/>
                  <a:ea typeface="Roboto" charset="0"/>
                  <a:cs typeface="Roboto" charset="0"/>
                </a:rPr>
                <a:t>SLIDE</a:t>
              </a:r>
              <a:r>
                <a:rPr lang="en-GB" sz="1400" baseline="0">
                  <a:solidFill>
                    <a:schemeClr val="bg1"/>
                  </a:solidFill>
                  <a:latin typeface="Roboto" charset="0"/>
                  <a:ea typeface="Roboto" charset="0"/>
                  <a:cs typeface="Roboto" charset="0"/>
                </a:rPr>
                <a:t> TIPS</a:t>
              </a:r>
              <a:endParaRPr lang="en-GB" sz="1400">
                <a:solidFill>
                  <a:schemeClr val="bg1"/>
                </a:solidFill>
                <a:latin typeface="Roboto" charset="0"/>
                <a:ea typeface="Roboto" charset="0"/>
                <a:cs typeface="Roboto" charset="0"/>
              </a:endParaRPr>
            </a:p>
          </p:txBody>
        </p:sp>
        <p:sp>
          <p:nvSpPr>
            <p:cNvPr id="24" name="TextBox 23"/>
            <p:cNvSpPr txBox="1"/>
            <p:nvPr/>
          </p:nvSpPr>
          <p:spPr>
            <a:xfrm>
              <a:off x="-1935333" y="433912"/>
              <a:ext cx="1695636" cy="5896532"/>
            </a:xfrm>
            <a:prstGeom prst="rect">
              <a:avLst/>
            </a:prstGeom>
            <a:noFill/>
          </p:spPr>
          <p:txBody>
            <a:bodyPr wrap="square" rtlCol="0">
              <a:noAutofit/>
            </a:bodyPr>
            <a:lstStyle/>
            <a:p>
              <a:pPr marL="96838" indent="-96838">
                <a:spcBef>
                  <a:spcPts val="600"/>
                </a:spcBef>
                <a:buClr>
                  <a:schemeClr val="accent1"/>
                </a:buClr>
                <a:buFont typeface="Wingdings" charset="2"/>
                <a:buChar char="§"/>
              </a:pPr>
              <a:r>
                <a:rPr lang="en-GB" sz="1000">
                  <a:solidFill>
                    <a:schemeClr val="tx1">
                      <a:lumMod val="75000"/>
                      <a:lumOff val="25000"/>
                    </a:schemeClr>
                  </a:solidFill>
                  <a:latin typeface="Roboto" charset="0"/>
                  <a:ea typeface="Roboto" charset="0"/>
                  <a:cs typeface="Roboto" charset="0"/>
                </a:rPr>
                <a:t>This agenda is made with SmartArt.</a:t>
              </a:r>
            </a:p>
            <a:p>
              <a:pPr marL="96838" indent="-96838">
                <a:spcBef>
                  <a:spcPts val="600"/>
                </a:spcBef>
                <a:buClr>
                  <a:schemeClr val="accent1"/>
                </a:buClr>
                <a:buFont typeface="Wingdings" charset="2"/>
                <a:buChar char="§"/>
              </a:pPr>
              <a:r>
                <a:rPr lang="en-GB" sz="1000">
                  <a:solidFill>
                    <a:schemeClr val="tx1">
                      <a:lumMod val="75000"/>
                      <a:lumOff val="25000"/>
                    </a:schemeClr>
                  </a:solidFill>
                  <a:latin typeface="Roboto" charset="0"/>
                  <a:ea typeface="Roboto" charset="0"/>
                  <a:cs typeface="Roboto" charset="0"/>
                </a:rPr>
                <a:t>Click into the text boxes or use the SmartArt window to make text changes.</a:t>
              </a:r>
            </a:p>
            <a:p>
              <a:pPr marL="96838" indent="-96838">
                <a:spcBef>
                  <a:spcPts val="600"/>
                </a:spcBef>
                <a:buClr>
                  <a:schemeClr val="accent1"/>
                </a:buClr>
                <a:buFont typeface="Wingdings" charset="2"/>
                <a:buChar char="§"/>
              </a:pPr>
              <a:r>
                <a:rPr lang="en-GB" sz="1000" b="1">
                  <a:solidFill>
                    <a:schemeClr val="tx1">
                      <a:lumMod val="75000"/>
                      <a:lumOff val="25000"/>
                    </a:schemeClr>
                  </a:solidFill>
                  <a:latin typeface="Roboto" charset="0"/>
                  <a:ea typeface="Roboto" charset="0"/>
                  <a:cs typeface="Roboto" charset="0"/>
                </a:rPr>
                <a:t>Delete any unnecessary items.</a:t>
              </a:r>
            </a:p>
            <a:p>
              <a:pPr marL="96838" indent="-96838">
                <a:spcBef>
                  <a:spcPts val="600"/>
                </a:spcBef>
                <a:buClr>
                  <a:schemeClr val="accent1"/>
                </a:buClr>
                <a:buFont typeface="Wingdings" charset="2"/>
                <a:buChar char="§"/>
              </a:pPr>
              <a:r>
                <a:rPr lang="en-GB" sz="1000" b="1">
                  <a:solidFill>
                    <a:schemeClr val="tx1">
                      <a:lumMod val="75000"/>
                      <a:lumOff val="25000"/>
                    </a:schemeClr>
                  </a:solidFill>
                  <a:latin typeface="Roboto" charset="0"/>
                  <a:ea typeface="Roboto" charset="0"/>
                  <a:cs typeface="Roboto" charset="0"/>
                </a:rPr>
                <a:t>To highlight the current section, </a:t>
              </a:r>
              <a:r>
                <a:rPr lang="en-GB" sz="1000">
                  <a:solidFill>
                    <a:schemeClr val="tx1">
                      <a:lumMod val="75000"/>
                      <a:lumOff val="25000"/>
                    </a:schemeClr>
                  </a:solidFill>
                  <a:latin typeface="Roboto" charset="0"/>
                  <a:ea typeface="Roboto" charset="0"/>
                  <a:cs typeface="Roboto" charset="0"/>
                </a:rPr>
                <a:t>change the colour of the chevron behind the item from the standard green to the dark green.</a:t>
              </a:r>
            </a:p>
            <a:p>
              <a:pPr marL="96838" indent="-96838">
                <a:spcBef>
                  <a:spcPts val="600"/>
                </a:spcBef>
                <a:buClr>
                  <a:schemeClr val="accent1"/>
                </a:buClr>
                <a:buFont typeface="Wingdings" charset="2"/>
                <a:buChar char="§"/>
              </a:pPr>
              <a:r>
                <a:rPr lang="en-GB" sz="1000">
                  <a:solidFill>
                    <a:schemeClr val="tx1">
                      <a:lumMod val="75000"/>
                      <a:lumOff val="25000"/>
                    </a:schemeClr>
                  </a:solidFill>
                  <a:latin typeface="Roboto" charset="0"/>
                  <a:ea typeface="Roboto" charset="0"/>
                  <a:cs typeface="Roboto" charset="0"/>
                </a:rPr>
                <a:t>Similarly, to remove the highlight from a section, change the colour of the chevron from dark green to the standard green.</a:t>
              </a:r>
            </a:p>
            <a:p>
              <a:pPr marL="96838" indent="-96838">
                <a:spcBef>
                  <a:spcPts val="600"/>
                </a:spcBef>
                <a:buClr>
                  <a:schemeClr val="accent1"/>
                </a:buClr>
                <a:buFont typeface="Wingdings" charset="2"/>
                <a:buChar char="§"/>
              </a:pPr>
              <a:r>
                <a:rPr lang="en-GB" sz="1000" b="1">
                  <a:solidFill>
                    <a:schemeClr val="tx1">
                      <a:lumMod val="75000"/>
                      <a:lumOff val="25000"/>
                    </a:schemeClr>
                  </a:solidFill>
                  <a:latin typeface="Roboto" charset="0"/>
                  <a:ea typeface="Roboto" charset="0"/>
                  <a:cs typeface="Roboto" charset="0"/>
                </a:rPr>
                <a:t>After adding your agenda items, duplicate this slide to create the section index slides.</a:t>
              </a:r>
            </a:p>
          </p:txBody>
        </p:sp>
      </p:grpSp>
      <p:grpSp>
        <p:nvGrpSpPr>
          <p:cNvPr id="38" name="Group 37"/>
          <p:cNvGrpSpPr/>
          <p:nvPr/>
        </p:nvGrpSpPr>
        <p:grpSpPr>
          <a:xfrm>
            <a:off x="-514760" y="894273"/>
            <a:ext cx="13422634" cy="6387456"/>
            <a:chOff x="-778529" y="-301481"/>
            <a:chExt cx="13422634" cy="6387456"/>
          </a:xfrm>
        </p:grpSpPr>
        <p:sp>
          <p:nvSpPr>
            <p:cNvPr id="39" name="Oval 38"/>
            <p:cNvSpPr/>
            <p:nvPr/>
          </p:nvSpPr>
          <p:spPr>
            <a:xfrm>
              <a:off x="8158170" y="2010769"/>
              <a:ext cx="1220564" cy="1220564"/>
            </a:xfrm>
            <a:prstGeom prst="ellipse">
              <a:avLst/>
            </a:prstGeom>
            <a:noFill/>
            <a:ln w="28575">
              <a:solidFill>
                <a:schemeClr val="bg1">
                  <a:alpha val="2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latin typeface="Roboto Regular" charset="0"/>
              </a:endParaRPr>
            </a:p>
          </p:txBody>
        </p:sp>
        <p:sp>
          <p:nvSpPr>
            <p:cNvPr id="40" name="Oval 39"/>
            <p:cNvSpPr/>
            <p:nvPr/>
          </p:nvSpPr>
          <p:spPr>
            <a:xfrm>
              <a:off x="8623497" y="-301481"/>
              <a:ext cx="3019971" cy="3019971"/>
            </a:xfrm>
            <a:prstGeom prst="ellipse">
              <a:avLst/>
            </a:prstGeom>
            <a:noFill/>
            <a:ln w="28575">
              <a:solidFill>
                <a:schemeClr val="bg1">
                  <a:alpha val="2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latin typeface="Roboto Regular" charset="0"/>
              </a:endParaRPr>
            </a:p>
          </p:txBody>
        </p:sp>
        <p:sp>
          <p:nvSpPr>
            <p:cNvPr id="41" name="Oval 40"/>
            <p:cNvSpPr/>
            <p:nvPr/>
          </p:nvSpPr>
          <p:spPr>
            <a:xfrm>
              <a:off x="11321041" y="2299366"/>
              <a:ext cx="1323064" cy="1323064"/>
            </a:xfrm>
            <a:prstGeom prst="ellipse">
              <a:avLst/>
            </a:prstGeom>
            <a:noFill/>
            <a:ln w="28575">
              <a:solidFill>
                <a:schemeClr val="bg1">
                  <a:alpha val="2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latin typeface="Roboto Regular" charset="0"/>
              </a:endParaRPr>
            </a:p>
          </p:txBody>
        </p:sp>
        <p:sp>
          <p:nvSpPr>
            <p:cNvPr id="42" name="Oval 41"/>
            <p:cNvSpPr/>
            <p:nvPr/>
          </p:nvSpPr>
          <p:spPr>
            <a:xfrm>
              <a:off x="-778529" y="3066004"/>
              <a:ext cx="3019971" cy="3019971"/>
            </a:xfrm>
            <a:prstGeom prst="ellipse">
              <a:avLst/>
            </a:prstGeom>
            <a:noFill/>
            <a:ln w="28575">
              <a:solidFill>
                <a:schemeClr val="bg1">
                  <a:alpha val="2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latin typeface="Roboto Regular" charset="0"/>
              </a:endParaRPr>
            </a:p>
          </p:txBody>
        </p:sp>
        <p:sp>
          <p:nvSpPr>
            <p:cNvPr id="43" name="Oval 42"/>
            <p:cNvSpPr/>
            <p:nvPr/>
          </p:nvSpPr>
          <p:spPr>
            <a:xfrm>
              <a:off x="986476" y="1534915"/>
              <a:ext cx="2392987" cy="2392987"/>
            </a:xfrm>
            <a:prstGeom prst="ellipse">
              <a:avLst/>
            </a:prstGeom>
            <a:noFill/>
            <a:ln w="28575">
              <a:solidFill>
                <a:schemeClr val="bg1">
                  <a:alpha val="2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latin typeface="Roboto Regular" charset="0"/>
              </a:endParaRPr>
            </a:p>
          </p:txBody>
        </p:sp>
        <p:sp>
          <p:nvSpPr>
            <p:cNvPr id="44" name="Oval 43"/>
            <p:cNvSpPr/>
            <p:nvPr/>
          </p:nvSpPr>
          <p:spPr>
            <a:xfrm>
              <a:off x="3144886" y="3693325"/>
              <a:ext cx="958048" cy="958048"/>
            </a:xfrm>
            <a:prstGeom prst="ellipse">
              <a:avLst/>
            </a:prstGeom>
            <a:noFill/>
            <a:ln w="28575">
              <a:solidFill>
                <a:schemeClr val="bg1">
                  <a:alpha val="2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latin typeface="Roboto Regular" charset="0"/>
              </a:endParaRPr>
            </a:p>
          </p:txBody>
        </p:sp>
      </p:grpSp>
      <p:graphicFrame>
        <p:nvGraphicFramePr>
          <p:cNvPr id="2" name="Diagram 1"/>
          <p:cNvGraphicFramePr/>
          <p:nvPr>
            <p:extLst>
              <p:ext uri="{D42A27DB-BD31-4B8C-83A1-F6EECF244321}">
                <p14:modId xmlns:p14="http://schemas.microsoft.com/office/powerpoint/2010/main" val="3325500645"/>
              </p:ext>
            </p:extLst>
          </p:nvPr>
        </p:nvGraphicFramePr>
        <p:xfrm>
          <a:off x="574675" y="2654766"/>
          <a:ext cx="11042650" cy="234105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5709603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9B91F0CA-9223-4744-83DC-15E5A1A32629}"/>
              </a:ext>
            </a:extLst>
          </p:cNvPr>
          <p:cNvSpPr>
            <a:spLocks noGrp="1"/>
          </p:cNvSpPr>
          <p:nvPr>
            <p:ph type="title" hasCustomPrompt="1"/>
          </p:nvPr>
        </p:nvSpPr>
        <p:spPr>
          <a:xfrm>
            <a:off x="433108" y="514805"/>
            <a:ext cx="6421625" cy="749572"/>
          </a:xfrm>
        </p:spPr>
        <p:txBody>
          <a:bodyPr/>
          <a:lstStyle/>
          <a:p>
            <a:r>
              <a:rPr lang="en-US"/>
              <a:t>Existing Conditions</a:t>
            </a:r>
          </a:p>
        </p:txBody>
      </p:sp>
      <p:pic>
        <p:nvPicPr>
          <p:cNvPr id="8" name="Picture 9" descr="Diagram&#10;&#10;Description automatically generated">
            <a:extLst>
              <a:ext uri="{FF2B5EF4-FFF2-40B4-BE49-F238E27FC236}">
                <a16:creationId xmlns:a16="http://schemas.microsoft.com/office/drawing/2014/main" id="{9DE6F891-5C0A-447E-8FF7-A69FB882F85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38149" y="1457636"/>
            <a:ext cx="5968092" cy="4609477"/>
          </a:xfrm>
          <a:prstGeom prst="rect">
            <a:avLst/>
          </a:prstGeom>
        </p:spPr>
      </p:pic>
      <p:sp>
        <p:nvSpPr>
          <p:cNvPr id="5" name="Content Placeholder 14">
            <a:extLst>
              <a:ext uri="{FF2B5EF4-FFF2-40B4-BE49-F238E27FC236}">
                <a16:creationId xmlns:a16="http://schemas.microsoft.com/office/drawing/2014/main" id="{A9FBC43E-2490-473A-8E5E-F140093EBAAD}"/>
              </a:ext>
            </a:extLst>
          </p:cNvPr>
          <p:cNvSpPr>
            <a:spLocks noGrp="1"/>
          </p:cNvSpPr>
          <p:nvPr/>
        </p:nvSpPr>
        <p:spPr>
          <a:xfrm>
            <a:off x="6413331" y="1328286"/>
            <a:ext cx="5381814" cy="4591049"/>
          </a:xfrm>
          <a:prstGeom prst="rect">
            <a:avLst/>
          </a:prstGeom>
        </p:spPr>
        <p:txBody>
          <a:bodyPr vert="horz" lIns="91440" tIns="45720" rIns="91440" bIns="45720" rtlCol="0" anchor="t">
            <a:normAutofit fontScale="92500" lnSpcReduction="20000"/>
          </a:bodyPr>
          <a:lstStyle>
            <a:lvl1pPr marL="228600" indent="-228600" algn="l" defTabSz="914400" rtl="0" eaLnBrk="1" latinLnBrk="0" hangingPunct="1">
              <a:lnSpc>
                <a:spcPct val="90000"/>
              </a:lnSpc>
              <a:spcBef>
                <a:spcPts val="1000"/>
              </a:spcBef>
              <a:buClr>
                <a:schemeClr val="accent1"/>
              </a:buClr>
              <a:buFont typeface="Wingdings" charset="2"/>
              <a:buChar char="§"/>
              <a:defRPr sz="2000" b="0" i="0" kern="1200">
                <a:solidFill>
                  <a:schemeClr val="tx1">
                    <a:lumMod val="75000"/>
                    <a:lumOff val="25000"/>
                  </a:schemeClr>
                </a:solidFill>
                <a:latin typeface="Roboto Light" charset="0"/>
                <a:ea typeface="Roboto Light" charset="0"/>
                <a:cs typeface="Roboto Light" charset="0"/>
              </a:defRPr>
            </a:lvl1pPr>
            <a:lvl2pPr marL="685800" indent="-228600" algn="l" defTabSz="914400" rtl="0" eaLnBrk="1" latinLnBrk="0" hangingPunct="1">
              <a:lnSpc>
                <a:spcPct val="90000"/>
              </a:lnSpc>
              <a:spcBef>
                <a:spcPts val="500"/>
              </a:spcBef>
              <a:buClr>
                <a:schemeClr val="accent1"/>
              </a:buClr>
              <a:buFont typeface="Wingdings" charset="2"/>
              <a:buChar char="§"/>
              <a:defRPr sz="1800" b="0" i="0" kern="1200">
                <a:solidFill>
                  <a:schemeClr val="tx1">
                    <a:lumMod val="75000"/>
                    <a:lumOff val="25000"/>
                  </a:schemeClr>
                </a:solidFill>
                <a:latin typeface="Roboto Light" charset="0"/>
                <a:ea typeface="Roboto Light" charset="0"/>
                <a:cs typeface="Roboto Light" charset="0"/>
              </a:defRPr>
            </a:lvl2pPr>
            <a:lvl3pPr marL="1143000" indent="-228600" algn="l" defTabSz="914400" rtl="0" eaLnBrk="1" latinLnBrk="0" hangingPunct="1">
              <a:lnSpc>
                <a:spcPct val="90000"/>
              </a:lnSpc>
              <a:spcBef>
                <a:spcPts val="500"/>
              </a:spcBef>
              <a:buClr>
                <a:schemeClr val="accent1"/>
              </a:buClr>
              <a:buFont typeface="Wingdings" charset="2"/>
              <a:buChar char="§"/>
              <a:defRPr sz="1600" b="0" i="0" kern="1200">
                <a:solidFill>
                  <a:schemeClr val="tx1">
                    <a:lumMod val="75000"/>
                    <a:lumOff val="25000"/>
                  </a:schemeClr>
                </a:solidFill>
                <a:latin typeface="Roboto Light" charset="0"/>
                <a:ea typeface="Roboto Light" charset="0"/>
                <a:cs typeface="Roboto Light" charset="0"/>
              </a:defRPr>
            </a:lvl3pPr>
            <a:lvl4pPr marL="1600200" indent="-228600" algn="l" defTabSz="914400" rtl="0" eaLnBrk="1" latinLnBrk="0" hangingPunct="1">
              <a:lnSpc>
                <a:spcPct val="90000"/>
              </a:lnSpc>
              <a:spcBef>
                <a:spcPts val="500"/>
              </a:spcBef>
              <a:buClr>
                <a:schemeClr val="accent1"/>
              </a:buClr>
              <a:buFont typeface="Wingdings" charset="2"/>
              <a:buChar char="§"/>
              <a:defRPr sz="1400" b="0" i="0" kern="1200">
                <a:solidFill>
                  <a:schemeClr val="tx1">
                    <a:lumMod val="75000"/>
                    <a:lumOff val="25000"/>
                  </a:schemeClr>
                </a:solidFill>
                <a:latin typeface="Roboto Light" charset="0"/>
                <a:ea typeface="Roboto Light" charset="0"/>
                <a:cs typeface="Roboto Light" charset="0"/>
              </a:defRPr>
            </a:lvl4pPr>
            <a:lvl5pPr marL="2057400" indent="-228600" algn="l" defTabSz="914400" rtl="0" eaLnBrk="1" latinLnBrk="0" hangingPunct="1">
              <a:lnSpc>
                <a:spcPct val="90000"/>
              </a:lnSpc>
              <a:spcBef>
                <a:spcPts val="500"/>
              </a:spcBef>
              <a:buClr>
                <a:schemeClr val="accent1"/>
              </a:buClr>
              <a:buFont typeface="Wingdings" charset="2"/>
              <a:buChar char="§"/>
              <a:defRPr sz="1400" b="0" i="0" kern="1200">
                <a:solidFill>
                  <a:schemeClr val="tx1">
                    <a:lumMod val="75000"/>
                    <a:lumOff val="25000"/>
                  </a:schemeClr>
                </a:solidFill>
                <a:latin typeface="Roboto Light" charset="0"/>
                <a:ea typeface="Roboto Light" charset="0"/>
                <a:cs typeface="Roboto Light"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a:latin typeface="Roboto Light"/>
                <a:ea typeface="Roboto Light"/>
              </a:rPr>
              <a:t>Existing 2007 Sector Plan is good and valid, but becoming outdated:</a:t>
            </a:r>
          </a:p>
          <a:p>
            <a:pPr lvl="1"/>
            <a:r>
              <a:rPr lang="en-US">
                <a:latin typeface="Roboto Light"/>
                <a:ea typeface="Roboto Light"/>
              </a:rPr>
              <a:t>Metro not expanding to site</a:t>
            </a:r>
          </a:p>
          <a:p>
            <a:pPr lvl="1"/>
            <a:r>
              <a:rPr lang="en-US">
                <a:latin typeface="Roboto Light"/>
                <a:ea typeface="Roboto Light"/>
              </a:rPr>
              <a:t>Strong demand from housing crisis</a:t>
            </a:r>
          </a:p>
          <a:p>
            <a:pPr lvl="1"/>
            <a:r>
              <a:rPr lang="en-US">
                <a:latin typeface="Roboto Light"/>
                <a:ea typeface="Roboto Light"/>
              </a:rPr>
              <a:t>Excess retail space in the County</a:t>
            </a:r>
          </a:p>
          <a:p>
            <a:pPr lvl="1"/>
            <a:r>
              <a:rPr lang="en-US">
                <a:latin typeface="Roboto Light"/>
                <a:ea typeface="Roboto Light"/>
              </a:rPr>
              <a:t>Future office space now directed to Metro sites</a:t>
            </a:r>
            <a:endParaRPr lang="en-US"/>
          </a:p>
          <a:p>
            <a:r>
              <a:rPr lang="en-US">
                <a:latin typeface="Roboto Light"/>
                <a:ea typeface="Roboto Light"/>
              </a:rPr>
              <a:t>Cooperation between Developers &amp; PG County needs to continue</a:t>
            </a:r>
          </a:p>
          <a:p>
            <a:pPr lvl="0"/>
            <a:r>
              <a:rPr lang="en-US">
                <a:latin typeface="Roboto Light"/>
                <a:ea typeface="Roboto Light"/>
              </a:rPr>
              <a:t>Plan implementation is off to a solid start – though certain elements can be enhanced</a:t>
            </a:r>
          </a:p>
          <a:p>
            <a:r>
              <a:rPr lang="en-US">
                <a:latin typeface="Roboto Light"/>
                <a:ea typeface="Roboto Light"/>
              </a:rPr>
              <a:t>Lack of community elements delivered from original Vision causing Resident frustration. Normal issue, but requires improved communication and patience</a:t>
            </a:r>
          </a:p>
          <a:p>
            <a:r>
              <a:rPr lang="en-US">
                <a:latin typeface="Roboto Light"/>
                <a:ea typeface="Roboto Light"/>
              </a:rPr>
              <a:t>Recent Private Investment in the Community</a:t>
            </a:r>
            <a:endParaRPr lang="en-US"/>
          </a:p>
          <a:p>
            <a:r>
              <a:rPr lang="en-US">
                <a:latin typeface="Roboto Light"/>
                <a:ea typeface="Roboto Light"/>
              </a:rPr>
              <a:t>Opportunities for connections to Open Space</a:t>
            </a:r>
            <a:endParaRPr lang="en-US"/>
          </a:p>
          <a:p>
            <a:r>
              <a:rPr lang="en-US">
                <a:latin typeface="Roboto Light"/>
                <a:ea typeface="Roboto Light"/>
              </a:rPr>
              <a:t>Deep roots in agricultural history</a:t>
            </a:r>
            <a:endParaRPr lang="en-US"/>
          </a:p>
          <a:p>
            <a:endParaRPr lang="en-US"/>
          </a:p>
        </p:txBody>
      </p:sp>
    </p:spTree>
    <p:extLst>
      <p:ext uri="{BB962C8B-B14F-4D97-AF65-F5344CB8AC3E}">
        <p14:creationId xmlns:p14="http://schemas.microsoft.com/office/powerpoint/2010/main" val="1424762840"/>
      </p:ext>
    </p:extLst>
  </p:cSld>
  <p:clrMapOvr>
    <a:masterClrMapping/>
  </p:clrMapOvr>
</p:sld>
</file>

<file path=ppt/theme/theme1.xml><?xml version="1.0" encoding="utf-8"?>
<a:theme xmlns:a="http://schemas.openxmlformats.org/drawingml/2006/main" name="Office Theme">
  <a:themeElements>
    <a:clrScheme name="ULI">
      <a:dk1>
        <a:srgbClr val="000000"/>
      </a:dk1>
      <a:lt1>
        <a:srgbClr val="FFFFFF"/>
      </a:lt1>
      <a:dk2>
        <a:srgbClr val="B2B6BB"/>
      </a:dk2>
      <a:lt2>
        <a:srgbClr val="7C7A7A"/>
      </a:lt2>
      <a:accent1>
        <a:srgbClr val="77A02D"/>
      </a:accent1>
      <a:accent2>
        <a:srgbClr val="C0D29F"/>
      </a:accent2>
      <a:accent3>
        <a:srgbClr val="5791C4"/>
      </a:accent3>
      <a:accent4>
        <a:srgbClr val="BD1920"/>
      </a:accent4>
      <a:accent5>
        <a:srgbClr val="7B7415"/>
      </a:accent5>
      <a:accent6>
        <a:srgbClr val="F2B012"/>
      </a:accent6>
      <a:hlink>
        <a:srgbClr val="333232"/>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9525">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defRPr sz="1400" dirty="0" smtClean="0">
            <a:solidFill>
              <a:schemeClr val="bg2"/>
            </a:solidFill>
            <a:latin typeface="Roboto Light" charset="0"/>
            <a:ea typeface="Roboto Light" charset="0"/>
            <a:cs typeface="Roboto Light" charset="0"/>
          </a:defRPr>
        </a:defPPr>
      </a:lstStyle>
    </a:txDef>
  </a:objectDefaults>
  <a:extraClrSchemeLst/>
  <a:custClrLst>
    <a:custClr name="ULI Dark Grey">
      <a:srgbClr val="414B56"/>
    </a:custClr>
    <a:custClr name="ULI Medium Grey">
      <a:srgbClr val="616A74"/>
    </a:custClr>
    <a:custClr name="ULI Light Grey">
      <a:srgbClr val="868F98"/>
    </a:custClr>
    <a:custClr name="ULI Lightest Grey">
      <a:srgbClr val="A8ADB4"/>
    </a:custClr>
    <a:custClr name="ULI Green">
      <a:srgbClr val="77A02D"/>
    </a:custClr>
    <a:custClr name="ULI Light Green">
      <a:srgbClr val="C0D29F"/>
    </a:custClr>
    <a:custClr name="Accent Blue">
      <a:srgbClr val="5791C4"/>
    </a:custClr>
    <a:custClr name="Accent Red">
      <a:srgbClr val="BD1920"/>
    </a:custClr>
    <a:custClr name="Accent Olive">
      <a:srgbClr val="7B7415"/>
    </a:custClr>
    <a:custClr name="Accent Yellow">
      <a:srgbClr val="F2B012"/>
    </a:custClr>
  </a:custClr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8072913D679334485905397F09E402D" ma:contentTypeVersion="10" ma:contentTypeDescription="Create a new document." ma:contentTypeScope="" ma:versionID="e25567c5efd01b15970309429d398a38">
  <xsd:schema xmlns:xsd="http://www.w3.org/2001/XMLSchema" xmlns:xs="http://www.w3.org/2001/XMLSchema" xmlns:p="http://schemas.microsoft.com/office/2006/metadata/properties" xmlns:ns2="2404350c-1223-4d45-8299-979f67ca0ab4" xmlns:ns3="86080267-ec1e-4242-8d99-dff741162d2d" targetNamespace="http://schemas.microsoft.com/office/2006/metadata/properties" ma:root="true" ma:fieldsID="d60e8e971874ab8de2051e29e496790a" ns2:_="" ns3:_="">
    <xsd:import namespace="2404350c-1223-4d45-8299-979f67ca0ab4"/>
    <xsd:import namespace="86080267-ec1e-4242-8d99-dff741162d2d"/>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404350c-1223-4d45-8299-979f67ca0ab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6080267-ec1e-4242-8d99-dff741162d2d"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F526EC25-D334-45B7-8305-2BC570D4BE62}">
  <ds:schemaRefs>
    <ds:schemaRef ds:uri="2404350c-1223-4d45-8299-979f67ca0ab4"/>
    <ds:schemaRef ds:uri="86080267-ec1e-4242-8d99-dff741162d2d"/>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B91D6C0B-76AF-44D3-A23C-5FB1C1E56935}">
  <ds:schemaRefs>
    <ds:schemaRef ds:uri="http://schemas.microsoft.com/sharepoint/v3/contenttype/forms"/>
  </ds:schemaRefs>
</ds:datastoreItem>
</file>

<file path=customXml/itemProps3.xml><?xml version="1.0" encoding="utf-8"?>
<ds:datastoreItem xmlns:ds="http://schemas.openxmlformats.org/officeDocument/2006/customXml" ds:itemID="{E108F2DC-C5D4-4A20-B8D9-1974A32116FE}">
  <ds:schemaRefs>
    <ds:schemaRef ds:uri="http://schemas.openxmlformats.org/package/2006/metadata/core-properties"/>
    <ds:schemaRef ds:uri="http://schemas.microsoft.com/office/2006/documentManagement/types"/>
    <ds:schemaRef ds:uri="http://purl.org/dc/elements/1.1/"/>
    <ds:schemaRef ds:uri="http://schemas.microsoft.com/office/infopath/2007/PartnerControls"/>
    <ds:schemaRef ds:uri="http://schemas.microsoft.com/office/2006/metadata/properties"/>
    <ds:schemaRef ds:uri="http://www.w3.org/XML/1998/namespace"/>
    <ds:schemaRef ds:uri="http://purl.org/dc/terms/"/>
    <ds:schemaRef ds:uri="86080267-ec1e-4242-8d99-dff741162d2d"/>
    <ds:schemaRef ds:uri="2404350c-1223-4d45-8299-979f67ca0ab4"/>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
  <TotalTime>5675</TotalTime>
  <Words>4762</Words>
  <Application>Microsoft Macintosh PowerPoint</Application>
  <PresentationFormat>Widescreen</PresentationFormat>
  <Paragraphs>608</Paragraphs>
  <Slides>46</Slides>
  <Notes>23</Notes>
  <HiddenSlides>1</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46</vt:i4>
      </vt:variant>
    </vt:vector>
  </HeadingPairs>
  <TitlesOfParts>
    <vt:vector size="55" baseType="lpstr">
      <vt:lpstr>Roboto Light</vt:lpstr>
      <vt:lpstr>Wingdings</vt:lpstr>
      <vt:lpstr>Arial</vt:lpstr>
      <vt:lpstr>Roboto</vt:lpstr>
      <vt:lpstr>Roboto Medium</vt:lpstr>
      <vt:lpstr>Arial,Sans-Serif</vt:lpstr>
      <vt:lpstr>Calibri</vt:lpstr>
      <vt:lpstr>Roboto Regular</vt:lpstr>
      <vt:lpstr>Office Theme</vt:lpstr>
      <vt:lpstr>Westphalia TAP</vt:lpstr>
      <vt:lpstr>PowerPoint Presentation</vt:lpstr>
      <vt:lpstr>ULI Panelists</vt:lpstr>
      <vt:lpstr>Agenda </vt:lpstr>
      <vt:lpstr>Agenda</vt:lpstr>
      <vt:lpstr>Questions</vt:lpstr>
      <vt:lpstr>The Westphalia Reality</vt:lpstr>
      <vt:lpstr>Agenda</vt:lpstr>
      <vt:lpstr>Existing Conditions</vt:lpstr>
      <vt:lpstr>Key Discussion Points</vt:lpstr>
      <vt:lpstr>Trends</vt:lpstr>
      <vt:lpstr>Product Example</vt:lpstr>
      <vt:lpstr>Product Example</vt:lpstr>
      <vt:lpstr>Product Example</vt:lpstr>
      <vt:lpstr>Product Example</vt:lpstr>
      <vt:lpstr>Tweaks to the Sector Plan</vt:lpstr>
      <vt:lpstr>Tweaks to the Sector Plan</vt:lpstr>
      <vt:lpstr>Different Use Types: Residential</vt:lpstr>
      <vt:lpstr>Different Use Types: Mixed-Use</vt:lpstr>
      <vt:lpstr>Different Use Types: Warehousing / Light Industrial / Data Centers</vt:lpstr>
      <vt:lpstr>Different Use Types: Medical &amp; Civic Facilities</vt:lpstr>
      <vt:lpstr>Different Use Types: Community Facilities</vt:lpstr>
      <vt:lpstr>Approved Sector Plan</vt:lpstr>
      <vt:lpstr>Urban Boulevard</vt:lpstr>
      <vt:lpstr>Urban Street Design</vt:lpstr>
      <vt:lpstr>Collector Street</vt:lpstr>
      <vt:lpstr>Transit Options</vt:lpstr>
      <vt:lpstr>Create Short-Term Activation </vt:lpstr>
      <vt:lpstr>PowerPoint Presentation</vt:lpstr>
      <vt:lpstr>Recommendations</vt:lpstr>
      <vt:lpstr>Agenda</vt:lpstr>
      <vt:lpstr>Challenges</vt:lpstr>
      <vt:lpstr>Aspirations </vt:lpstr>
      <vt:lpstr>Westphalia Civic Association</vt:lpstr>
      <vt:lpstr>Placemaking Concepts</vt:lpstr>
      <vt:lpstr>Agenda</vt:lpstr>
      <vt:lpstr>Westphalia: The Chicken and Egg Problem</vt:lpstr>
      <vt:lpstr>Need a Catalyst</vt:lpstr>
      <vt:lpstr>Creative Ideas to Incentivize and Fund Catalytic Development</vt:lpstr>
      <vt:lpstr>Excess “Central Park” Land</vt:lpstr>
      <vt:lpstr>Grocer Subsidy</vt:lpstr>
      <vt:lpstr> </vt:lpstr>
      <vt:lpstr>Data Centers and Electrical Infrastructure</vt:lpstr>
      <vt:lpstr>How to Get the Electrical Infrastructure?</vt:lpstr>
      <vt:lpstr>Agenda</vt:lpstr>
      <vt:lpstr>Short Term Actions with Long Term Benefit  </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Ljana Vimont</dc:creator>
  <cp:keywords/>
  <dc:description/>
  <cp:lastModifiedBy>Alex Krefetz</cp:lastModifiedBy>
  <cp:revision>2</cp:revision>
  <cp:lastPrinted>2017-08-08T21:44:22Z</cp:lastPrinted>
  <dcterms:created xsi:type="dcterms:W3CDTF">2017-06-19T15:04:18Z</dcterms:created>
  <dcterms:modified xsi:type="dcterms:W3CDTF">2020-12-08T15:02:20Z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0x010100C8072913D679334485905397F09E402D</vt:lpwstr>
  </property>
</Properties>
</file>