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7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7"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ABD6"/>
    <a:srgbClr val="FFFFFF"/>
    <a:srgbClr val="2EB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45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C0D1D-01C2-4623-B916-3C92FF14AF3A}"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320ED-78F5-4885-AE5E-19774305F28C}" type="slidenum">
              <a:rPr lang="en-US" smtClean="0"/>
              <a:t>‹#›</a:t>
            </a:fld>
            <a:endParaRPr lang="en-US"/>
          </a:p>
        </p:txBody>
      </p:sp>
    </p:spTree>
    <p:extLst>
      <p:ext uri="{BB962C8B-B14F-4D97-AF65-F5344CB8AC3E}">
        <p14:creationId xmlns:p14="http://schemas.microsoft.com/office/powerpoint/2010/main" val="8736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1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384B-FB04-4322-ADE9-7313F181C0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53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24600" y="1371600"/>
            <a:ext cx="5486400" cy="2387600"/>
          </a:xfrm>
        </p:spPr>
        <p:txBody>
          <a:bodyPr anchor="ctr" anchorCtr="0"/>
          <a:lstStyle>
            <a:lvl1pPr algn="l">
              <a:defRPr sz="6000">
                <a:solidFill>
                  <a:schemeClr val="bg1"/>
                </a:solidFill>
                <a:latin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6324600" y="4114800"/>
            <a:ext cx="5486400" cy="169035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p:cNvSpPr/>
          <p:nvPr userDrawn="1"/>
        </p:nvSpPr>
        <p:spPr>
          <a:xfrm>
            <a:off x="130629" y="5890161"/>
            <a:ext cx="1175657" cy="866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25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Tree>
    <p:extLst>
      <p:ext uri="{BB962C8B-B14F-4D97-AF65-F5344CB8AC3E}">
        <p14:creationId xmlns:p14="http://schemas.microsoft.com/office/powerpoint/2010/main" val="300045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0999" y="2121640"/>
            <a:ext cx="4896395"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16" name="Rectangle 15"/>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2"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4" name="Picture Placeholder 3"/>
          <p:cNvSpPr>
            <a:spLocks noGrp="1"/>
          </p:cNvSpPr>
          <p:nvPr>
            <p:ph type="pic" sz="quarter" idx="13"/>
          </p:nvPr>
        </p:nvSpPr>
        <p:spPr>
          <a:xfrm>
            <a:off x="6439989" y="1968500"/>
            <a:ext cx="5371011" cy="3504837"/>
          </a:xfrm>
          <a:prstGeom prst="rect">
            <a:avLst/>
          </a:prstGeom>
        </p:spPr>
        <p:txBody>
          <a:bodyPr/>
          <a:lstStyle/>
          <a:p>
            <a:endParaRPr lang="en-US"/>
          </a:p>
        </p:txBody>
      </p:sp>
    </p:spTree>
    <p:extLst>
      <p:ext uri="{BB962C8B-B14F-4D97-AF65-F5344CB8AC3E}">
        <p14:creationId xmlns:p14="http://schemas.microsoft.com/office/powerpoint/2010/main" val="249044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endParaRPr lang="en-US" dirty="0"/>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sz="quarter" idx="15"/>
          </p:nvPr>
        </p:nvSpPr>
        <p:spPr>
          <a:xfrm>
            <a:off x="9488365" y="2121640"/>
            <a:ext cx="2322635"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4" name="Picture Placeholder 3"/>
          <p:cNvSpPr>
            <a:spLocks noGrp="1"/>
          </p:cNvSpPr>
          <p:nvPr>
            <p:ph type="pic" sz="quarter" idx="16"/>
          </p:nvPr>
        </p:nvSpPr>
        <p:spPr>
          <a:xfrm>
            <a:off x="4324350" y="2120900"/>
            <a:ext cx="4649788" cy="2965450"/>
          </a:xfrm>
          <a:prstGeom prst="rect">
            <a:avLst/>
          </a:prstGeom>
        </p:spPr>
        <p:txBody>
          <a:bodyPr/>
          <a:lstStyle/>
          <a:p>
            <a:endParaRPr lang="en-US"/>
          </a:p>
        </p:txBody>
      </p:sp>
    </p:spTree>
    <p:extLst>
      <p:ext uri="{BB962C8B-B14F-4D97-AF65-F5344CB8AC3E}">
        <p14:creationId xmlns:p14="http://schemas.microsoft.com/office/powerpoint/2010/main" val="402389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7" name="Text Placeholder 5"/>
          <p:cNvSpPr>
            <a:spLocks noGrp="1"/>
          </p:cNvSpPr>
          <p:nvPr>
            <p:ph type="body" sz="quarter" idx="13"/>
          </p:nvPr>
        </p:nvSpPr>
        <p:spPr>
          <a:xfrm>
            <a:off x="4336073" y="2121640"/>
            <a:ext cx="2322635"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4" name="Picture Placeholder 3"/>
          <p:cNvSpPr>
            <a:spLocks noGrp="1"/>
          </p:cNvSpPr>
          <p:nvPr>
            <p:ph type="pic" sz="quarter" idx="14"/>
          </p:nvPr>
        </p:nvSpPr>
        <p:spPr>
          <a:xfrm>
            <a:off x="7184781" y="2120900"/>
            <a:ext cx="4626219" cy="2965450"/>
          </a:xfrm>
          <a:prstGeom prst="rect">
            <a:avLst/>
          </a:prstGeom>
        </p:spPr>
        <p:txBody>
          <a:bodyPr/>
          <a:lstStyle/>
          <a:p>
            <a:endParaRPr lang="en-US"/>
          </a:p>
        </p:txBody>
      </p:sp>
    </p:spTree>
    <p:extLst>
      <p:ext uri="{BB962C8B-B14F-4D97-AF65-F5344CB8AC3E}">
        <p14:creationId xmlns:p14="http://schemas.microsoft.com/office/powerpoint/2010/main" val="209754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1000" y="2121640"/>
            <a:ext cx="2584269"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4" name="Picture Placeholder 3"/>
          <p:cNvSpPr>
            <a:spLocks noGrp="1"/>
          </p:cNvSpPr>
          <p:nvPr>
            <p:ph type="pic" sz="quarter" idx="14"/>
          </p:nvPr>
        </p:nvSpPr>
        <p:spPr>
          <a:xfrm>
            <a:off x="3827418" y="901337"/>
            <a:ext cx="7746274" cy="4976949"/>
          </a:xfrm>
          <a:prstGeom prst="rect">
            <a:avLst/>
          </a:prstGeom>
        </p:spPr>
        <p:txBody>
          <a:bodyPr/>
          <a:lstStyle/>
          <a:p>
            <a:endParaRPr lang="en-US"/>
          </a:p>
        </p:txBody>
      </p:sp>
    </p:spTree>
    <p:extLst>
      <p:ext uri="{BB962C8B-B14F-4D97-AF65-F5344CB8AC3E}">
        <p14:creationId xmlns:p14="http://schemas.microsoft.com/office/powerpoint/2010/main" val="197112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Tree>
    <p:extLst>
      <p:ext uri="{BB962C8B-B14F-4D97-AF65-F5344CB8AC3E}">
        <p14:creationId xmlns:p14="http://schemas.microsoft.com/office/powerpoint/2010/main" val="383778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endParaRPr lang="en-US" dirty="0"/>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sz="quarter" idx="15"/>
          </p:nvPr>
        </p:nvSpPr>
        <p:spPr>
          <a:xfrm>
            <a:off x="9488365" y="2121640"/>
            <a:ext cx="2322635"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5" name="Chart Placeholder 4"/>
          <p:cNvSpPr>
            <a:spLocks noGrp="1"/>
          </p:cNvSpPr>
          <p:nvPr>
            <p:ph type="chart" sz="quarter" idx="16"/>
          </p:nvPr>
        </p:nvSpPr>
        <p:spPr>
          <a:xfrm>
            <a:off x="4244975" y="2120900"/>
            <a:ext cx="4794250" cy="2965450"/>
          </a:xfrm>
          <a:prstGeom prst="rect">
            <a:avLst/>
          </a:prstGeom>
        </p:spPr>
        <p:txBody>
          <a:bodyPr/>
          <a:lstStyle/>
          <a:p>
            <a:endParaRPr lang="en-US"/>
          </a:p>
        </p:txBody>
      </p:sp>
    </p:spTree>
    <p:extLst>
      <p:ext uri="{BB962C8B-B14F-4D97-AF65-F5344CB8AC3E}">
        <p14:creationId xmlns:p14="http://schemas.microsoft.com/office/powerpoint/2010/main" val="1316521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806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1063" y="2047691"/>
            <a:ext cx="6069874" cy="2798626"/>
          </a:xfrm>
        </p:spPr>
        <p:txBody>
          <a:bodyPr>
            <a:normAutofit/>
          </a:bodyPr>
          <a:lstStyle>
            <a:lvl1pPr>
              <a:defRPr sz="3200">
                <a:solidFill>
                  <a:schemeClr val="bg1"/>
                </a:solidFill>
                <a:latin typeface="Franklin Gothic Book" charset="0"/>
                <a:ea typeface="Franklin Gothic Book" charset="0"/>
                <a:cs typeface="Franklin Gothic Book" charset="0"/>
              </a:defRPr>
            </a:lvl1pPr>
          </a:lstStyle>
          <a:p>
            <a:r>
              <a:rPr lang="en-US" dirty="0"/>
              <a:t>Click to edit Master title style</a:t>
            </a:r>
          </a:p>
        </p:txBody>
      </p:sp>
      <p:cxnSp>
        <p:nvCxnSpPr>
          <p:cNvPr id="3" name="Straight Connector 2"/>
          <p:cNvCxnSpPr/>
          <p:nvPr userDrawn="1"/>
        </p:nvCxnSpPr>
        <p:spPr>
          <a:xfrm>
            <a:off x="3178630" y="1902969"/>
            <a:ext cx="116883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217103"/>
            <a:ext cx="567782" cy="428395"/>
          </a:xfrm>
          <a:prstGeom prst="rect">
            <a:avLst/>
          </a:prstGeom>
        </p:spPr>
      </p:pic>
    </p:spTree>
    <p:extLst>
      <p:ext uri="{BB962C8B-B14F-4D97-AF65-F5344CB8AC3E}">
        <p14:creationId xmlns:p14="http://schemas.microsoft.com/office/powerpoint/2010/main" val="287357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1063" y="2047691"/>
            <a:ext cx="6069874" cy="2798626"/>
          </a:xfrm>
        </p:spPr>
        <p:txBody>
          <a:bodyPr>
            <a:normAutofit/>
          </a:bodyPr>
          <a:lstStyle>
            <a:lvl1pPr>
              <a:defRPr sz="3200">
                <a:solidFill>
                  <a:schemeClr val="bg1"/>
                </a:solidFill>
                <a:latin typeface="Franklin Gothic Book" charset="0"/>
                <a:ea typeface="Franklin Gothic Book" charset="0"/>
                <a:cs typeface="Franklin Gothic Book" charset="0"/>
              </a:defRPr>
            </a:lvl1pPr>
          </a:lstStyle>
          <a:p>
            <a:r>
              <a:rPr lang="en-US" dirty="0"/>
              <a:t>Click to edit Master title style</a:t>
            </a:r>
          </a:p>
        </p:txBody>
      </p:sp>
      <p:pic>
        <p:nvPicPr>
          <p:cNvPr id="5"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217103"/>
            <a:ext cx="567782" cy="428395"/>
          </a:xfrm>
          <a:prstGeom prst="rect">
            <a:avLst/>
          </a:prstGeom>
        </p:spPr>
      </p:pic>
      <p:sp>
        <p:nvSpPr>
          <p:cNvPr id="6" name="TextBox 5"/>
          <p:cNvSpPr txBox="1"/>
          <p:nvPr userDrawn="1"/>
        </p:nvSpPr>
        <p:spPr>
          <a:xfrm>
            <a:off x="2968832" y="366899"/>
            <a:ext cx="3515096" cy="3170099"/>
          </a:xfrm>
          <a:prstGeom prst="rect">
            <a:avLst/>
          </a:prstGeom>
          <a:noFill/>
        </p:spPr>
        <p:txBody>
          <a:bodyPr wrap="square" rtlCol="0">
            <a:spAutoFit/>
          </a:bodyPr>
          <a:lstStyle/>
          <a:p>
            <a:r>
              <a:rPr lang="en-US" sz="20000" dirty="0" smtClean="0">
                <a:solidFill>
                  <a:schemeClr val="bg1"/>
                </a:solidFill>
                <a:latin typeface="Franklin Gothic Medium" charset="0"/>
                <a:ea typeface="Franklin Gothic Medium" charset="0"/>
                <a:cs typeface="Franklin Gothic Medium" charset="0"/>
              </a:rPr>
              <a:t>“</a:t>
            </a:r>
            <a:endParaRPr lang="en-US" sz="20000" dirty="0">
              <a:solidFill>
                <a:schemeClr val="bg1"/>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356207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1076115"/>
            <a:ext cx="3429000" cy="1949206"/>
          </a:xfrm>
        </p:spPr>
        <p:txBody>
          <a:bodyPr>
            <a:noAutofit/>
          </a:bodyPr>
          <a:lstStyle>
            <a:lvl1pPr>
              <a:defRPr sz="5000">
                <a:solidFill>
                  <a:schemeClr val="bg1"/>
                </a:solidFill>
              </a:defRPr>
            </a:lvl1pPr>
          </a:lstStyle>
          <a:p>
            <a:r>
              <a:rPr lang="en-US" dirty="0"/>
              <a:t>Click to edit Master title style</a:t>
            </a:r>
          </a:p>
        </p:txBody>
      </p:sp>
      <p:sp>
        <p:nvSpPr>
          <p:cNvPr id="3" name="Rectangle 2"/>
          <p:cNvSpPr/>
          <p:nvPr userDrawn="1"/>
        </p:nvSpPr>
        <p:spPr>
          <a:xfrm>
            <a:off x="130629" y="5890161"/>
            <a:ext cx="1175657" cy="866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419611"/>
      </p:ext>
    </p:extLst>
  </p:cSld>
  <p:clrMapOvr>
    <a:masterClrMapping/>
  </p:clrMapOvr>
  <p:extLst mod="1">
    <p:ext uri="{DCECCB84-F9BA-43D5-87BE-67443E8EF086}">
      <p15:sldGuideLst xmlns:p15="http://schemas.microsoft.com/office/powerpoint/2012/main">
        <p15:guide id="1" orient="horz" pos="7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arna Master">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608684" y="195734"/>
            <a:ext cx="10974640" cy="518335"/>
          </a:xfrm>
        </p:spPr>
        <p:txBody>
          <a:bodyPr lIns="0" tIns="0" rIns="0" bIns="0" anchor="ctr">
            <a:noAutofit/>
          </a:bodyPr>
          <a:lstStyle>
            <a:lvl1pPr marL="0" indent="0" algn="ctr">
              <a:buNone/>
              <a:defRPr sz="4000" cap="all" spc="0" baseline="0">
                <a:solidFill>
                  <a:schemeClr val="tx1"/>
                </a:solidFill>
                <a:latin typeface="Rex Bold " panose="02000000000000000000" pitchFamily="50" charset="0"/>
              </a:defRPr>
            </a:lvl1pPr>
            <a:lvl2pPr algn="ctr">
              <a:defRPr/>
            </a:lvl2pPr>
            <a:lvl3pPr algn="ctr">
              <a:defRPr/>
            </a:lvl3pPr>
            <a:lvl4pPr algn="ctr">
              <a:defRPr/>
            </a:lvl4pPr>
            <a:lvl5pPr algn="ctr">
              <a:defRPr/>
            </a:lvl5pPr>
          </a:lstStyle>
          <a:p>
            <a:pPr lvl="0"/>
            <a:r>
              <a:rPr lang="en-US" dirty="0"/>
              <a:t>Slide title or leave blank</a:t>
            </a:r>
          </a:p>
        </p:txBody>
      </p:sp>
      <p:sp>
        <p:nvSpPr>
          <p:cNvPr id="7" name="Date Placeholder 6"/>
          <p:cNvSpPr>
            <a:spLocks noGrp="1"/>
          </p:cNvSpPr>
          <p:nvPr>
            <p:ph type="dt" sz="half" idx="10"/>
          </p:nvPr>
        </p:nvSpPr>
        <p:spPr/>
        <p:txBody>
          <a:bodyPr/>
          <a:lstStyle/>
          <a:p>
            <a:fld id="{78B27CBC-7F84-447A-B659-0C1F2BF07924}" type="datetime1">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3424-D1F0-4C59-ACFB-E47533F4CD2B}" type="slidenum">
              <a:rPr lang="en-US" smtClean="0"/>
              <a:t>‹#›</a:t>
            </a:fld>
            <a:endParaRPr lang="en-US"/>
          </a:p>
        </p:txBody>
      </p:sp>
      <p:sp>
        <p:nvSpPr>
          <p:cNvPr id="13" name="Text Placeholder 12"/>
          <p:cNvSpPr>
            <a:spLocks noGrp="1"/>
          </p:cNvSpPr>
          <p:nvPr>
            <p:ph type="body" sz="quarter" idx="16" hasCustomPrompt="1"/>
          </p:nvPr>
        </p:nvSpPr>
        <p:spPr>
          <a:xfrm>
            <a:off x="4673956" y="658015"/>
            <a:ext cx="2844103" cy="253442"/>
          </a:xfrm>
          <a:prstGeom prst="snip2DiagRect">
            <a:avLst/>
          </a:prstGeom>
          <a:solidFill>
            <a:schemeClr val="accent1">
              <a:lumMod val="75000"/>
            </a:schemeClr>
          </a:solidFill>
        </p:spPr>
        <p:txBody>
          <a:bodyPr wrap="none" lIns="274320" tIns="45720" rIns="274320" bIns="0" anchor="ctr" anchorCtr="1">
            <a:spAutoFit/>
          </a:bodyPr>
          <a:lstStyle>
            <a:lvl1pPr marL="0" indent="0" algn="ctr">
              <a:buNone/>
              <a:defRPr sz="1200" i="0" baseline="0">
                <a:solidFill>
                  <a:schemeClr val="tx1">
                    <a:lumMod val="10000"/>
                    <a:lumOff val="90000"/>
                  </a:schemeClr>
                </a:solidFill>
                <a:latin typeface="Rex Bold " panose="02000000000000000000" pitchFamily="50" charset="0"/>
              </a:defRPr>
            </a:lvl1pPr>
          </a:lstStyle>
          <a:p>
            <a:pPr lvl="0"/>
            <a:r>
              <a:rPr lang="en-US" dirty="0"/>
              <a:t>Put your subtitle here or leave blank</a:t>
            </a:r>
          </a:p>
        </p:txBody>
      </p:sp>
    </p:spTree>
    <p:extLst>
      <p:ext uri="{BB962C8B-B14F-4D97-AF65-F5344CB8AC3E}">
        <p14:creationId xmlns:p14="http://schemas.microsoft.com/office/powerpoint/2010/main" val="24371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300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100"/>
                                        <p:tgtEl>
                                          <p:spTgt spid="13">
                                            <p:bg/>
                                          </p:spTgt>
                                        </p:tgtEl>
                                      </p:cBhvr>
                                    </p:animEffect>
                                  </p:childTnLst>
                                </p:cTn>
                              </p:par>
                              <p:par>
                                <p:cTn id="8" presetID="10" presetClass="entr" presetSubtype="0" repeatCount="300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
                                        <p:tgtEl>
                                          <p:spTgt spid="13">
                                            <p:txEl>
                                              <p:pRg st="0" end="0"/>
                                            </p:txEl>
                                          </p:spTgt>
                                        </p:tgtEl>
                                      </p:cBhvr>
                                    </p:animEffect>
                                  </p:childTnLst>
                                </p:cTn>
                              </p:par>
                              <p:par>
                                <p:cTn id="11" presetID="10" presetClass="entr" presetSubtype="0" repeatCount="3000" fill="hold" grpId="0" nodeType="withEffect">
                                  <p:stCondLst>
                                    <p:cond delay="5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repeatCount="3000" fill="hold" nodeType="withEffect">
                  <p:stCondLst>
                    <p:cond delay="50"/>
                  </p:stCondLst>
                  <p:childTnLst>
                    <p:set>
                      <p:cBhvr>
                        <p:cTn dur="1" fill="hold">
                          <p:stCondLst>
                            <p:cond delay="0"/>
                          </p:stCondLst>
                        </p:cTn>
                        <p:tgtEl>
                          <p:spTgt spid="4"/>
                        </p:tgtEl>
                        <p:attrNameLst>
                          <p:attrName>style.visibility</p:attrName>
                        </p:attrNameLst>
                      </p:cBhvr>
                      <p:to>
                        <p:strVal val="visible"/>
                      </p:to>
                    </p:set>
                    <p:animEffect transition="in" filter="fade">
                      <p:cBhvr>
                        <p:cTn dur="100"/>
                        <p:tgtEl>
                          <p:spTgt spid="4"/>
                        </p:tgtEl>
                      </p:cBhvr>
                    </p:animEffect>
                  </p:childTnLst>
                </p:cTn>
              </p:par>
            </p:tnLst>
          </p:tmpl>
        </p:tmplLst>
      </p:bldP>
      <p:bldP spid="13" grpId="0" build="p" animBg="1">
        <p:tmplLst>
          <p:tmpl>
            <p:tnLst>
              <p:par>
                <p:cTn presetID="10" presetClass="entr" presetSubtype="0" repeatCount="3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
                        <p:tgtEl>
                          <p:spTgt spid="13"/>
                        </p:tgtEl>
                      </p:cBhvr>
                    </p:animEffect>
                  </p:childTnLst>
                </p:cTn>
              </p:par>
            </p:tnLst>
          </p:tmpl>
          <p:tmpl lvl="1">
            <p:tnLst>
              <p:par>
                <p:cTn presetID="10" presetClass="entr" presetSubtype="0" repeatCount="3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
                        <p:tgtEl>
                          <p:spTgt spid="13"/>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Project slide with numbers</a:t>
            </a:r>
          </a:p>
        </p:txBody>
      </p:sp>
      <p:sp>
        <p:nvSpPr>
          <p:cNvPr id="3" name="Content Placeholder 2"/>
          <p:cNvSpPr>
            <a:spLocks noGrp="1"/>
          </p:cNvSpPr>
          <p:nvPr>
            <p:ph idx="1" hasCustomPrompt="1"/>
          </p:nvPr>
        </p:nvSpPr>
        <p:spPr>
          <a:xfrm>
            <a:off x="381000" y="2757269"/>
            <a:ext cx="2514600" cy="3189506"/>
          </a:xfrm>
        </p:spPr>
        <p:txBody>
          <a:bodyPr>
            <a:normAutofit/>
          </a:bodyPr>
          <a:lstStyle>
            <a:lvl1pPr marL="0" indent="0">
              <a:buNone/>
              <a:defRPr sz="1000"/>
            </a:lvl1pPr>
          </a:lstStyle>
          <a:p>
            <a:pPr lvl="0"/>
            <a:r>
              <a:rPr lang="en-US" dirty="0"/>
              <a:t>Click to edit text</a:t>
            </a:r>
          </a:p>
        </p:txBody>
      </p:sp>
      <p:sp>
        <p:nvSpPr>
          <p:cNvPr id="6" name="Slide Number Placeholder 5"/>
          <p:cNvSpPr>
            <a:spLocks noGrp="1"/>
          </p:cNvSpPr>
          <p:nvPr>
            <p:ph type="sldNum" sz="quarter" idx="12"/>
          </p:nvPr>
        </p:nvSpPr>
        <p:spPr/>
        <p:txBody>
          <a:bodyPr/>
          <a:lstStyle>
            <a:lvl1pPr>
              <a:defRPr sz="800">
                <a:latin typeface="Franklin Gothic Book" panose="020B0503020102020204" pitchFamily="34" charset="0"/>
              </a:defRPr>
            </a:lvl1pPr>
          </a:lstStyle>
          <a:p>
            <a:fld id="{4749BECD-3273-4FE3-BD63-F549C359A7E1}" type="slidenum">
              <a:rPr lang="en-US" smtClean="0"/>
              <a:pPr/>
              <a:t>‹#›</a:t>
            </a:fld>
            <a:endParaRPr lang="en-US" dirty="0"/>
          </a:p>
        </p:txBody>
      </p:sp>
      <p:sp>
        <p:nvSpPr>
          <p:cNvPr id="5" name="Content Placeholder 2"/>
          <p:cNvSpPr>
            <a:spLocks noGrp="1"/>
          </p:cNvSpPr>
          <p:nvPr>
            <p:ph idx="13" hasCustomPrompt="1"/>
          </p:nvPr>
        </p:nvSpPr>
        <p:spPr>
          <a:xfrm>
            <a:off x="3352800" y="1828801"/>
            <a:ext cx="5486400" cy="3657600"/>
          </a:xfrm>
        </p:spPr>
        <p:txBody>
          <a:bodyPr/>
          <a:lstStyle>
            <a:lvl1pPr marL="0" indent="0">
              <a:buNone/>
              <a:defRPr/>
            </a:lvl1pPr>
          </a:lstStyle>
          <a:p>
            <a:pPr lvl="0"/>
            <a:r>
              <a:rPr lang="en-US" dirty="0"/>
              <a:t>Spot for image</a:t>
            </a:r>
          </a:p>
        </p:txBody>
      </p:sp>
      <p:sp>
        <p:nvSpPr>
          <p:cNvPr id="7" name="Content Placeholder 2"/>
          <p:cNvSpPr>
            <a:spLocks noGrp="1"/>
          </p:cNvSpPr>
          <p:nvPr>
            <p:ph idx="14" hasCustomPrompt="1"/>
          </p:nvPr>
        </p:nvSpPr>
        <p:spPr>
          <a:xfrm>
            <a:off x="9322188" y="2300069"/>
            <a:ext cx="2488812" cy="457200"/>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8" name="Content Placeholder 2"/>
          <p:cNvSpPr>
            <a:spLocks noGrp="1"/>
          </p:cNvSpPr>
          <p:nvPr>
            <p:ph idx="15" hasCustomPrompt="1"/>
          </p:nvPr>
        </p:nvSpPr>
        <p:spPr>
          <a:xfrm>
            <a:off x="9322188" y="1842869"/>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1" name="Content Placeholder 2"/>
          <p:cNvSpPr>
            <a:spLocks noGrp="1"/>
          </p:cNvSpPr>
          <p:nvPr>
            <p:ph idx="16" hasCustomPrompt="1"/>
          </p:nvPr>
        </p:nvSpPr>
        <p:spPr>
          <a:xfrm>
            <a:off x="9322188" y="3676356"/>
            <a:ext cx="2488812" cy="452513"/>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2" name="Content Placeholder 2"/>
          <p:cNvSpPr>
            <a:spLocks noGrp="1"/>
          </p:cNvSpPr>
          <p:nvPr>
            <p:ph idx="17" hasCustomPrompt="1"/>
          </p:nvPr>
        </p:nvSpPr>
        <p:spPr>
          <a:xfrm>
            <a:off x="9322188" y="3219156"/>
            <a:ext cx="2488812" cy="457200"/>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3" name="Content Placeholder 2"/>
          <p:cNvSpPr>
            <a:spLocks noGrp="1"/>
          </p:cNvSpPr>
          <p:nvPr>
            <p:ph idx="18" hasCustomPrompt="1"/>
          </p:nvPr>
        </p:nvSpPr>
        <p:spPr>
          <a:xfrm>
            <a:off x="9322188" y="5047956"/>
            <a:ext cx="2488812" cy="438444"/>
          </a:xfrm>
        </p:spPr>
        <p:txBody>
          <a:bodyPr>
            <a:normAutofit/>
          </a:bodyPr>
          <a:lstStyle>
            <a:lvl1pPr marL="0" indent="0">
              <a:buNone/>
              <a:defRPr sz="1200">
                <a:latin typeface="Franklin Gothic Medium" panose="020B0603020102020204" pitchFamily="34" charset="0"/>
              </a:defRPr>
            </a:lvl1pPr>
          </a:lstStyle>
          <a:p>
            <a:pPr lvl="0"/>
            <a:r>
              <a:rPr lang="en-US" dirty="0"/>
              <a:t>What number represents</a:t>
            </a:r>
          </a:p>
        </p:txBody>
      </p:sp>
      <p:sp>
        <p:nvSpPr>
          <p:cNvPr id="14" name="Content Placeholder 2"/>
          <p:cNvSpPr>
            <a:spLocks noGrp="1"/>
          </p:cNvSpPr>
          <p:nvPr>
            <p:ph idx="19" hasCustomPrompt="1"/>
          </p:nvPr>
        </p:nvSpPr>
        <p:spPr>
          <a:xfrm>
            <a:off x="9322188" y="4590756"/>
            <a:ext cx="2488812" cy="438444"/>
          </a:xfrm>
        </p:spPr>
        <p:txBody>
          <a:bodyPr anchor="ctr" anchorCtr="0">
            <a:normAutofit/>
          </a:bodyPr>
          <a:lstStyle>
            <a:lvl1pPr marL="0" indent="0">
              <a:buNone/>
              <a:defRPr sz="1800">
                <a:solidFill>
                  <a:srgbClr val="2EB1D1"/>
                </a:solidFill>
                <a:latin typeface="Franklin Gothic Book" panose="020B0503020102020204" pitchFamily="34" charset="0"/>
              </a:defRPr>
            </a:lvl1pPr>
          </a:lstStyle>
          <a:p>
            <a:pPr lvl="0"/>
            <a:r>
              <a:rPr lang="en-US" dirty="0"/>
              <a:t>Number</a:t>
            </a:r>
          </a:p>
        </p:txBody>
      </p:sp>
      <p:sp>
        <p:nvSpPr>
          <p:cNvPr id="15" name="Content Placeholder 2"/>
          <p:cNvSpPr>
            <a:spLocks noGrp="1"/>
          </p:cNvSpPr>
          <p:nvPr>
            <p:ph idx="20" hasCustomPrompt="1"/>
          </p:nvPr>
        </p:nvSpPr>
        <p:spPr>
          <a:xfrm>
            <a:off x="381000" y="1845969"/>
            <a:ext cx="2514600" cy="897232"/>
          </a:xfrm>
        </p:spPr>
        <p:txBody>
          <a:bodyPr>
            <a:normAutofit/>
          </a:bodyPr>
          <a:lstStyle>
            <a:lvl1pPr marL="0" indent="0">
              <a:buNone/>
              <a:defRPr sz="1200">
                <a:latin typeface="Franklin Gothic Medium" panose="020B0603020102020204" pitchFamily="34" charset="0"/>
              </a:defRPr>
            </a:lvl1pPr>
          </a:lstStyle>
          <a:p>
            <a:pPr lvl="0"/>
            <a:r>
              <a:rPr lang="en-US" dirty="0"/>
              <a:t>Click to edit text</a:t>
            </a:r>
          </a:p>
        </p:txBody>
      </p:sp>
    </p:spTree>
    <p:extLst>
      <p:ext uri="{BB962C8B-B14F-4D97-AF65-F5344CB8AC3E}">
        <p14:creationId xmlns:p14="http://schemas.microsoft.com/office/powerpoint/2010/main" val="3249977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914400"/>
          </a:xfrm>
        </p:spPr>
        <p:txBody>
          <a:bodyPr>
            <a:normAutofit/>
          </a:bodyPr>
          <a:lstStyle>
            <a:lvl1pPr>
              <a:defRPr sz="3600">
                <a:solidFill>
                  <a:srgbClr val="011323"/>
                </a:solidFill>
                <a:latin typeface="Franklin Gothic Medium" panose="020B0603020102020204" pitchFamily="34" charset="0"/>
              </a:defRPr>
            </a:lvl1pPr>
          </a:lstStyle>
          <a:p>
            <a:r>
              <a:rPr lang="en-US" dirty="0"/>
              <a:t>Full width slide</a:t>
            </a:r>
          </a:p>
        </p:txBody>
      </p:sp>
      <p:sp>
        <p:nvSpPr>
          <p:cNvPr id="3" name="Content Placeholder 2"/>
          <p:cNvSpPr>
            <a:spLocks noGrp="1"/>
          </p:cNvSpPr>
          <p:nvPr>
            <p:ph idx="1" hasCustomPrompt="1"/>
          </p:nvPr>
        </p:nvSpPr>
        <p:spPr>
          <a:xfrm>
            <a:off x="381000" y="1825625"/>
            <a:ext cx="11430000" cy="4117975"/>
          </a:xfrm>
        </p:spPr>
        <p:txBody>
          <a:bodyPr/>
          <a:lstStyle>
            <a:lvl1pPr marL="0" indent="0" algn="l">
              <a:buNone/>
              <a:defRPr/>
            </a:lvl1pPr>
          </a:lstStyle>
          <a:p>
            <a:pPr lvl="0"/>
            <a:r>
              <a:rPr lang="en-US" dirty="0"/>
              <a:t>Click to add content</a:t>
            </a:r>
          </a:p>
        </p:txBody>
      </p:sp>
      <p:sp>
        <p:nvSpPr>
          <p:cNvPr id="6" name="Slide Number Placeholder 5"/>
          <p:cNvSpPr>
            <a:spLocks noGrp="1"/>
          </p:cNvSpPr>
          <p:nvPr>
            <p:ph type="sldNum" sz="quarter" idx="12"/>
          </p:nvPr>
        </p:nvSpPr>
        <p:spPr/>
        <p:txBody>
          <a:bodyPr/>
          <a:lstStyle/>
          <a:p>
            <a:fld id="{4749BECD-3273-4FE3-BD63-F549C359A7E1}" type="slidenum">
              <a:rPr lang="en-US" smtClean="0"/>
              <a:t>‹#›</a:t>
            </a:fld>
            <a:endParaRPr lang="en-US"/>
          </a:p>
        </p:txBody>
      </p:sp>
    </p:spTree>
    <p:extLst>
      <p:ext uri="{BB962C8B-B14F-4D97-AF65-F5344CB8AC3E}">
        <p14:creationId xmlns:p14="http://schemas.microsoft.com/office/powerpoint/2010/main" val="258333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7" name="Text Placeholder 5"/>
          <p:cNvSpPr>
            <a:spLocks noGrp="1"/>
          </p:cNvSpPr>
          <p:nvPr>
            <p:ph type="body" sz="quarter" idx="13"/>
          </p:nvPr>
        </p:nvSpPr>
        <p:spPr>
          <a:xfrm>
            <a:off x="4381500" y="2121640"/>
            <a:ext cx="7429500"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2"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Tree>
    <p:extLst>
      <p:ext uri="{BB962C8B-B14F-4D97-AF65-F5344CB8AC3E}">
        <p14:creationId xmlns:p14="http://schemas.microsoft.com/office/powerpoint/2010/main" val="107254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7" name="Text Placeholder 5"/>
          <p:cNvSpPr>
            <a:spLocks noGrp="1"/>
          </p:cNvSpPr>
          <p:nvPr>
            <p:ph type="body" sz="quarter" idx="13"/>
          </p:nvPr>
        </p:nvSpPr>
        <p:spPr>
          <a:xfrm>
            <a:off x="4580792" y="2121640"/>
            <a:ext cx="3429000"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382000" y="2121640"/>
            <a:ext cx="3429000"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2"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Tree>
    <p:extLst>
      <p:ext uri="{BB962C8B-B14F-4D97-AF65-F5344CB8AC3E}">
        <p14:creationId xmlns:p14="http://schemas.microsoft.com/office/powerpoint/2010/main" val="330382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indent="0">
              <a:buNone/>
              <a:defRPr sz="1800" b="0" i="0">
                <a:solidFill>
                  <a:srgbClr val="011224"/>
                </a:solidFill>
                <a:latin typeface="Franklin Gothic Medium" charset="0"/>
                <a:ea typeface="Franklin Gothic Medium" charset="0"/>
                <a:cs typeface="Franklin Gothic Medium" charset="0"/>
              </a:defRPr>
            </a:lvl1pPr>
            <a:lvl2pPr marL="457200" indent="0">
              <a:buNone/>
              <a:defRPr sz="1800" b="0" i="0">
                <a:solidFill>
                  <a:srgbClr val="011224"/>
                </a:solidFill>
                <a:latin typeface="Franklin Gothic Medium" charset="0"/>
                <a:ea typeface="Franklin Gothic Medium" charset="0"/>
                <a:cs typeface="Franklin Gothic Medium" charset="0"/>
              </a:defRPr>
            </a:lvl2pPr>
            <a:lvl3pPr marL="914400" indent="0">
              <a:buNone/>
              <a:defRPr sz="1800" b="0" i="0">
                <a:solidFill>
                  <a:srgbClr val="011224"/>
                </a:solidFill>
                <a:latin typeface="Franklin Gothic Medium" charset="0"/>
                <a:ea typeface="Franklin Gothic Medium" charset="0"/>
                <a:cs typeface="Franklin Gothic Medium" charset="0"/>
              </a:defRPr>
            </a:lvl3pPr>
            <a:lvl4pPr marL="1371600" indent="0">
              <a:buNone/>
              <a:defRPr sz="1800" b="0" i="0">
                <a:solidFill>
                  <a:srgbClr val="011224"/>
                </a:solidFill>
                <a:latin typeface="Franklin Gothic Medium" charset="0"/>
                <a:ea typeface="Franklin Gothic Medium" charset="0"/>
                <a:cs typeface="Franklin Gothic Medium" charset="0"/>
              </a:defRPr>
            </a:lvl4pPr>
            <a:lvl5pPr marL="1828800" indent="0">
              <a:buNone/>
              <a:defRPr sz="1800" b="0" i="0">
                <a:solidFill>
                  <a:srgbClr val="011224"/>
                </a:solidFill>
                <a:latin typeface="Franklin Gothic Medium" charset="0"/>
                <a:ea typeface="Franklin Gothic Medium" charset="0"/>
                <a:cs typeface="Franklin Gothic Medium" charset="0"/>
              </a:defRPr>
            </a:lvl5pPr>
          </a:lstStyle>
          <a:p>
            <a:pPr lvl="0"/>
            <a:r>
              <a:rPr lang="en-US" dirty="0"/>
              <a:t>Click to edit Master text styles</a:t>
            </a:r>
          </a:p>
        </p:txBody>
      </p:sp>
      <p:sp>
        <p:nvSpPr>
          <p:cNvPr id="7" name="Text Placeholder 5"/>
          <p:cNvSpPr>
            <a:spLocks noGrp="1"/>
          </p:cNvSpPr>
          <p:nvPr>
            <p:ph type="body" sz="quarter" idx="13"/>
          </p:nvPr>
        </p:nvSpPr>
        <p:spPr>
          <a:xfrm>
            <a:off x="4336073" y="2121640"/>
            <a:ext cx="2322635"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6912219" y="2121640"/>
            <a:ext cx="2322635"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sz="quarter" idx="15"/>
          </p:nvPr>
        </p:nvSpPr>
        <p:spPr>
          <a:xfrm>
            <a:off x="9488365" y="2121640"/>
            <a:ext cx="2322635"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8490" y="1968285"/>
            <a:ext cx="1168831" cy="0"/>
          </a:xfrm>
          <a:prstGeom prst="line">
            <a:avLst/>
          </a:prstGeom>
          <a:ln w="50800">
            <a:solidFill>
              <a:srgbClr val="2EB1D1"/>
            </a:solidFill>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Tree>
    <p:extLst>
      <p:ext uri="{BB962C8B-B14F-4D97-AF65-F5344CB8AC3E}">
        <p14:creationId xmlns:p14="http://schemas.microsoft.com/office/powerpoint/2010/main" val="235402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6" name="Text Placeholder 5"/>
          <p:cNvSpPr>
            <a:spLocks noGrp="1"/>
          </p:cNvSpPr>
          <p:nvPr>
            <p:ph type="body" sz="quarter" idx="12"/>
          </p:nvPr>
        </p:nvSpPr>
        <p:spPr>
          <a:xfrm>
            <a:off x="381000" y="2121640"/>
            <a:ext cx="3429000" cy="2965450"/>
          </a:xfrm>
          <a:prstGeom prst="rect">
            <a:avLst/>
          </a:prstGeom>
        </p:spPr>
        <p:txBody>
          <a:bodyPr/>
          <a:lstStyle>
            <a:lvl1pPr marL="0" indent="0">
              <a:buNone/>
              <a:defRPr sz="1600" b="0" i="0">
                <a:solidFill>
                  <a:srgbClr val="011224"/>
                </a:solidFill>
                <a:latin typeface="Franklin Gothic Book" charset="0"/>
                <a:ea typeface="Franklin Gothic Book" charset="0"/>
                <a:cs typeface="Franklin Gothic Book" charset="0"/>
              </a:defRPr>
            </a:lvl1pPr>
            <a:lvl2pPr marL="457200" indent="0">
              <a:buNone/>
              <a:defRPr sz="1400" b="0" i="0">
                <a:solidFill>
                  <a:srgbClr val="011224"/>
                </a:solidFill>
                <a:latin typeface="Franklin Gothic Book" charset="0"/>
                <a:ea typeface="Franklin Gothic Book" charset="0"/>
                <a:cs typeface="Franklin Gothic Book" charset="0"/>
              </a:defRPr>
            </a:lvl2pPr>
            <a:lvl3pPr marL="914400" indent="0">
              <a:buNone/>
              <a:defRPr sz="1200" b="0" i="0">
                <a:solidFill>
                  <a:srgbClr val="011224"/>
                </a:solidFill>
                <a:latin typeface="Franklin Gothic Book" charset="0"/>
                <a:ea typeface="Franklin Gothic Book" charset="0"/>
                <a:cs typeface="Franklin Gothic Book" charset="0"/>
              </a:defRPr>
            </a:lvl3pPr>
            <a:lvl4pPr marL="1371600" indent="0">
              <a:buNone/>
              <a:defRPr sz="1100" b="0" i="0">
                <a:solidFill>
                  <a:srgbClr val="011224"/>
                </a:solidFill>
                <a:latin typeface="Franklin Gothic Book" charset="0"/>
                <a:ea typeface="Franklin Gothic Book" charset="0"/>
                <a:cs typeface="Franklin Gothic Book" charset="0"/>
              </a:defRPr>
            </a:lvl4pPr>
            <a:lvl5pPr marL="1828800" indent="0">
              <a:buNone/>
              <a:defRPr sz="1000" b="0" i="0">
                <a:solidFill>
                  <a:srgbClr val="011224"/>
                </a:solidFill>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381500" y="2127097"/>
            <a:ext cx="3429000"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382000" y="2121640"/>
            <a:ext cx="3429000"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Tree>
    <p:extLst>
      <p:ext uri="{BB962C8B-B14F-4D97-AF65-F5344CB8AC3E}">
        <p14:creationId xmlns:p14="http://schemas.microsoft.com/office/powerpoint/2010/main" val="377610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9" name="Rectangle 8"/>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13" name="Text Placeholder 5"/>
          <p:cNvSpPr>
            <a:spLocks noGrp="1"/>
          </p:cNvSpPr>
          <p:nvPr>
            <p:ph type="body" sz="quarter" idx="14"/>
          </p:nvPr>
        </p:nvSpPr>
        <p:spPr>
          <a:xfrm>
            <a:off x="380999" y="2121640"/>
            <a:ext cx="4517571"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p:cNvSpPr>
            <a:spLocks noGrp="1"/>
          </p:cNvSpPr>
          <p:nvPr>
            <p:ph type="body" sz="quarter" idx="15"/>
          </p:nvPr>
        </p:nvSpPr>
        <p:spPr>
          <a:xfrm>
            <a:off x="5356861" y="2121640"/>
            <a:ext cx="4517571"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285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4" name="Text Placeholder 5"/>
          <p:cNvSpPr>
            <a:spLocks noGrp="1"/>
          </p:cNvSpPr>
          <p:nvPr>
            <p:ph type="body" sz="quarter" idx="12"/>
          </p:nvPr>
        </p:nvSpPr>
        <p:spPr>
          <a:xfrm>
            <a:off x="381000" y="2121640"/>
            <a:ext cx="2383972" cy="2965450"/>
          </a:xfrm>
          <a:prstGeom prst="rect">
            <a:avLst/>
          </a:prstGeom>
        </p:spPr>
        <p:txBody>
          <a:bodyPr/>
          <a:lstStyle>
            <a:lvl1pPr marL="0" indent="0">
              <a:buNone/>
              <a:defRPr sz="1600" b="0" i="0">
                <a:solidFill>
                  <a:srgbClr val="011224"/>
                </a:solidFill>
                <a:latin typeface="Franklin Gothic Book" charset="0"/>
                <a:ea typeface="Franklin Gothic Book" charset="0"/>
                <a:cs typeface="Franklin Gothic Book" charset="0"/>
              </a:defRPr>
            </a:lvl1pPr>
            <a:lvl2pPr marL="457200" indent="0">
              <a:buNone/>
              <a:defRPr sz="1400" b="0" i="0">
                <a:solidFill>
                  <a:srgbClr val="011224"/>
                </a:solidFill>
                <a:latin typeface="Franklin Gothic Book" charset="0"/>
                <a:ea typeface="Franklin Gothic Book" charset="0"/>
                <a:cs typeface="Franklin Gothic Book" charset="0"/>
              </a:defRPr>
            </a:lvl2pPr>
            <a:lvl3pPr marL="914400" indent="0">
              <a:buNone/>
              <a:defRPr sz="1200" b="0" i="0">
                <a:solidFill>
                  <a:srgbClr val="011224"/>
                </a:solidFill>
                <a:latin typeface="Franklin Gothic Book" charset="0"/>
                <a:ea typeface="Franklin Gothic Book" charset="0"/>
                <a:cs typeface="Franklin Gothic Book" charset="0"/>
              </a:defRPr>
            </a:lvl3pPr>
            <a:lvl4pPr marL="1371600" indent="0">
              <a:buNone/>
              <a:defRPr sz="1100" b="0" i="0">
                <a:solidFill>
                  <a:srgbClr val="011224"/>
                </a:solidFill>
                <a:latin typeface="Franklin Gothic Book" charset="0"/>
                <a:ea typeface="Franklin Gothic Book" charset="0"/>
                <a:cs typeface="Franklin Gothic Book" charset="0"/>
              </a:defRPr>
            </a:lvl4pPr>
            <a:lvl5pPr marL="1828800" indent="0">
              <a:buNone/>
              <a:defRPr sz="1000" b="0" i="0">
                <a:solidFill>
                  <a:srgbClr val="011224"/>
                </a:solidFill>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3396343" y="2114034"/>
            <a:ext cx="2383972"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4"/>
          </p:nvPr>
        </p:nvSpPr>
        <p:spPr>
          <a:xfrm>
            <a:off x="6411686" y="2111885"/>
            <a:ext cx="2383972"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7615647" y="6387242"/>
            <a:ext cx="3672674" cy="2616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a:latin typeface="Franklin Gothic Book" charset="0"/>
                <a:ea typeface="Franklin Gothic Book" charset="0"/>
                <a:cs typeface="Franklin Gothic Book" charset="0"/>
              </a:rPr>
              <a:t>LISC Presentation</a:t>
            </a:r>
            <a:r>
              <a:rPr lang="en-US" sz="1100" baseline="0" dirty="0">
                <a:latin typeface="Franklin Gothic Book" charset="0"/>
                <a:ea typeface="Franklin Gothic Book" charset="0"/>
                <a:cs typeface="Franklin Gothic Book" charset="0"/>
              </a:rPr>
              <a:t> - July </a:t>
            </a:r>
            <a:endParaRPr lang="en-US" sz="1100" dirty="0">
              <a:latin typeface="Franklin Gothic Book" charset="0"/>
              <a:ea typeface="Franklin Gothic Book" charset="0"/>
              <a:cs typeface="Franklin Gothic Book" charset="0"/>
            </a:endParaRPr>
          </a:p>
        </p:txBody>
      </p:sp>
      <p:sp>
        <p:nvSpPr>
          <p:cNvPr id="9"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10" name="Text Placeholder 5"/>
          <p:cNvSpPr>
            <a:spLocks noGrp="1"/>
          </p:cNvSpPr>
          <p:nvPr>
            <p:ph type="body" sz="quarter" idx="15"/>
          </p:nvPr>
        </p:nvSpPr>
        <p:spPr>
          <a:xfrm>
            <a:off x="9427028" y="2111885"/>
            <a:ext cx="2383972" cy="2965450"/>
          </a:xfrm>
          <a:prstGeom prst="rect">
            <a:avLst/>
          </a:prstGeom>
        </p:spPr>
        <p:txBody>
          <a:bodyPr/>
          <a:lstStyle>
            <a:lvl1pP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97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0" y="606426"/>
            <a:ext cx="11430000" cy="788620"/>
          </a:xfrm>
        </p:spPr>
        <p:txBody>
          <a:bodyPr>
            <a:normAutofit/>
          </a:bodyPr>
          <a:lstStyle>
            <a:lvl1pPr>
              <a:defRPr sz="3200">
                <a:solidFill>
                  <a:srgbClr val="011224"/>
                </a:solidFill>
              </a:defRPr>
            </a:lvl1pPr>
          </a:lstStyle>
          <a:p>
            <a:r>
              <a:rPr lang="en-US" dirty="0"/>
              <a:t>Click to edit Master title style</a:t>
            </a:r>
          </a:p>
        </p:txBody>
      </p:sp>
      <p:sp>
        <p:nvSpPr>
          <p:cNvPr id="4" name="Text Placeholder 5"/>
          <p:cNvSpPr>
            <a:spLocks noGrp="1"/>
          </p:cNvSpPr>
          <p:nvPr>
            <p:ph type="body" sz="quarter" idx="12"/>
          </p:nvPr>
        </p:nvSpPr>
        <p:spPr>
          <a:xfrm>
            <a:off x="381000" y="3271174"/>
            <a:ext cx="2383972" cy="2316424"/>
          </a:xfrm>
          <a:prstGeom prst="rect">
            <a:avLst/>
          </a:prstGeom>
        </p:spPr>
        <p:txBody>
          <a:bodyPr/>
          <a:lstStyle>
            <a:lvl1pPr marL="0" indent="0">
              <a:buFont typeface="Arial" charset="0"/>
              <a:buNone/>
              <a:defRPr sz="1600" b="0" i="0">
                <a:solidFill>
                  <a:srgbClr val="011224"/>
                </a:solidFill>
                <a:latin typeface="Franklin Gothic Book" charset="0"/>
                <a:ea typeface="Franklin Gothic Book" charset="0"/>
                <a:cs typeface="Franklin Gothic Book" charset="0"/>
              </a:defRPr>
            </a:lvl1pPr>
            <a:lvl2pPr marL="457200" indent="0">
              <a:buFont typeface="Arial" charset="0"/>
              <a:buNone/>
              <a:defRPr sz="1400" b="0" i="0">
                <a:solidFill>
                  <a:srgbClr val="011224"/>
                </a:solidFill>
                <a:latin typeface="Franklin Gothic Book" charset="0"/>
                <a:ea typeface="Franklin Gothic Book" charset="0"/>
                <a:cs typeface="Franklin Gothic Book" charset="0"/>
              </a:defRPr>
            </a:lvl2pPr>
            <a:lvl3pPr marL="914400" indent="0">
              <a:buFont typeface="Arial" charset="0"/>
              <a:buNone/>
              <a:defRPr sz="1200" b="0" i="0">
                <a:solidFill>
                  <a:srgbClr val="011224"/>
                </a:solidFill>
                <a:latin typeface="Franklin Gothic Book" charset="0"/>
                <a:ea typeface="Franklin Gothic Book" charset="0"/>
                <a:cs typeface="Franklin Gothic Book" charset="0"/>
              </a:defRPr>
            </a:lvl3pPr>
            <a:lvl4pPr marL="1371600" indent="0">
              <a:buFont typeface="Arial" charset="0"/>
              <a:buNone/>
              <a:defRPr sz="1100" b="0" i="0">
                <a:solidFill>
                  <a:srgbClr val="011224"/>
                </a:solidFill>
                <a:latin typeface="Franklin Gothic Book" charset="0"/>
                <a:ea typeface="Franklin Gothic Book" charset="0"/>
                <a:cs typeface="Franklin Gothic Book" charset="0"/>
              </a:defRPr>
            </a:lvl4pPr>
            <a:lvl5pPr marL="1828800" indent="0">
              <a:buFont typeface="Arial" charset="0"/>
              <a:buNone/>
              <a:defRPr sz="1000" b="0" i="0">
                <a:solidFill>
                  <a:srgbClr val="011224"/>
                </a:solidFill>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3396343" y="3263568"/>
            <a:ext cx="2383972" cy="231642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4"/>
          </p:nvPr>
        </p:nvSpPr>
        <p:spPr>
          <a:xfrm>
            <a:off x="6411686" y="3261419"/>
            <a:ext cx="2383972" cy="231642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12192000" cy="199291"/>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p:cNvSpPr>
            <a:spLocks noGrp="1"/>
          </p:cNvSpPr>
          <p:nvPr>
            <p:ph type="sldNum" sz="quarter" idx="10"/>
          </p:nvPr>
        </p:nvSpPr>
        <p:spPr>
          <a:xfrm>
            <a:off x="11406554" y="6335485"/>
            <a:ext cx="404446" cy="365125"/>
          </a:xfrm>
          <a:prstGeom prst="rect">
            <a:avLst/>
          </a:prstGeom>
        </p:spPr>
        <p:txBody>
          <a:bodyPr anchor="ctr"/>
          <a:lstStyle>
            <a:lvl1pPr>
              <a:defRPr sz="1200">
                <a:solidFill>
                  <a:srgbClr val="2EB1D1"/>
                </a:solidFill>
              </a:defRPr>
            </a:lvl1pPr>
          </a:lstStyle>
          <a:p>
            <a:fld id="{4749BECD-3273-4FE3-BD63-F549C359A7E1}" type="slidenum">
              <a:rPr lang="en-US" smtClean="0"/>
              <a:pPr/>
              <a:t>‹#›</a:t>
            </a:fld>
            <a:endParaRPr lang="en-US" dirty="0"/>
          </a:p>
        </p:txBody>
      </p:sp>
      <p:sp>
        <p:nvSpPr>
          <p:cNvPr id="10" name="Text Placeholder 5"/>
          <p:cNvSpPr>
            <a:spLocks noGrp="1"/>
          </p:cNvSpPr>
          <p:nvPr>
            <p:ph type="body" sz="quarter" idx="15"/>
          </p:nvPr>
        </p:nvSpPr>
        <p:spPr>
          <a:xfrm>
            <a:off x="9427028" y="3261419"/>
            <a:ext cx="2383972" cy="231642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11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911225"/>
            <a:ext cx="3429000" cy="1949206"/>
          </a:xfrm>
          <a:prstGeom prst="rect">
            <a:avLst/>
          </a:prstGeom>
        </p:spPr>
        <p:txBody>
          <a:bodyPr vert="horz" lIns="91440" tIns="45720" rIns="91440" bIns="45720" rtlCol="0" anchor="t" anchorCtr="0">
            <a:normAutofit/>
          </a:bodyPr>
          <a:lstStyle/>
          <a:p>
            <a:r>
              <a:rPr lang="en-US" dirty="0"/>
              <a:t>Click to edit Master title style</a:t>
            </a:r>
          </a:p>
        </p:txBody>
      </p:sp>
      <p:pic>
        <p:nvPicPr>
          <p:cNvPr id="4" name="Content Placeholder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81000" y="6217103"/>
            <a:ext cx="567782" cy="428395"/>
          </a:xfrm>
          <a:prstGeom prst="rect">
            <a:avLst/>
          </a:prstGeom>
        </p:spPr>
      </p:pic>
    </p:spTree>
    <p:extLst>
      <p:ext uri="{BB962C8B-B14F-4D97-AF65-F5344CB8AC3E}">
        <p14:creationId xmlns:p14="http://schemas.microsoft.com/office/powerpoint/2010/main" val="2424517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28">
          <p15:clr>
            <a:srgbClr val="F26B43"/>
          </p15:clr>
        </p15:guide>
        <p15:guide id="2" orient="horz" pos="4176">
          <p15:clr>
            <a:srgbClr val="F26B43"/>
          </p15:clr>
        </p15:guide>
        <p15:guide id="3" pos="240">
          <p15:clr>
            <a:srgbClr val="F26B43"/>
          </p15:clr>
        </p15:guide>
        <p15:guide id="4" pos="7440">
          <p15:clr>
            <a:srgbClr val="F26B43"/>
          </p15:clr>
        </p15:guide>
        <p15:guide id="5" orient="horz" pos="4032">
          <p15:clr>
            <a:srgbClr val="F26B43"/>
          </p15:clr>
        </p15:guide>
        <p15:guide id="6" orient="horz" pos="864">
          <p15:clr>
            <a:srgbClr val="F26B43"/>
          </p15:clr>
        </p15:guide>
        <p15:guide id="7" orient="horz" pos="1440">
          <p15:clr>
            <a:srgbClr val="F26B43"/>
          </p15:clr>
        </p15:guide>
        <p15:guide id="8" orient="horz" pos="2016">
          <p15:clr>
            <a:srgbClr val="F26B43"/>
          </p15:clr>
        </p15:guide>
        <p15:guide id="9" orient="horz" pos="2304">
          <p15:clr>
            <a:srgbClr val="F26B43"/>
          </p15:clr>
        </p15:guide>
        <p15:guide id="10" orient="horz" pos="1152">
          <p15:clr>
            <a:srgbClr val="F26B43"/>
          </p15:clr>
        </p15:guide>
        <p15:guide id="11" orient="horz" pos="2592">
          <p15:clr>
            <a:srgbClr val="F26B43"/>
          </p15:clr>
        </p15:guide>
        <p15:guide id="12" orient="horz" pos="2880">
          <p15:clr>
            <a:srgbClr val="F26B43"/>
          </p15:clr>
        </p15:guide>
        <p15:guide id="13" orient="horz" pos="3168">
          <p15:clr>
            <a:srgbClr val="F26B43"/>
          </p15:clr>
        </p15:guide>
        <p15:guide id="14" orient="horz" pos="3456">
          <p15:clr>
            <a:srgbClr val="F26B43"/>
          </p15:clr>
        </p15:guide>
        <p15:guide id="15" orient="horz" pos="3744">
          <p15:clr>
            <a:srgbClr val="F26B43"/>
          </p15:clr>
        </p15:guide>
        <p15:guide id="16" pos="3840">
          <p15:clr>
            <a:srgbClr val="F26B43"/>
          </p15:clr>
        </p15:guide>
        <p15:guide id="17" pos="3984">
          <p15:clr>
            <a:srgbClr val="F26B43"/>
          </p15:clr>
        </p15:guide>
        <p15:guide id="18" pos="3696">
          <p15:clr>
            <a:srgbClr val="F26B43"/>
          </p15:clr>
        </p15:guide>
        <p15:guide id="19" pos="5712">
          <p15:clr>
            <a:srgbClr val="F26B43"/>
          </p15:clr>
        </p15:guide>
        <p15:guide id="20" pos="5568">
          <p15:clr>
            <a:srgbClr val="F26B43"/>
          </p15:clr>
        </p15:guide>
        <p15:guide id="21" pos="5856">
          <p15:clr>
            <a:srgbClr val="F26B43"/>
          </p15:clr>
        </p15:guide>
        <p15:guide id="22" pos="1968">
          <p15:clr>
            <a:srgbClr val="F26B43"/>
          </p15:clr>
        </p15:guide>
        <p15:guide id="23" pos="2112">
          <p15:clr>
            <a:srgbClr val="F26B43"/>
          </p15:clr>
        </p15:guide>
        <p15:guide id="24" pos="1824">
          <p15:clr>
            <a:srgbClr val="F26B43"/>
          </p15:clr>
        </p15:guide>
        <p15:guide id="2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video" Target="https://www.youtube.com/embed/Vz4EHxKlGK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159" b="7910"/>
          <a:stretch/>
        </p:blipFill>
        <p:spPr>
          <a:xfrm>
            <a:off x="-17973" y="-293298"/>
            <a:ext cx="12336755" cy="7168551"/>
          </a:xfrm>
          <a:prstGeom prst="rect">
            <a:avLst/>
          </a:prstGeom>
        </p:spPr>
      </p:pic>
      <p:sp>
        <p:nvSpPr>
          <p:cNvPr id="7" name="SHADE">
            <a:extLst>
              <a:ext uri="{FF2B5EF4-FFF2-40B4-BE49-F238E27FC236}">
                <a16:creationId xmlns:a16="http://schemas.microsoft.com/office/drawing/2014/main" id="{56A17311-53C4-4336-98D4-27192C227656}"/>
              </a:ext>
            </a:extLst>
          </p:cNvPr>
          <p:cNvSpPr>
            <a:spLocks/>
          </p:cNvSpPr>
          <p:nvPr/>
        </p:nvSpPr>
        <p:spPr>
          <a:xfrm>
            <a:off x="-35943" y="3778370"/>
            <a:ext cx="12354725" cy="3096883"/>
          </a:xfrm>
          <a:prstGeom prst="rect">
            <a:avLst/>
          </a:prstGeom>
          <a:gradFill flip="none" rotWithShape="1">
            <a:gsLst>
              <a:gs pos="0">
                <a:schemeClr val="bg1">
                  <a:lumMod val="50000"/>
                </a:schemeClr>
              </a:gs>
              <a:gs pos="100000">
                <a:srgbClr val="000000">
                  <a:alpha val="0"/>
                  <a:lumMod val="0"/>
                </a:srgbClr>
              </a:gs>
              <a:gs pos="50000">
                <a:srgbClr val="000000">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ubtitle 3"/>
          <p:cNvSpPr>
            <a:spLocks noGrp="1"/>
          </p:cNvSpPr>
          <p:nvPr>
            <p:ph type="subTitle" idx="1"/>
          </p:nvPr>
        </p:nvSpPr>
        <p:spPr>
          <a:xfrm>
            <a:off x="301869" y="5135514"/>
            <a:ext cx="2925918" cy="950628"/>
          </a:xfrm>
        </p:spPr>
        <p:txBody>
          <a:bodyPr/>
          <a:lstStyle/>
          <a:p>
            <a:r>
              <a:rPr lang="en-US" sz="1200" dirty="0" smtClean="0"/>
              <a:t>George Ashton                                                                               Strategic Investments, Managing Director</a:t>
            </a:r>
          </a:p>
        </p:txBody>
      </p:sp>
      <p:pic>
        <p:nvPicPr>
          <p:cNvPr id="16" name="Picture 1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81000" y="165450"/>
            <a:ext cx="4178105" cy="57967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711998"/>
            <a:ext cx="2413663" cy="535661"/>
          </a:xfrm>
          <a:prstGeom prst="rect">
            <a:avLst/>
          </a:prstGeom>
        </p:spPr>
      </p:pic>
      <p:sp>
        <p:nvSpPr>
          <p:cNvPr id="9" name="TextBox 8">
            <a:extLst>
              <a:ext uri="{FF2B5EF4-FFF2-40B4-BE49-F238E27FC236}">
                <a16:creationId xmlns:a16="http://schemas.microsoft.com/office/drawing/2014/main" id="{8A5CE296-70E3-4F0F-8418-AFEAD60FF214}"/>
              </a:ext>
            </a:extLst>
          </p:cNvPr>
          <p:cNvSpPr txBox="1"/>
          <p:nvPr/>
        </p:nvSpPr>
        <p:spPr>
          <a:xfrm>
            <a:off x="11336403" y="57728"/>
            <a:ext cx="747320" cy="21544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800" b="0" i="1" u="none"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Asheville, NC</a:t>
            </a:r>
            <a:endParaRPr kumimoji="0" lang="en-MY" sz="800" b="0"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71154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Content Placeholder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1504" b="8581"/>
          <a:stretch/>
        </p:blipFill>
        <p:spPr>
          <a:xfrm>
            <a:off x="4221592" y="2302482"/>
            <a:ext cx="5734996" cy="3991312"/>
          </a:xfrm>
          <a:prstGeom prst="rect">
            <a:avLst/>
          </a:prstGeom>
        </p:spPr>
      </p:pic>
      <p:sp>
        <p:nvSpPr>
          <p:cNvPr id="43" name="TextBox 42"/>
          <p:cNvSpPr txBox="1"/>
          <p:nvPr/>
        </p:nvSpPr>
        <p:spPr>
          <a:xfrm>
            <a:off x="9699579" y="3859508"/>
            <a:ext cx="1223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2EB1D1"/>
                </a:solidFill>
                <a:effectLst/>
                <a:uLnTx/>
                <a:uFillTx/>
                <a:latin typeface="Franklin Gothic Medium" charset="0"/>
                <a:ea typeface="Franklin Gothic Medium" charset="0"/>
                <a:cs typeface="Franklin Gothic Medium" charset="0"/>
              </a:rPr>
              <a:t>Investments by US county</a:t>
            </a:r>
            <a:endParaRPr kumimoji="0" lang="en-US" sz="1200" b="0" i="0" u="none" strike="noStrike" kern="1200" cap="none" spc="0" normalizeH="0" baseline="0" noProof="0" dirty="0">
              <a:ln>
                <a:noFill/>
              </a:ln>
              <a:solidFill>
                <a:srgbClr val="2EB1D1"/>
              </a:solidFill>
              <a:effectLst/>
              <a:uLnTx/>
              <a:uFillTx/>
              <a:latin typeface="Franklin Gothic Medium" charset="0"/>
              <a:ea typeface="Franklin Gothic Medium" charset="0"/>
              <a:cs typeface="Franklin Gothic Medium" charset="0"/>
            </a:endParaRPr>
          </a:p>
        </p:txBody>
      </p:sp>
      <p:cxnSp>
        <p:nvCxnSpPr>
          <p:cNvPr id="44" name="Straight Connector 43"/>
          <p:cNvCxnSpPr/>
          <p:nvPr/>
        </p:nvCxnSpPr>
        <p:spPr>
          <a:xfrm flipH="1" flipV="1">
            <a:off x="8969999" y="4000168"/>
            <a:ext cx="669884" cy="34014"/>
          </a:xfrm>
          <a:prstGeom prst="line">
            <a:avLst/>
          </a:prstGeom>
          <a:ln w="12700">
            <a:solidFill>
              <a:srgbClr val="2EB1D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2" name="Title 1"/>
          <p:cNvSpPr>
            <a:spLocks noGrp="1"/>
          </p:cNvSpPr>
          <p:nvPr>
            <p:ph type="title"/>
          </p:nvPr>
        </p:nvSpPr>
        <p:spPr>
          <a:xfrm>
            <a:off x="381000" y="606426"/>
            <a:ext cx="11430000" cy="788620"/>
          </a:xfrm>
        </p:spPr>
        <p:txBody>
          <a:bodyPr>
            <a:normAutofit fontScale="90000"/>
          </a:bodyPr>
          <a:lstStyle/>
          <a:p>
            <a:r>
              <a:rPr lang="en-US" dirty="0" smtClean="0">
                <a:solidFill>
                  <a:srgbClr val="2EB1D1"/>
                </a:solidFill>
              </a:rPr>
              <a:t>For Investors</a:t>
            </a:r>
            <a:br>
              <a:rPr lang="en-US" dirty="0" smtClean="0">
                <a:solidFill>
                  <a:srgbClr val="2EB1D1"/>
                </a:solidFill>
              </a:rPr>
            </a:br>
            <a:r>
              <a:rPr lang="en-US" sz="1800" dirty="0" smtClean="0">
                <a:solidFill>
                  <a:srgbClr val="0A262C"/>
                </a:solidFill>
              </a:rPr>
              <a:t>Creating an Impact Fund with LISC</a:t>
            </a:r>
            <a:br>
              <a:rPr lang="en-US" sz="1800" dirty="0" smtClean="0">
                <a:solidFill>
                  <a:srgbClr val="0A262C"/>
                </a:solidFill>
              </a:rPr>
            </a:br>
            <a:endParaRPr lang="en-US" dirty="0">
              <a:solidFill>
                <a:srgbClr val="0A262C"/>
              </a:solidFill>
            </a:endParaRPr>
          </a:p>
        </p:txBody>
      </p:sp>
      <p:sp>
        <p:nvSpPr>
          <p:cNvPr id="2" name="TextBox 1"/>
          <p:cNvSpPr txBox="1"/>
          <p:nvPr/>
        </p:nvSpPr>
        <p:spPr>
          <a:xfrm>
            <a:off x="812598" y="2670861"/>
            <a:ext cx="242801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Expertise: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A262C"/>
                </a:solidFill>
                <a:effectLst/>
                <a:uLnTx/>
                <a:uFillTx/>
                <a:latin typeface="Franklin Gothic Medium" panose="020B0603020102020204" pitchFamily="34" charset="0"/>
                <a:ea typeface="+mn-ea"/>
                <a:cs typeface="+mn-cs"/>
              </a:rPr>
              <a:t>A strong 40 year track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A262C"/>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rPr>
              <a:t>Investment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262C"/>
                </a:solidFill>
                <a:effectLst/>
                <a:uLnTx/>
                <a:uFillTx/>
                <a:latin typeface="Franklin Gothic Medium" panose="020B0603020102020204" pitchFamily="34" charset="0"/>
                <a:ea typeface="+mn-ea"/>
                <a:cs typeface="+mn-cs"/>
              </a:rPr>
              <a:t>For every $1 LISC invests, $3 is leveraged from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A262C"/>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rPr>
              <a:t>Access to Pipeline: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262C"/>
                </a:solidFill>
                <a:effectLst/>
                <a:uLnTx/>
                <a:uFillTx/>
                <a:latin typeface="Franklin Gothic Medium" panose="020B0603020102020204" pitchFamily="34" charset="0"/>
                <a:ea typeface="+mn-ea"/>
                <a:cs typeface="+mn-cs"/>
              </a:rPr>
              <a:t>$100MM in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A262C"/>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rPr>
              <a:t>Protection of Principal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262C"/>
                </a:solidFill>
                <a:effectLst/>
                <a:uLnTx/>
                <a:uFillTx/>
                <a:latin typeface="Franklin Gothic Medium" panose="020B0603020102020204" pitchFamily="34" charset="0"/>
                <a:ea typeface="+mn-ea"/>
                <a:cs typeface="+mn-cs"/>
              </a:rPr>
              <a:t>A focus on yield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A262C"/>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A262C"/>
              </a:solidFill>
              <a:effectLst/>
              <a:uLnTx/>
              <a:uFillTx/>
              <a:latin typeface="Franklin Gothic Medium" panose="020B0603020102020204" pitchFamily="34" charset="0"/>
              <a:ea typeface="+mn-ea"/>
              <a:cs typeface="+mn-cs"/>
            </a:endParaRPr>
          </a:p>
        </p:txBody>
      </p:sp>
      <p:sp>
        <p:nvSpPr>
          <p:cNvPr id="65" name="Oval 64"/>
          <p:cNvSpPr/>
          <p:nvPr/>
        </p:nvSpPr>
        <p:spPr>
          <a:xfrm>
            <a:off x="557681" y="2672893"/>
            <a:ext cx="287957" cy="287957"/>
          </a:xfrm>
          <a:prstGeom prst="ellipse">
            <a:avLst/>
          </a:prstGeom>
          <a:solidFill>
            <a:srgbClr val="3942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01</a:t>
            </a:r>
            <a:endParaRPr kumimoji="0" lang="ms-MY"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6" name="Oval 65"/>
          <p:cNvSpPr/>
          <p:nvPr/>
        </p:nvSpPr>
        <p:spPr>
          <a:xfrm>
            <a:off x="557681" y="3373335"/>
            <a:ext cx="287957" cy="287957"/>
          </a:xfrm>
          <a:prstGeom prst="ellipse">
            <a:avLst/>
          </a:prstGeom>
          <a:solidFill>
            <a:srgbClr val="3942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02</a:t>
            </a:r>
            <a:endParaRPr kumimoji="0" lang="ms-MY"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7" name="Oval 66"/>
          <p:cNvSpPr/>
          <p:nvPr/>
        </p:nvSpPr>
        <p:spPr>
          <a:xfrm>
            <a:off x="557681" y="4213112"/>
            <a:ext cx="287957" cy="287957"/>
          </a:xfrm>
          <a:prstGeom prst="ellipse">
            <a:avLst/>
          </a:prstGeom>
          <a:solidFill>
            <a:srgbClr val="3942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03</a:t>
            </a:r>
            <a:endParaRPr kumimoji="0" lang="ms-MY"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8" name="Oval 67"/>
          <p:cNvSpPr/>
          <p:nvPr/>
        </p:nvSpPr>
        <p:spPr>
          <a:xfrm>
            <a:off x="557681" y="4823348"/>
            <a:ext cx="287957" cy="287957"/>
          </a:xfrm>
          <a:prstGeom prst="ellipse">
            <a:avLst/>
          </a:prstGeom>
          <a:solidFill>
            <a:srgbClr val="3942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04</a:t>
            </a:r>
            <a:endParaRPr kumimoji="0" lang="ms-MY"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5" name="Picture 4"/>
          <p:cNvPicPr>
            <a:picLocks noChangeAspect="1"/>
          </p:cNvPicPr>
          <p:nvPr/>
        </p:nvPicPr>
        <p:blipFill>
          <a:blip r:embed="rId3"/>
          <a:stretch>
            <a:fillRect/>
          </a:stretch>
        </p:blipFill>
        <p:spPr>
          <a:xfrm>
            <a:off x="246381" y="1256160"/>
            <a:ext cx="11699238" cy="1560711"/>
          </a:xfrm>
          <a:prstGeom prst="rect">
            <a:avLst/>
          </a:prstGeom>
        </p:spPr>
      </p:pic>
    </p:spTree>
    <p:extLst>
      <p:ext uri="{BB962C8B-B14F-4D97-AF65-F5344CB8AC3E}">
        <p14:creationId xmlns:p14="http://schemas.microsoft.com/office/powerpoint/2010/main" val="31286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 grpId="0" animBg="1"/>
      <p:bldP spid="66" grpId="0" animBg="1"/>
      <p:bldP spid="67"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11218128" y="6175729"/>
            <a:ext cx="427240" cy="3932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2"/>
          <a:srcRect t="9220" b="22739"/>
          <a:stretch/>
        </p:blipFill>
        <p:spPr>
          <a:xfrm>
            <a:off x="1587986" y="1125312"/>
            <a:ext cx="8890372" cy="2470941"/>
          </a:xfrm>
          <a:prstGeom prst="rect">
            <a:avLst/>
          </a:prstGeom>
        </p:spPr>
      </p:pic>
      <p:sp>
        <p:nvSpPr>
          <p:cNvPr id="8" name="Title 1"/>
          <p:cNvSpPr>
            <a:spLocks noGrp="1"/>
          </p:cNvSpPr>
          <p:nvPr>
            <p:ph type="title"/>
          </p:nvPr>
        </p:nvSpPr>
        <p:spPr>
          <a:xfrm>
            <a:off x="381000" y="520090"/>
            <a:ext cx="11430000" cy="788620"/>
          </a:xfrm>
        </p:spPr>
        <p:txBody>
          <a:bodyPr>
            <a:noAutofit/>
          </a:bodyPr>
          <a:lstStyle/>
          <a:p>
            <a:r>
              <a:rPr lang="en-US" sz="2900" dirty="0" smtClean="0">
                <a:solidFill>
                  <a:srgbClr val="2EB1D1"/>
                </a:solidFill>
              </a:rPr>
              <a:t>For Developers </a:t>
            </a:r>
            <a:br>
              <a:rPr lang="en-US" sz="2900" dirty="0" smtClean="0">
                <a:solidFill>
                  <a:srgbClr val="2EB1D1"/>
                </a:solidFill>
              </a:rPr>
            </a:br>
            <a:r>
              <a:rPr lang="en-US" sz="1600" dirty="0" smtClean="0">
                <a:solidFill>
                  <a:srgbClr val="0A262C"/>
                </a:solidFill>
              </a:rPr>
              <a:t>Why partner with LISC</a:t>
            </a:r>
            <a:endParaRPr lang="en-US" sz="1600" dirty="0">
              <a:solidFill>
                <a:srgbClr val="0A262C"/>
              </a:solidFill>
            </a:endParaRPr>
          </a:p>
        </p:txBody>
      </p:sp>
      <p:pic>
        <p:nvPicPr>
          <p:cNvPr id="2" name="Picture 1"/>
          <p:cNvPicPr>
            <a:picLocks noChangeAspect="1"/>
          </p:cNvPicPr>
          <p:nvPr/>
        </p:nvPicPr>
        <p:blipFill>
          <a:blip r:embed="rId3"/>
          <a:stretch>
            <a:fillRect/>
          </a:stretch>
        </p:blipFill>
        <p:spPr>
          <a:xfrm>
            <a:off x="1537665" y="3596253"/>
            <a:ext cx="9413040" cy="2761727"/>
          </a:xfrm>
          <a:prstGeom prst="rect">
            <a:avLst/>
          </a:prstGeom>
        </p:spPr>
      </p:pic>
    </p:spTree>
    <p:extLst>
      <p:ext uri="{BB962C8B-B14F-4D97-AF65-F5344CB8AC3E}">
        <p14:creationId xmlns:p14="http://schemas.microsoft.com/office/powerpoint/2010/main" val="41404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37" name="Title 1"/>
          <p:cNvSpPr>
            <a:spLocks noGrp="1"/>
          </p:cNvSpPr>
          <p:nvPr>
            <p:ph type="title"/>
          </p:nvPr>
        </p:nvSpPr>
        <p:spPr>
          <a:xfrm>
            <a:off x="381000" y="606426"/>
            <a:ext cx="4703956" cy="788620"/>
          </a:xfrm>
        </p:spPr>
        <p:txBody>
          <a:bodyPr>
            <a:normAutofit/>
          </a:bodyPr>
          <a:lstStyle/>
          <a:p>
            <a:r>
              <a:rPr lang="en-US" sz="2900" dirty="0" smtClean="0">
                <a:solidFill>
                  <a:srgbClr val="2EB1D1"/>
                </a:solidFill>
              </a:rPr>
              <a:t>For Local Stakeholders</a:t>
            </a:r>
            <a:br>
              <a:rPr lang="en-US" sz="2900" dirty="0" smtClean="0">
                <a:solidFill>
                  <a:srgbClr val="2EB1D1"/>
                </a:solidFill>
              </a:rPr>
            </a:br>
            <a:endParaRPr lang="en-US" sz="1600" dirty="0">
              <a:solidFill>
                <a:srgbClr val="39424B"/>
              </a:solidFill>
            </a:endParaRPr>
          </a:p>
        </p:txBody>
      </p:sp>
      <p:pic>
        <p:nvPicPr>
          <p:cNvPr id="4" name="Picture 3"/>
          <p:cNvPicPr>
            <a:picLocks noChangeAspect="1"/>
          </p:cNvPicPr>
          <p:nvPr/>
        </p:nvPicPr>
        <p:blipFill>
          <a:blip r:embed="rId2"/>
          <a:stretch>
            <a:fillRect/>
          </a:stretch>
        </p:blipFill>
        <p:spPr>
          <a:xfrm>
            <a:off x="3474721" y="1286452"/>
            <a:ext cx="8150062" cy="1595941"/>
          </a:xfrm>
          <a:prstGeom prst="rect">
            <a:avLst/>
          </a:prstGeom>
        </p:spPr>
      </p:pic>
      <p:sp>
        <p:nvSpPr>
          <p:cNvPr id="130" name="Rectangle 129">
            <a:extLst>
              <a:ext uri="{FF2B5EF4-FFF2-40B4-BE49-F238E27FC236}">
                <a16:creationId xmlns:a16="http://schemas.microsoft.com/office/drawing/2014/main" id="{750C74B9-EE6B-41E6-871C-EBFA119A30C0}"/>
              </a:ext>
            </a:extLst>
          </p:cNvPr>
          <p:cNvSpPr/>
          <p:nvPr/>
        </p:nvSpPr>
        <p:spPr>
          <a:xfrm>
            <a:off x="559331" y="1906781"/>
            <a:ext cx="3314700" cy="307777"/>
          </a:xfrm>
          <a:prstGeom prst="rect">
            <a:avLst/>
          </a:prstGeom>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A262C"/>
                </a:solidFill>
                <a:effectLst/>
                <a:uLnTx/>
                <a:uFillTx/>
                <a:latin typeface="Franklin Gothic Medium" panose="020B0603020102020204" pitchFamily="34" charset="0"/>
                <a:ea typeface="+mn-ea"/>
                <a:cs typeface="+mn-cs"/>
              </a:rPr>
              <a:t>Our Vision</a:t>
            </a:r>
            <a:endParaRPr kumimoji="0" lang="en-US" sz="2000" b="0" i="0" u="none" strike="noStrike" kern="1200" cap="none" spc="0" normalizeH="0" baseline="0" noProof="0" dirty="0">
              <a:ln>
                <a:noFill/>
              </a:ln>
              <a:solidFill>
                <a:srgbClr val="0A262C"/>
              </a:solidFill>
              <a:effectLst/>
              <a:uLnTx/>
              <a:uFillTx/>
              <a:latin typeface="Franklin Gothic Medium" panose="020B0603020102020204" pitchFamily="34" charset="0"/>
              <a:ea typeface="+mn-ea"/>
              <a:cs typeface="+mn-cs"/>
            </a:endParaRPr>
          </a:p>
        </p:txBody>
      </p:sp>
      <p:pic>
        <p:nvPicPr>
          <p:cNvPr id="2" name="Picture 1"/>
          <p:cNvPicPr>
            <a:picLocks noChangeAspect="1"/>
          </p:cNvPicPr>
          <p:nvPr/>
        </p:nvPicPr>
        <p:blipFill>
          <a:blip r:embed="rId3"/>
          <a:stretch>
            <a:fillRect/>
          </a:stretch>
        </p:blipFill>
        <p:spPr>
          <a:xfrm>
            <a:off x="246381" y="2949624"/>
            <a:ext cx="11699238" cy="3145809"/>
          </a:xfrm>
          <a:prstGeom prst="rect">
            <a:avLst/>
          </a:prstGeom>
        </p:spPr>
      </p:pic>
    </p:spTree>
    <p:extLst>
      <p:ext uri="{BB962C8B-B14F-4D97-AF65-F5344CB8AC3E}">
        <p14:creationId xmlns:p14="http://schemas.microsoft.com/office/powerpoint/2010/main" val="3192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8333" t="1" r="28310" b="547"/>
          <a:stretch/>
        </p:blipFill>
        <p:spPr>
          <a:xfrm>
            <a:off x="8976010" y="2408497"/>
            <a:ext cx="2829489" cy="365084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81000" y="606426"/>
            <a:ext cx="4703956" cy="788620"/>
          </a:xfrm>
        </p:spPr>
        <p:txBody>
          <a:bodyPr>
            <a:normAutofit/>
          </a:bodyPr>
          <a:lstStyle/>
          <a:p>
            <a:r>
              <a:rPr lang="en-US" sz="2900" dirty="0" smtClean="0">
                <a:solidFill>
                  <a:srgbClr val="2EB1D1"/>
                </a:solidFill>
              </a:rPr>
              <a:t>For Local Stakeholders</a:t>
            </a:r>
            <a:r>
              <a:rPr lang="en-US" dirty="0">
                <a:solidFill>
                  <a:srgbClr val="2EB1D1"/>
                </a:solidFill>
              </a:rPr>
              <a:t/>
            </a:r>
            <a:br>
              <a:rPr lang="en-US" dirty="0">
                <a:solidFill>
                  <a:srgbClr val="2EB1D1"/>
                </a:solidFill>
              </a:rPr>
            </a:br>
            <a:r>
              <a:rPr lang="en-US" sz="1600" dirty="0">
                <a:solidFill>
                  <a:srgbClr val="0A262C"/>
                </a:solidFill>
              </a:rPr>
              <a:t>K</a:t>
            </a:r>
            <a:r>
              <a:rPr lang="en-US" sz="1600" dirty="0" smtClean="0">
                <a:solidFill>
                  <a:srgbClr val="0A262C"/>
                </a:solidFill>
              </a:rPr>
              <a:t>nowledge Leadership Online Resources</a:t>
            </a:r>
            <a:endParaRPr lang="en-US" sz="1600" dirty="0">
              <a:solidFill>
                <a:srgbClr val="0A262C"/>
              </a:solidFill>
            </a:endParaRPr>
          </a:p>
        </p:txBody>
      </p:sp>
      <p:sp>
        <p:nvSpPr>
          <p:cNvPr id="6" name="Slide Number Placeholder 5"/>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3"/>
          <a:srcRect l="674" t="3415" r="3801" b="6125"/>
          <a:stretch/>
        </p:blipFill>
        <p:spPr>
          <a:xfrm>
            <a:off x="381000" y="2631520"/>
            <a:ext cx="5426729" cy="2890689"/>
          </a:xfrm>
          <a:prstGeom prst="rect">
            <a:avLst/>
          </a:prstGeom>
          <a:ln>
            <a:noFill/>
          </a:ln>
          <a:effectLst>
            <a:outerShdw blurRad="292100" dist="139700" dir="2700000" algn="tl" rotWithShape="0">
              <a:srgbClr val="333333">
                <a:alpha val="65000"/>
              </a:srgbClr>
            </a:outerShdw>
          </a:effectLst>
        </p:spPr>
      </p:pic>
      <p:cxnSp>
        <p:nvCxnSpPr>
          <p:cNvPr id="11" name="Straight Connector 10">
            <a:extLst>
              <a:ext uri="{FF2B5EF4-FFF2-40B4-BE49-F238E27FC236}">
                <a16:creationId xmlns:a16="http://schemas.microsoft.com/office/drawing/2014/main" id="{96F77F1F-92EE-472D-ADFB-9DB3AE7EA420}"/>
              </a:ext>
            </a:extLst>
          </p:cNvPr>
          <p:cNvCxnSpPr/>
          <p:nvPr/>
        </p:nvCxnSpPr>
        <p:spPr>
          <a:xfrm flipH="1">
            <a:off x="6411951" y="1878980"/>
            <a:ext cx="2102804" cy="754201"/>
          </a:xfrm>
          <a:prstGeom prst="line">
            <a:avLst/>
          </a:prstGeom>
          <a:noFill/>
          <a:ln w="25400" cap="rnd" cmpd="sng" algn="ctr">
            <a:solidFill>
              <a:srgbClr val="000000">
                <a:alpha val="50000"/>
              </a:srgbClr>
            </a:solidFill>
            <a:prstDash val="solid"/>
            <a:miter lim="800000"/>
            <a:tailEnd type="arrow"/>
          </a:ln>
          <a:effectLst/>
        </p:spPr>
      </p:cxnSp>
      <p:sp>
        <p:nvSpPr>
          <p:cNvPr id="16" name="TextBox 15"/>
          <p:cNvSpPr txBox="1"/>
          <p:nvPr/>
        </p:nvSpPr>
        <p:spPr>
          <a:xfrm>
            <a:off x="6096000" y="741012"/>
            <a:ext cx="5441158" cy="523220"/>
          </a:xfrm>
          <a:prstGeom prst="rect">
            <a:avLst/>
          </a:prstGeom>
          <a:solidFill>
            <a:srgbClr val="2EB1D1"/>
          </a:solidFill>
          <a:ln>
            <a:solidFill>
              <a:srgbClr val="2EB1D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Download the “how-to” guide for stakeholders ready to engage in opportunity zone projects in their community.</a:t>
            </a:r>
            <a:endParaRPr kumimoji="0" lang="en-US" sz="1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17" name="TextBox 16"/>
          <p:cNvSpPr txBox="1"/>
          <p:nvPr/>
        </p:nvSpPr>
        <p:spPr>
          <a:xfrm>
            <a:off x="381000" y="2317575"/>
            <a:ext cx="5426729" cy="307777"/>
          </a:xfrm>
          <a:prstGeom prst="rect">
            <a:avLst/>
          </a:prstGeom>
          <a:solidFill>
            <a:srgbClr val="2EB1D1"/>
          </a:solidFill>
          <a:ln>
            <a:solidFill>
              <a:srgbClr val="2EB1D1"/>
            </a:solidFill>
          </a:ln>
          <a:effectLst>
            <a:outerShdw blurRad="50800" dist="38100" dir="2700000" algn="tl" rotWithShape="0">
              <a:prstClr val="black">
                <a:alpha val="40000"/>
              </a:prstClr>
            </a:outerShdw>
          </a:effectLst>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Visit: </a:t>
            </a:r>
            <a:r>
              <a:rPr kumimoji="0" lang="en-US" sz="1400" b="0" i="0" u="sng"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LISC.ORG/OPPORTUNITYZONES</a:t>
            </a:r>
            <a:endParaRPr kumimoji="0" lang="en-US" sz="1400" b="0" i="0" u="sng"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23" name="TextBox 22">
            <a:extLst>
              <a:ext uri="{FF2B5EF4-FFF2-40B4-BE49-F238E27FC236}">
                <a16:creationId xmlns:a16="http://schemas.microsoft.com/office/drawing/2014/main" id="{35F85D66-2373-4350-A76A-81DEC0A9C3F7}"/>
              </a:ext>
            </a:extLst>
          </p:cNvPr>
          <p:cNvSpPr txBox="1">
            <a:spLocks noChangeAspect="1"/>
          </p:cNvSpPr>
          <p:nvPr/>
        </p:nvSpPr>
        <p:spPr>
          <a:xfrm>
            <a:off x="248471" y="2297430"/>
            <a:ext cx="265057" cy="265057"/>
          </a:xfrm>
          <a:prstGeom prst="ellipse">
            <a:avLst/>
          </a:prstGeom>
          <a:solidFill>
            <a:srgbClr val="0A262C"/>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Franklin Gothic Medium" panose="020B0603020102020204" pitchFamily="34" charset="0"/>
                <a:ea typeface="+mn-ea"/>
                <a:cs typeface="+mn-cs"/>
              </a:rPr>
              <a:t>01</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24" name="TextBox 23">
            <a:extLst>
              <a:ext uri="{FF2B5EF4-FFF2-40B4-BE49-F238E27FC236}">
                <a16:creationId xmlns:a16="http://schemas.microsoft.com/office/drawing/2014/main" id="{EBF53FC7-78B2-40BC-833F-C500C311CA37}"/>
              </a:ext>
            </a:extLst>
          </p:cNvPr>
          <p:cNvSpPr txBox="1">
            <a:spLocks noChangeAspect="1"/>
          </p:cNvSpPr>
          <p:nvPr/>
        </p:nvSpPr>
        <p:spPr>
          <a:xfrm>
            <a:off x="5867400" y="868207"/>
            <a:ext cx="265057" cy="265057"/>
          </a:xfrm>
          <a:prstGeom prst="ellipse">
            <a:avLst/>
          </a:prstGeom>
          <a:solidFill>
            <a:srgbClr val="0A262C"/>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02</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pic>
        <p:nvPicPr>
          <p:cNvPr id="27" name="Picture 26"/>
          <p:cNvPicPr>
            <a:picLocks noChangeAspect="1"/>
          </p:cNvPicPr>
          <p:nvPr/>
        </p:nvPicPr>
        <p:blipFill rotWithShape="1">
          <a:blip r:embed="rId4"/>
          <a:srcRect l="743" t="50078" r="1798" b="17376"/>
          <a:stretch/>
        </p:blipFill>
        <p:spPr>
          <a:xfrm>
            <a:off x="381000" y="4546034"/>
            <a:ext cx="5426729" cy="1019364"/>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6211537" y="5737307"/>
            <a:ext cx="5599463" cy="307777"/>
          </a:xfrm>
          <a:prstGeom prst="rect">
            <a:avLst/>
          </a:prstGeom>
          <a:solidFill>
            <a:srgbClr val="2EB1D1"/>
          </a:solidFill>
          <a:ln>
            <a:solidFill>
              <a:srgbClr val="2EB1D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Subscribe to connect with our team</a:t>
            </a:r>
            <a:endParaRPr kumimoji="0" lang="en-US" sz="1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cxnSp>
        <p:nvCxnSpPr>
          <p:cNvPr id="38" name="Straight Connector 37">
            <a:extLst>
              <a:ext uri="{FF2B5EF4-FFF2-40B4-BE49-F238E27FC236}">
                <a16:creationId xmlns:a16="http://schemas.microsoft.com/office/drawing/2014/main" id="{96F77F1F-92EE-472D-ADFB-9DB3AE7EA420}"/>
              </a:ext>
            </a:extLst>
          </p:cNvPr>
          <p:cNvCxnSpPr>
            <a:stCxn id="26" idx="5"/>
          </p:cNvCxnSpPr>
          <p:nvPr/>
        </p:nvCxnSpPr>
        <p:spPr>
          <a:xfrm flipH="1" flipV="1">
            <a:off x="2826852" y="4919216"/>
            <a:ext cx="3436876" cy="1056273"/>
          </a:xfrm>
          <a:prstGeom prst="line">
            <a:avLst/>
          </a:prstGeom>
          <a:noFill/>
          <a:ln w="25400" cap="rnd" cmpd="sng" algn="ctr">
            <a:solidFill>
              <a:srgbClr val="000000">
                <a:alpha val="50000"/>
              </a:srgbClr>
            </a:solidFill>
            <a:prstDash val="solid"/>
            <a:miter lim="800000"/>
            <a:tailEnd type="arrow"/>
          </a:ln>
          <a:effectLst/>
        </p:spPr>
      </p:cxnSp>
      <p:sp>
        <p:nvSpPr>
          <p:cNvPr id="26" name="TextBox 25">
            <a:extLst>
              <a:ext uri="{FF2B5EF4-FFF2-40B4-BE49-F238E27FC236}">
                <a16:creationId xmlns:a16="http://schemas.microsoft.com/office/drawing/2014/main" id="{EBF53FC7-78B2-40BC-833F-C500C311CA37}"/>
              </a:ext>
            </a:extLst>
          </p:cNvPr>
          <p:cNvSpPr txBox="1">
            <a:spLocks noChangeAspect="1"/>
          </p:cNvSpPr>
          <p:nvPr/>
        </p:nvSpPr>
        <p:spPr>
          <a:xfrm>
            <a:off x="6037488" y="5749249"/>
            <a:ext cx="265057" cy="265057"/>
          </a:xfrm>
          <a:prstGeom prst="ellipse">
            <a:avLst/>
          </a:prstGeom>
          <a:solidFill>
            <a:srgbClr val="0A262C"/>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Franklin Gothic Medium" panose="020B0603020102020204" pitchFamily="34" charset="0"/>
                <a:ea typeface="+mn-ea"/>
                <a:cs typeface="+mn-cs"/>
              </a:rPr>
              <a:t>03</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pic>
        <p:nvPicPr>
          <p:cNvPr id="3" name="Picture 2"/>
          <p:cNvPicPr>
            <a:picLocks noChangeAspect="1"/>
          </p:cNvPicPr>
          <p:nvPr/>
        </p:nvPicPr>
        <p:blipFill>
          <a:blip r:embed="rId5"/>
          <a:stretch>
            <a:fillRect/>
          </a:stretch>
        </p:blipFill>
        <p:spPr>
          <a:xfrm>
            <a:off x="8305496" y="1603070"/>
            <a:ext cx="3505504" cy="4109060"/>
          </a:xfrm>
          <a:prstGeom prst="rect">
            <a:avLst/>
          </a:prstGeom>
        </p:spPr>
      </p:pic>
      <p:pic>
        <p:nvPicPr>
          <p:cNvPr id="8" name="Picture 7"/>
          <p:cNvPicPr>
            <a:picLocks noChangeAspect="1"/>
          </p:cNvPicPr>
          <p:nvPr/>
        </p:nvPicPr>
        <p:blipFill rotWithShape="1">
          <a:blip r:embed="rId6"/>
          <a:srcRect l="28262" r="28236"/>
          <a:stretch/>
        </p:blipFill>
        <p:spPr>
          <a:xfrm>
            <a:off x="5842841" y="1374953"/>
            <a:ext cx="2832410" cy="3662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968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icture Placeholder 15">
            <a:extLst>
              <a:ext uri="{FF2B5EF4-FFF2-40B4-BE49-F238E27FC236}">
                <a16:creationId xmlns:a16="http://schemas.microsoft.com/office/drawing/2014/main" id="{43B5D927-86A4-40CF-A63F-317A4687412F}"/>
              </a:ext>
            </a:extLst>
          </p:cNvPr>
          <p:cNvSpPr txBox="1">
            <a:spLocks/>
          </p:cNvSpPr>
          <p:nvPr/>
        </p:nvSpPr>
        <p:spPr>
          <a:xfrm>
            <a:off x="-13446" y="836442"/>
            <a:ext cx="12205446" cy="5050008"/>
          </a:xfrm>
          <a:prstGeom prst="rect">
            <a:avLst/>
          </a:prstGeom>
          <a:solidFill>
            <a:schemeClr val="bg1"/>
          </a:solidFill>
          <a:ln w="139700">
            <a:noFill/>
            <a:miter lim="800000"/>
          </a:ln>
          <a:effectLst>
            <a:glow rad="101600">
              <a:schemeClr val="bg1">
                <a:lumMod val="95000"/>
                <a:alpha val="60000"/>
              </a:schemeClr>
            </a:glow>
            <a:outerShdw blurRad="50800" dist="38100" dir="2700000" algn="tl" rotWithShape="0">
              <a:prstClr val="black">
                <a:alpha val="40000"/>
              </a:prstClr>
            </a:outerShdw>
          </a:effectLst>
        </p:spPr>
      </p:sp>
      <p:sp>
        <p:nvSpPr>
          <p:cNvPr id="59" name="Rectangle 58">
            <a:extLst>
              <a:ext uri="{FF2B5EF4-FFF2-40B4-BE49-F238E27FC236}">
                <a16:creationId xmlns:a16="http://schemas.microsoft.com/office/drawing/2014/main" id="{592F987D-9B05-4DBD-AF58-B4E352D8F2FD}"/>
              </a:ext>
            </a:extLst>
          </p:cNvPr>
          <p:cNvSpPr/>
          <p:nvPr/>
        </p:nvSpPr>
        <p:spPr>
          <a:xfrm>
            <a:off x="7139469" y="2926641"/>
            <a:ext cx="4497034" cy="55399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39424B"/>
                </a:solidFill>
                <a:effectLst/>
                <a:uLnTx/>
                <a:uFillTx/>
                <a:latin typeface="Franklin Gothic Book" panose="020B0503020102020204" pitchFamily="34" charset="0"/>
                <a:ea typeface="+mn-ea"/>
                <a:cs typeface="+mn-cs"/>
              </a:rPr>
              <a:t>Brings </a:t>
            </a:r>
            <a:r>
              <a:rPr kumimoji="0" lang="en-US" sz="12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the right mix of development to support the long term stable economic growth of a community, avoiding overbuild and development bubbles. </a:t>
            </a:r>
          </a:p>
        </p:txBody>
      </p:sp>
      <p:sp>
        <p:nvSpPr>
          <p:cNvPr id="60" name="Rectangle 59">
            <a:extLst>
              <a:ext uri="{FF2B5EF4-FFF2-40B4-BE49-F238E27FC236}">
                <a16:creationId xmlns:a16="http://schemas.microsoft.com/office/drawing/2014/main" id="{FC6AF848-2684-4017-963C-8D2CBDA2DF23}"/>
              </a:ext>
            </a:extLst>
          </p:cNvPr>
          <p:cNvSpPr/>
          <p:nvPr/>
        </p:nvSpPr>
        <p:spPr>
          <a:xfrm>
            <a:off x="7139469" y="2609060"/>
            <a:ext cx="4497034" cy="246221"/>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39424B"/>
                </a:solidFill>
                <a:effectLst/>
                <a:uLnTx/>
                <a:uFillTx/>
                <a:latin typeface="Franklin Gothic Medium" panose="020B0603020102020204" pitchFamily="34" charset="0"/>
                <a:ea typeface="+mn-ea"/>
                <a:cs typeface="+mn-cs"/>
              </a:rPr>
              <a:t>Smart Investments</a:t>
            </a:r>
            <a:endParaRPr kumimoji="0" lang="en-GB" sz="1600" b="0" i="0" u="none" strike="noStrike" kern="1200" cap="none" spc="0" normalizeH="0" baseline="0" noProof="0" dirty="0">
              <a:ln>
                <a:noFill/>
              </a:ln>
              <a:solidFill>
                <a:srgbClr val="39424B"/>
              </a:solidFill>
              <a:effectLst/>
              <a:uLnTx/>
              <a:uFillTx/>
              <a:latin typeface="Franklin Gothic Medium" panose="020B0603020102020204" pitchFamily="34" charset="0"/>
              <a:ea typeface="+mn-ea"/>
              <a:cs typeface="+mn-cs"/>
            </a:endParaRPr>
          </a:p>
        </p:txBody>
      </p:sp>
      <p:sp>
        <p:nvSpPr>
          <p:cNvPr id="77" name="TextBox 76">
            <a:extLst>
              <a:ext uri="{FF2B5EF4-FFF2-40B4-BE49-F238E27FC236}">
                <a16:creationId xmlns:a16="http://schemas.microsoft.com/office/drawing/2014/main" id="{7F4BEBB8-1E64-4DBB-A500-CFBDF8083C94}"/>
              </a:ext>
            </a:extLst>
          </p:cNvPr>
          <p:cNvSpPr txBox="1">
            <a:spLocks noChangeAspect="1"/>
          </p:cNvSpPr>
          <p:nvPr/>
        </p:nvSpPr>
        <p:spPr>
          <a:xfrm>
            <a:off x="6587673" y="2609060"/>
            <a:ext cx="581292" cy="581292"/>
          </a:xfrm>
          <a:prstGeom prst="rect">
            <a:avLst/>
          </a:prstGeom>
          <a:noFill/>
          <a:ln w="9525">
            <a:noFill/>
            <a:prstDash val="dash"/>
          </a:ln>
          <a:effectLst/>
        </p:spPr>
        <p:txBody>
          <a:bodyPr wrap="non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solidFill>
                  <a:srgbClr val="2EB1D1"/>
                </a:solidFill>
                <a:effectLst/>
                <a:uLnTx/>
                <a:uFillTx/>
                <a:latin typeface="Franklin Gothic Medium" panose="020B0603020102020204" pitchFamily="34" charset="0"/>
                <a:ea typeface="+mn-ea"/>
                <a:cs typeface="+mn-cs"/>
              </a:rPr>
              <a:t>1</a:t>
            </a:r>
            <a:endParaRPr kumimoji="0" lang="ru-RU" sz="3200" b="0" i="0" u="none" strike="noStrike" kern="1200" cap="none" spc="-30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78" name="Rectangle 77">
            <a:extLst>
              <a:ext uri="{FF2B5EF4-FFF2-40B4-BE49-F238E27FC236}">
                <a16:creationId xmlns:a16="http://schemas.microsoft.com/office/drawing/2014/main" id="{65EB6FCF-45B4-48D1-98E3-3880D5485382}"/>
              </a:ext>
            </a:extLst>
          </p:cNvPr>
          <p:cNvSpPr/>
          <p:nvPr/>
        </p:nvSpPr>
        <p:spPr>
          <a:xfrm>
            <a:off x="7139469" y="3932070"/>
            <a:ext cx="4497034" cy="55399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E</a:t>
            </a:r>
            <a:r>
              <a:rPr kumimoji="0" lang="en-US" sz="1200" b="0" i="0" u="none" strike="noStrike" kern="1200" cap="none" spc="0" normalizeH="0" baseline="0" noProof="0" dirty="0" smtClean="0">
                <a:ln>
                  <a:noFill/>
                </a:ln>
                <a:solidFill>
                  <a:srgbClr val="39424B"/>
                </a:solidFill>
                <a:effectLst/>
                <a:uLnTx/>
                <a:uFillTx/>
                <a:latin typeface="Franklin Gothic Book" panose="020B0503020102020204" pitchFamily="34" charset="0"/>
                <a:ea typeface="+mn-ea"/>
                <a:cs typeface="+mn-cs"/>
              </a:rPr>
              <a:t>nsure </a:t>
            </a:r>
            <a:r>
              <a:rPr kumimoji="0" lang="en-US" sz="12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that all income levels within these communities will benefit from the economic progress created by the investments in these communities</a:t>
            </a:r>
            <a:r>
              <a:rPr kumimoji="0" lang="en-GB" sz="1200" b="0" i="0" u="none" strike="noStrike" kern="1200" cap="none" spc="0" normalizeH="0" baseline="0" noProof="0" dirty="0" smtClean="0">
                <a:ln>
                  <a:noFill/>
                </a:ln>
                <a:solidFill>
                  <a:srgbClr val="39424B"/>
                </a:solidFill>
                <a:effectLst/>
                <a:uLnTx/>
                <a:uFillTx/>
                <a:latin typeface="Franklin Gothic Book" panose="020B0503020102020204" pitchFamily="34" charset="0"/>
                <a:ea typeface="+mn-ea"/>
                <a:cs typeface="+mn-cs"/>
              </a:rPr>
              <a:t>. </a:t>
            </a:r>
            <a:endParaRPr kumimoji="0" lang="en-GB" sz="12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endParaRPr>
          </a:p>
        </p:txBody>
      </p:sp>
      <p:sp>
        <p:nvSpPr>
          <p:cNvPr id="79" name="Rectangle 78">
            <a:extLst>
              <a:ext uri="{FF2B5EF4-FFF2-40B4-BE49-F238E27FC236}">
                <a16:creationId xmlns:a16="http://schemas.microsoft.com/office/drawing/2014/main" id="{BFFAE236-14A6-40D3-B42A-B7FC53DA67B3}"/>
              </a:ext>
            </a:extLst>
          </p:cNvPr>
          <p:cNvSpPr/>
          <p:nvPr/>
        </p:nvSpPr>
        <p:spPr>
          <a:xfrm>
            <a:off x="7139469" y="3614489"/>
            <a:ext cx="4497034" cy="246221"/>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39424B"/>
                </a:solidFill>
                <a:effectLst/>
                <a:uLnTx/>
                <a:uFillTx/>
                <a:latin typeface="Franklin Gothic Medium" panose="020B0603020102020204" pitchFamily="34" charset="0"/>
                <a:ea typeface="+mn-ea"/>
                <a:cs typeface="+mn-cs"/>
              </a:rPr>
              <a:t>Inclusive Investments</a:t>
            </a:r>
            <a:endParaRPr kumimoji="0" lang="en-GB" sz="1600" b="0" i="0" u="none" strike="noStrike" kern="1200" cap="none" spc="0" normalizeH="0" baseline="0" noProof="0" dirty="0">
              <a:ln>
                <a:noFill/>
              </a:ln>
              <a:solidFill>
                <a:srgbClr val="39424B"/>
              </a:solidFill>
              <a:effectLst/>
              <a:uLnTx/>
              <a:uFillTx/>
              <a:latin typeface="Franklin Gothic Medium" panose="020B0603020102020204" pitchFamily="34" charset="0"/>
              <a:ea typeface="+mn-ea"/>
              <a:cs typeface="+mn-cs"/>
            </a:endParaRPr>
          </a:p>
        </p:txBody>
      </p:sp>
      <p:sp>
        <p:nvSpPr>
          <p:cNvPr id="80" name="TextBox 79">
            <a:extLst>
              <a:ext uri="{FF2B5EF4-FFF2-40B4-BE49-F238E27FC236}">
                <a16:creationId xmlns:a16="http://schemas.microsoft.com/office/drawing/2014/main" id="{9B455928-1772-492A-9151-DB7BE7C6E97D}"/>
              </a:ext>
            </a:extLst>
          </p:cNvPr>
          <p:cNvSpPr txBox="1">
            <a:spLocks noChangeAspect="1"/>
          </p:cNvSpPr>
          <p:nvPr/>
        </p:nvSpPr>
        <p:spPr>
          <a:xfrm>
            <a:off x="6587673" y="3614489"/>
            <a:ext cx="581292" cy="581292"/>
          </a:xfrm>
          <a:prstGeom prst="rect">
            <a:avLst/>
          </a:prstGeom>
          <a:noFill/>
          <a:ln w="9525">
            <a:noFill/>
            <a:prstDash val="dash"/>
          </a:ln>
          <a:effectLst/>
        </p:spPr>
        <p:txBody>
          <a:bodyPr wrap="non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solidFill>
                  <a:srgbClr val="2EB1D1"/>
                </a:solidFill>
                <a:effectLst/>
                <a:uLnTx/>
                <a:uFillTx/>
                <a:latin typeface="Franklin Gothic Medium" panose="020B0603020102020204" pitchFamily="34" charset="0"/>
                <a:ea typeface="+mn-ea"/>
                <a:cs typeface="+mn-cs"/>
              </a:rPr>
              <a:t>2</a:t>
            </a:r>
            <a:endParaRPr kumimoji="0" lang="ru-RU" sz="3200" b="0" i="0" u="none" strike="noStrike" kern="1200" cap="none" spc="-30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83" name="Rectangle 82">
            <a:extLst>
              <a:ext uri="{FF2B5EF4-FFF2-40B4-BE49-F238E27FC236}">
                <a16:creationId xmlns:a16="http://schemas.microsoft.com/office/drawing/2014/main" id="{50FF9A14-69CF-45F8-B3B0-5647B028F328}"/>
              </a:ext>
            </a:extLst>
          </p:cNvPr>
          <p:cNvSpPr/>
          <p:nvPr/>
        </p:nvSpPr>
        <p:spPr>
          <a:xfrm>
            <a:off x="7139469" y="4932402"/>
            <a:ext cx="4497034" cy="55399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O</a:t>
            </a:r>
            <a:r>
              <a:rPr kumimoji="0" lang="en-US" sz="1200" b="0" i="0" u="none" strike="noStrike" kern="1200" cap="none" spc="0" normalizeH="0" baseline="0" noProof="0" dirty="0" smtClean="0">
                <a:ln>
                  <a:noFill/>
                </a:ln>
                <a:solidFill>
                  <a:srgbClr val="39424B"/>
                </a:solidFill>
                <a:effectLst/>
                <a:uLnTx/>
                <a:uFillTx/>
                <a:latin typeface="Franklin Gothic Book" panose="020B0503020102020204" pitchFamily="34" charset="0"/>
                <a:ea typeface="+mn-ea"/>
                <a:cs typeface="+mn-cs"/>
              </a:rPr>
              <a:t>ffer </a:t>
            </a:r>
            <a:r>
              <a:rPr kumimoji="0" lang="en-US" sz="12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specific advantages to underserved populations, with the assumption that market forces typically cater to the needs of well-served populations. </a:t>
            </a:r>
          </a:p>
        </p:txBody>
      </p:sp>
      <p:sp>
        <p:nvSpPr>
          <p:cNvPr id="84" name="Rectangle 83">
            <a:extLst>
              <a:ext uri="{FF2B5EF4-FFF2-40B4-BE49-F238E27FC236}">
                <a16:creationId xmlns:a16="http://schemas.microsoft.com/office/drawing/2014/main" id="{18886E07-F516-4D82-B489-9C4CF2ED3C00}"/>
              </a:ext>
            </a:extLst>
          </p:cNvPr>
          <p:cNvSpPr/>
          <p:nvPr/>
        </p:nvSpPr>
        <p:spPr>
          <a:xfrm>
            <a:off x="7139469" y="4614821"/>
            <a:ext cx="4497034" cy="246221"/>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39424B"/>
                </a:solidFill>
                <a:effectLst/>
                <a:uLnTx/>
                <a:uFillTx/>
                <a:latin typeface="Franklin Gothic Medium" panose="020B0603020102020204" pitchFamily="34" charset="0"/>
                <a:ea typeface="+mn-ea"/>
                <a:cs typeface="+mn-cs"/>
              </a:rPr>
              <a:t>Impactful Investments</a:t>
            </a:r>
            <a:endParaRPr kumimoji="0" lang="en-GB" sz="1600" b="0" i="0" u="none" strike="noStrike" kern="1200" cap="none" spc="0" normalizeH="0" baseline="0" noProof="0" dirty="0">
              <a:ln>
                <a:noFill/>
              </a:ln>
              <a:solidFill>
                <a:srgbClr val="39424B"/>
              </a:solidFill>
              <a:effectLst/>
              <a:uLnTx/>
              <a:uFillTx/>
              <a:latin typeface="Franklin Gothic Medium" panose="020B0603020102020204" pitchFamily="34" charset="0"/>
              <a:ea typeface="+mn-ea"/>
              <a:cs typeface="+mn-cs"/>
            </a:endParaRPr>
          </a:p>
        </p:txBody>
      </p:sp>
      <p:sp>
        <p:nvSpPr>
          <p:cNvPr id="85" name="TextBox 84">
            <a:extLst>
              <a:ext uri="{FF2B5EF4-FFF2-40B4-BE49-F238E27FC236}">
                <a16:creationId xmlns:a16="http://schemas.microsoft.com/office/drawing/2014/main" id="{7E36944D-E777-4A1F-A476-F359A9436CBF}"/>
              </a:ext>
            </a:extLst>
          </p:cNvPr>
          <p:cNvSpPr txBox="1">
            <a:spLocks noChangeAspect="1"/>
          </p:cNvSpPr>
          <p:nvPr/>
        </p:nvSpPr>
        <p:spPr>
          <a:xfrm>
            <a:off x="6587673" y="4614821"/>
            <a:ext cx="581292" cy="581292"/>
          </a:xfrm>
          <a:prstGeom prst="rect">
            <a:avLst/>
          </a:prstGeom>
          <a:noFill/>
          <a:ln w="9525">
            <a:noFill/>
            <a:prstDash val="dash"/>
          </a:ln>
          <a:effectLst/>
        </p:spPr>
        <p:txBody>
          <a:bodyPr wrap="non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solidFill>
                  <a:srgbClr val="2EB1D1"/>
                </a:solidFill>
                <a:effectLst/>
                <a:uLnTx/>
                <a:uFillTx/>
                <a:latin typeface="Franklin Gothic Medium" panose="020B0603020102020204" pitchFamily="34" charset="0"/>
                <a:ea typeface="+mn-ea"/>
                <a:cs typeface="+mn-cs"/>
              </a:rPr>
              <a:t>3</a:t>
            </a:r>
            <a:endParaRPr kumimoji="0" lang="ru-RU" sz="3200" b="0" i="0" u="none" strike="noStrike" kern="1200" cap="none" spc="-30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10" name="Title 1"/>
          <p:cNvSpPr>
            <a:spLocks noGrp="1"/>
          </p:cNvSpPr>
          <p:nvPr>
            <p:ph type="title"/>
          </p:nvPr>
        </p:nvSpPr>
        <p:spPr>
          <a:xfrm>
            <a:off x="6714271" y="1642129"/>
            <a:ext cx="5059680" cy="788620"/>
          </a:xfrm>
        </p:spPr>
        <p:txBody>
          <a:bodyPr>
            <a:noAutofit/>
          </a:bodyPr>
          <a:lstStyle/>
          <a:p>
            <a:r>
              <a:rPr lang="en-US" sz="2900" dirty="0" smtClean="0">
                <a:solidFill>
                  <a:srgbClr val="2EB1D1"/>
                </a:solidFill>
              </a:rPr>
              <a:t>IMPACT FRAMEWORK</a:t>
            </a:r>
            <a:br>
              <a:rPr lang="en-US" sz="2900" dirty="0" smtClean="0">
                <a:solidFill>
                  <a:srgbClr val="2EB1D1"/>
                </a:solidFill>
              </a:rPr>
            </a:br>
            <a:r>
              <a:rPr lang="en-US" sz="1600" dirty="0" smtClean="0">
                <a:solidFill>
                  <a:srgbClr val="0A262C"/>
                </a:solidFill>
              </a:rPr>
              <a:t>Economic Opportunity for Underserved Communities</a:t>
            </a:r>
            <a:endParaRPr lang="en-US" sz="1600" dirty="0">
              <a:solidFill>
                <a:srgbClr val="0A262C"/>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5146" y="1022907"/>
            <a:ext cx="1409700" cy="1063625"/>
          </a:xfrm>
          <a:prstGeom prst="rect">
            <a:avLst/>
          </a:prstGeom>
        </p:spPr>
      </p:pic>
      <p:pic>
        <p:nvPicPr>
          <p:cNvPr id="5" name="Picture 4"/>
          <p:cNvPicPr>
            <a:picLocks noChangeAspect="1"/>
          </p:cNvPicPr>
          <p:nvPr/>
        </p:nvPicPr>
        <p:blipFill>
          <a:blip r:embed="rId3"/>
          <a:stretch>
            <a:fillRect/>
          </a:stretch>
        </p:blipFill>
        <p:spPr>
          <a:xfrm>
            <a:off x="-44100" y="914400"/>
            <a:ext cx="5328366" cy="5017443"/>
          </a:xfrm>
          <a:prstGeom prst="rect">
            <a:avLst/>
          </a:prstGeom>
        </p:spPr>
      </p:pic>
    </p:spTree>
    <p:extLst>
      <p:ext uri="{BB962C8B-B14F-4D97-AF65-F5344CB8AC3E}">
        <p14:creationId xmlns:p14="http://schemas.microsoft.com/office/powerpoint/2010/main" val="31600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750" fill="hold"/>
                                        <p:tgtEl>
                                          <p:spTgt spid="58"/>
                                        </p:tgtEl>
                                        <p:attrNameLst>
                                          <p:attrName>ppt_x</p:attrName>
                                        </p:attrNameLst>
                                      </p:cBhvr>
                                      <p:tavLst>
                                        <p:tav tm="0">
                                          <p:val>
                                            <p:strVal val="0-#ppt_w/2"/>
                                          </p:val>
                                        </p:tav>
                                        <p:tav tm="100000">
                                          <p:val>
                                            <p:strVal val="#ppt_x"/>
                                          </p:val>
                                        </p:tav>
                                      </p:tavLst>
                                    </p:anim>
                                    <p:anim calcmode="lin" valueType="num">
                                      <p:cBhvr additive="base">
                                        <p:cTn id="8"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77" grpId="0"/>
      <p:bldP spid="78" grpId="0"/>
      <p:bldP spid="79" grpId="0"/>
      <p:bldP spid="80" grpId="0"/>
      <p:bldP spid="83"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4C8806-52ED-4766-87DD-008973B2F7BC}"/>
              </a:ext>
            </a:extLst>
          </p:cNvPr>
          <p:cNvSpPr/>
          <p:nvPr/>
        </p:nvSpPr>
        <p:spPr>
          <a:xfrm>
            <a:off x="3328702" y="1911244"/>
            <a:ext cx="8482298" cy="4032356"/>
          </a:xfrm>
          <a:prstGeom prst="rect">
            <a:avLst/>
          </a:prstGeom>
          <a:solidFill>
            <a:schemeClr val="bg1"/>
          </a:solidFill>
          <a:ln w="76200">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t" anchorCtr="0">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en-US" sz="1200" b="0" i="0" u="none" strike="noStrike" kern="1200" cap="none" spc="-75" normalizeH="0" baseline="0" noProof="0" dirty="0">
              <a:ln>
                <a:noFill/>
              </a:ln>
              <a:solidFill>
                <a:srgbClr val="0A262C"/>
              </a:solidFill>
              <a:effectLst/>
              <a:uLnTx/>
              <a:uFillTx/>
              <a:latin typeface="Franklin Gothic Book" panose="020B0503020102020204" pitchFamily="34" charset="0"/>
              <a:ea typeface="+mn-ea"/>
              <a:cs typeface="+mn-cs"/>
            </a:endParaRPr>
          </a:p>
        </p:txBody>
      </p:sp>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2" name="Title 1"/>
          <p:cNvSpPr>
            <a:spLocks noGrp="1"/>
          </p:cNvSpPr>
          <p:nvPr>
            <p:ph type="title"/>
          </p:nvPr>
        </p:nvSpPr>
        <p:spPr>
          <a:xfrm>
            <a:off x="381000" y="606426"/>
            <a:ext cx="11430000" cy="788620"/>
          </a:xfrm>
        </p:spPr>
        <p:txBody>
          <a:bodyPr>
            <a:normAutofit fontScale="90000"/>
          </a:bodyPr>
          <a:lstStyle/>
          <a:p>
            <a:r>
              <a:rPr lang="en-US" dirty="0" smtClean="0">
                <a:solidFill>
                  <a:srgbClr val="2EB1D1"/>
                </a:solidFill>
              </a:rPr>
              <a:t>Opportunity Zones</a:t>
            </a:r>
            <a:br>
              <a:rPr lang="en-US" dirty="0" smtClean="0">
                <a:solidFill>
                  <a:srgbClr val="2EB1D1"/>
                </a:solidFill>
              </a:rPr>
            </a:br>
            <a:r>
              <a:rPr lang="en-US" sz="2200" dirty="0" smtClean="0">
                <a:solidFill>
                  <a:srgbClr val="0A262C"/>
                </a:solidFill>
              </a:rPr>
              <a:t>Housing Examples</a:t>
            </a:r>
            <a:endParaRPr lang="en-US" sz="2200" dirty="0">
              <a:solidFill>
                <a:srgbClr val="0A262C"/>
              </a:solidFill>
            </a:endParaRPr>
          </a:p>
        </p:txBody>
      </p:sp>
      <p:sp>
        <p:nvSpPr>
          <p:cNvPr id="5" name="Текст 11">
            <a:extLst>
              <a:ext uri="{FF2B5EF4-FFF2-40B4-BE49-F238E27FC236}">
                <a16:creationId xmlns:a16="http://schemas.microsoft.com/office/drawing/2014/main" id="{26535B80-E717-4D56-855D-852165525608}"/>
              </a:ext>
            </a:extLst>
          </p:cNvPr>
          <p:cNvSpPr txBox="1">
            <a:spLocks/>
          </p:cNvSpPr>
          <p:nvPr/>
        </p:nvSpPr>
        <p:spPr>
          <a:xfrm>
            <a:off x="3403849" y="2643034"/>
            <a:ext cx="2866019" cy="272906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588"/>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rPr>
              <a:t>Pairing </a:t>
            </a:r>
            <a:r>
              <a:rPr kumimoji="0" lang="en-US" sz="20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w/ LIHTC or HTC</a:t>
            </a:r>
            <a:endParaRPr kumimoji="0" lang="en-US" sz="20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Tax credit investments providing housing for families at or under 60% AMI</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15 year investment period</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Investors = corporate investors with capital gains to invest and tax credit appetite  (may be a limited investor market)</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endParaRPr>
          </a:p>
        </p:txBody>
      </p:sp>
      <p:sp>
        <p:nvSpPr>
          <p:cNvPr id="6" name="Текст 11">
            <a:extLst>
              <a:ext uri="{FF2B5EF4-FFF2-40B4-BE49-F238E27FC236}">
                <a16:creationId xmlns:a16="http://schemas.microsoft.com/office/drawing/2014/main" id="{E4D1BD44-85EB-45B3-9583-008AC696113C}"/>
              </a:ext>
            </a:extLst>
          </p:cNvPr>
          <p:cNvSpPr txBox="1">
            <a:spLocks/>
          </p:cNvSpPr>
          <p:nvPr/>
        </p:nvSpPr>
        <p:spPr>
          <a:xfrm>
            <a:off x="6345015" y="2757334"/>
            <a:ext cx="2724784" cy="238960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310"/>
              </a:lnSpc>
              <a:spcBef>
                <a:spcPts val="1588"/>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rPr>
              <a:t>Workforce </a:t>
            </a:r>
            <a:r>
              <a:rPr kumimoji="0" lang="en-US" sz="20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Housing </a:t>
            </a:r>
          </a:p>
          <a:p>
            <a:pPr marL="0" marR="0" lvl="0" indent="0" algn="l" defTabSz="914400" rtl="0" eaLnBrk="1" fontAlgn="auto" latinLnBrk="0" hangingPunct="1">
              <a:lnSpc>
                <a:spcPts val="1310"/>
              </a:lnSpc>
              <a:spcBef>
                <a:spcPts val="1588"/>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Providing </a:t>
            </a:r>
            <a:r>
              <a:rPr kumimoji="0" lang="en-US" sz="1600" b="0" i="0" u="none" strike="noStrike" kern="1200" cap="none" spc="0" normalizeH="0" baseline="0" noProof="0" dirty="0" smtClean="0">
                <a:ln>
                  <a:noFill/>
                </a:ln>
                <a:solidFill>
                  <a:srgbClr val="39424B"/>
                </a:solidFill>
                <a:effectLst/>
                <a:uLnTx/>
                <a:uFillTx/>
                <a:latin typeface="Franklin Gothic Book" panose="020B0503020102020204" pitchFamily="34" charset="0"/>
                <a:ea typeface="+mn-ea"/>
                <a:cs typeface="+mn-cs"/>
              </a:rPr>
              <a:t>housing </a:t>
            </a: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for families at 80 – 120% AMI (Middle Income Housing that is needed in many communities)</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10 year investment period</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Investors = individuals or corporations</a:t>
            </a:r>
          </a:p>
        </p:txBody>
      </p:sp>
      <p:sp>
        <p:nvSpPr>
          <p:cNvPr id="8" name="Текст 11">
            <a:extLst>
              <a:ext uri="{FF2B5EF4-FFF2-40B4-BE49-F238E27FC236}">
                <a16:creationId xmlns:a16="http://schemas.microsoft.com/office/drawing/2014/main" id="{C1353C9B-2E8F-4381-87F5-83A41DC9398A}"/>
              </a:ext>
            </a:extLst>
          </p:cNvPr>
          <p:cNvSpPr txBox="1">
            <a:spLocks/>
          </p:cNvSpPr>
          <p:nvPr/>
        </p:nvSpPr>
        <p:spPr>
          <a:xfrm>
            <a:off x="9144946" y="2757334"/>
            <a:ext cx="2692152" cy="238960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310"/>
              </a:lnSpc>
              <a:spcBef>
                <a:spcPts val="1588"/>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Lease-to-Own </a:t>
            </a:r>
            <a:r>
              <a:rPr kumimoji="0" lang="en-US" sz="20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rPr>
              <a:t>Housing </a:t>
            </a:r>
            <a:endParaRPr kumimoji="0" lang="en-US" sz="20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ts val="1310"/>
              </a:lnSpc>
              <a:spcBef>
                <a:spcPts val="1588"/>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ts val="131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39424B"/>
                </a:solidFill>
                <a:effectLst/>
                <a:uLnTx/>
                <a:uFillTx/>
                <a:latin typeface="Franklin Gothic Book" panose="020B0503020102020204" pitchFamily="34" charset="0"/>
                <a:ea typeface="+mn-ea"/>
                <a:cs typeface="+mn-cs"/>
              </a:rPr>
              <a:t>Single </a:t>
            </a: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family or multi-family</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Investors = social impact focus</a:t>
            </a:r>
          </a:p>
          <a:p>
            <a:pPr marL="285750" marR="0" lvl="0" indent="-285750" algn="l" defTabSz="914400" rtl="0" eaLnBrk="1" fontAlgn="auto" latinLnBrk="0" hangingPunct="1">
              <a:lnSpc>
                <a:spcPct val="90000"/>
              </a:lnSpc>
              <a:spcBef>
                <a:spcPts val="1588"/>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Requires ability to revolve ozone equity capital</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629" r="9771" b="3609"/>
          <a:stretch/>
        </p:blipFill>
        <p:spPr>
          <a:xfrm>
            <a:off x="381000" y="1911244"/>
            <a:ext cx="2947702" cy="403235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184" y="1947831"/>
            <a:ext cx="516640" cy="6586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2367" y="2043139"/>
            <a:ext cx="519749" cy="662581"/>
          </a:xfrm>
          <a:prstGeom prst="rect">
            <a:avLst/>
          </a:prstGeom>
        </p:spPr>
      </p:pic>
      <p:pic>
        <p:nvPicPr>
          <p:cNvPr id="15" name="Picture 14"/>
          <p:cNvPicPr>
            <a:picLocks noChangeAspect="1"/>
          </p:cNvPicPr>
          <p:nvPr/>
        </p:nvPicPr>
        <p:blipFill>
          <a:blip r:embed="rId5"/>
          <a:stretch>
            <a:fillRect/>
          </a:stretch>
        </p:blipFill>
        <p:spPr>
          <a:xfrm>
            <a:off x="10102713" y="1960677"/>
            <a:ext cx="776617" cy="736447"/>
          </a:xfrm>
          <a:prstGeom prst="rect">
            <a:avLst/>
          </a:prstGeom>
        </p:spPr>
      </p:pic>
    </p:spTree>
    <p:extLst>
      <p:ext uri="{BB962C8B-B14F-4D97-AF65-F5344CB8AC3E}">
        <p14:creationId xmlns:p14="http://schemas.microsoft.com/office/powerpoint/2010/main" val="11142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2" presetClass="entr" presetSubtype="4" decel="100000"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ppt_x"/>
                                          </p:val>
                                        </p:tav>
                                        <p:tav tm="100000">
                                          <p:val>
                                            <p:strVal val="#ppt_x"/>
                                          </p:val>
                                        </p:tav>
                                      </p:tavLst>
                                    </p:anim>
                                    <p:anim calcmode="lin" valueType="num">
                                      <p:cBhvr additive="base">
                                        <p:cTn id="1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4C8806-52ED-4766-87DD-008973B2F7BC}"/>
              </a:ext>
            </a:extLst>
          </p:cNvPr>
          <p:cNvSpPr/>
          <p:nvPr/>
        </p:nvSpPr>
        <p:spPr>
          <a:xfrm>
            <a:off x="3371247" y="2292954"/>
            <a:ext cx="2514600" cy="3212357"/>
          </a:xfrm>
          <a:prstGeom prst="rect">
            <a:avLst/>
          </a:prstGeom>
          <a:solidFill>
            <a:schemeClr val="bg1"/>
          </a:solidFill>
          <a:ln w="76200">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t" anchorCtr="0">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en-US" sz="1200" b="0" i="0" u="none" strike="noStrike" kern="1200" cap="none" spc="-75" normalizeH="0" baseline="0" noProof="0" dirty="0">
              <a:ln>
                <a:noFill/>
              </a:ln>
              <a:solidFill>
                <a:srgbClr val="0A262C"/>
              </a:solidFill>
              <a:effectLst/>
              <a:uLnTx/>
              <a:uFillTx/>
              <a:latin typeface="Franklin Gothic Book" panose="020B0503020102020204" pitchFamily="34" charset="0"/>
              <a:ea typeface="+mn-ea"/>
              <a:cs typeface="+mn-cs"/>
            </a:endParaRPr>
          </a:p>
        </p:txBody>
      </p:sp>
      <p:sp>
        <p:nvSpPr>
          <p:cNvPr id="22" name="Rectangle 21">
            <a:extLst>
              <a:ext uri="{FF2B5EF4-FFF2-40B4-BE49-F238E27FC236}">
                <a16:creationId xmlns:a16="http://schemas.microsoft.com/office/drawing/2014/main" id="{EF4C8806-52ED-4766-87DD-008973B2F7BC}"/>
              </a:ext>
            </a:extLst>
          </p:cNvPr>
          <p:cNvSpPr/>
          <p:nvPr/>
        </p:nvSpPr>
        <p:spPr>
          <a:xfrm>
            <a:off x="6314284" y="2292954"/>
            <a:ext cx="2514600" cy="3212357"/>
          </a:xfrm>
          <a:prstGeom prst="rect">
            <a:avLst/>
          </a:prstGeom>
          <a:solidFill>
            <a:schemeClr val="bg1"/>
          </a:solidFill>
          <a:ln w="76200">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t" anchorCtr="0">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en-US" sz="1200" b="0" i="0" u="none" strike="noStrike" kern="1200" cap="none" spc="-75" normalizeH="0" baseline="0" noProof="0" dirty="0">
              <a:ln>
                <a:noFill/>
              </a:ln>
              <a:solidFill>
                <a:srgbClr val="0A262C"/>
              </a:solidFill>
              <a:effectLst/>
              <a:uLnTx/>
              <a:uFillTx/>
              <a:latin typeface="Franklin Gothic Book" panose="020B0503020102020204" pitchFamily="34" charset="0"/>
              <a:ea typeface="+mn-ea"/>
              <a:cs typeface="+mn-cs"/>
            </a:endParaRPr>
          </a:p>
        </p:txBody>
      </p:sp>
      <p:sp>
        <p:nvSpPr>
          <p:cNvPr id="23" name="Rectangle 22">
            <a:extLst>
              <a:ext uri="{FF2B5EF4-FFF2-40B4-BE49-F238E27FC236}">
                <a16:creationId xmlns:a16="http://schemas.microsoft.com/office/drawing/2014/main" id="{EF4C8806-52ED-4766-87DD-008973B2F7BC}"/>
              </a:ext>
            </a:extLst>
          </p:cNvPr>
          <p:cNvSpPr/>
          <p:nvPr/>
        </p:nvSpPr>
        <p:spPr>
          <a:xfrm>
            <a:off x="9268466" y="2292954"/>
            <a:ext cx="2514600" cy="3212357"/>
          </a:xfrm>
          <a:prstGeom prst="rect">
            <a:avLst/>
          </a:prstGeom>
          <a:solidFill>
            <a:schemeClr val="bg1"/>
          </a:solidFill>
          <a:ln w="76200">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t" anchorCtr="0">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en-US" sz="1200" b="0" i="0" u="none" strike="noStrike" kern="1200" cap="none" spc="-75" normalizeH="0" baseline="0" noProof="0" dirty="0">
              <a:ln>
                <a:noFill/>
              </a:ln>
              <a:solidFill>
                <a:srgbClr val="0A262C"/>
              </a:solidFill>
              <a:effectLst/>
              <a:uLnTx/>
              <a:uFillTx/>
              <a:latin typeface="Franklin Gothic Book" panose="020B0503020102020204" pitchFamily="34" charset="0"/>
              <a:ea typeface="+mn-ea"/>
              <a:cs typeface="+mn-cs"/>
            </a:endParaRPr>
          </a:p>
        </p:txBody>
      </p:sp>
      <p:sp>
        <p:nvSpPr>
          <p:cNvPr id="20" name="Rectangle 19">
            <a:extLst>
              <a:ext uri="{FF2B5EF4-FFF2-40B4-BE49-F238E27FC236}">
                <a16:creationId xmlns:a16="http://schemas.microsoft.com/office/drawing/2014/main" id="{EF4C8806-52ED-4766-87DD-008973B2F7BC}"/>
              </a:ext>
            </a:extLst>
          </p:cNvPr>
          <p:cNvSpPr/>
          <p:nvPr/>
        </p:nvSpPr>
        <p:spPr>
          <a:xfrm>
            <a:off x="381001" y="2292954"/>
            <a:ext cx="2514600" cy="3212357"/>
          </a:xfrm>
          <a:prstGeom prst="rect">
            <a:avLst/>
          </a:prstGeom>
          <a:solidFill>
            <a:schemeClr val="bg1"/>
          </a:solidFill>
          <a:ln w="76200">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t" anchorCtr="0">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en-US" sz="1200" b="0" i="0" u="none" strike="noStrike" kern="1200" cap="none" spc="-75" normalizeH="0" baseline="0" noProof="0" dirty="0">
              <a:ln>
                <a:noFill/>
              </a:ln>
              <a:solidFill>
                <a:srgbClr val="0A262C"/>
              </a:solidFill>
              <a:effectLst/>
              <a:uLnTx/>
              <a:uFillTx/>
              <a:latin typeface="Franklin Gothic Book" panose="020B0503020102020204" pitchFamily="34" charset="0"/>
              <a:ea typeface="+mn-ea"/>
              <a:cs typeface="+mn-cs"/>
            </a:endParaRPr>
          </a:p>
        </p:txBody>
      </p:sp>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2" name="Title 1"/>
          <p:cNvSpPr>
            <a:spLocks noGrp="1"/>
          </p:cNvSpPr>
          <p:nvPr>
            <p:ph type="title"/>
          </p:nvPr>
        </p:nvSpPr>
        <p:spPr>
          <a:xfrm>
            <a:off x="381000" y="520090"/>
            <a:ext cx="11430000" cy="788620"/>
          </a:xfrm>
        </p:spPr>
        <p:txBody>
          <a:bodyPr>
            <a:normAutofit fontScale="90000"/>
          </a:bodyPr>
          <a:lstStyle/>
          <a:p>
            <a:r>
              <a:rPr lang="en-US" dirty="0" smtClean="0">
                <a:solidFill>
                  <a:srgbClr val="2EB1D1"/>
                </a:solidFill>
              </a:rPr>
              <a:t>Opportunity Zones</a:t>
            </a:r>
            <a:br>
              <a:rPr lang="en-US" dirty="0" smtClean="0">
                <a:solidFill>
                  <a:srgbClr val="2EB1D1"/>
                </a:solidFill>
              </a:rPr>
            </a:br>
            <a:r>
              <a:rPr lang="en-US" sz="2200" dirty="0" smtClean="0">
                <a:solidFill>
                  <a:srgbClr val="0A262C"/>
                </a:solidFill>
              </a:rPr>
              <a:t>Economic Development Examples</a:t>
            </a:r>
            <a:endParaRPr lang="en-US" sz="2200" dirty="0">
              <a:solidFill>
                <a:srgbClr val="0A262C"/>
              </a:solidFill>
            </a:endParaRPr>
          </a:p>
        </p:txBody>
      </p:sp>
      <p:sp>
        <p:nvSpPr>
          <p:cNvPr id="5" name="Текст 11">
            <a:extLst>
              <a:ext uri="{FF2B5EF4-FFF2-40B4-BE49-F238E27FC236}">
                <a16:creationId xmlns:a16="http://schemas.microsoft.com/office/drawing/2014/main" id="{B0CF1B6D-33F1-490E-88F7-0166D3EDBD06}"/>
              </a:ext>
            </a:extLst>
          </p:cNvPr>
          <p:cNvSpPr txBox="1">
            <a:spLocks/>
          </p:cNvSpPr>
          <p:nvPr/>
        </p:nvSpPr>
        <p:spPr>
          <a:xfrm>
            <a:off x="381000" y="2517185"/>
            <a:ext cx="2514599" cy="329800"/>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1059"/>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t>Business Infrastructure Real Estate Funds: </a:t>
            </a:r>
            <a:endParaRPr kumimoji="0" lang="en-US" sz="2000" b="1" i="0" u="none" strike="noStrike" kern="1200" cap="none" spc="0" normalizeH="0" baseline="0" noProof="0" dirty="0">
              <a:ln>
                <a:noFill/>
              </a:ln>
              <a:solidFill>
                <a:srgbClr val="2EB1D1"/>
              </a:solidFill>
              <a:effectLst/>
              <a:uLnTx/>
              <a:uFillTx/>
              <a:latin typeface="Franklin Gothic Book" panose="020B0503020102020204" pitchFamily="34" charset="0"/>
              <a:ea typeface="+mn-ea"/>
              <a:cs typeface="+mn-cs"/>
            </a:endParaRPr>
          </a:p>
        </p:txBody>
      </p:sp>
      <p:sp>
        <p:nvSpPr>
          <p:cNvPr id="6" name="Текст 11">
            <a:extLst>
              <a:ext uri="{FF2B5EF4-FFF2-40B4-BE49-F238E27FC236}">
                <a16:creationId xmlns:a16="http://schemas.microsoft.com/office/drawing/2014/main" id="{BF9A690C-B3B8-412B-BC31-1A07E308C6D8}"/>
              </a:ext>
            </a:extLst>
          </p:cNvPr>
          <p:cNvSpPr txBox="1">
            <a:spLocks/>
          </p:cNvSpPr>
          <p:nvPr/>
        </p:nvSpPr>
        <p:spPr>
          <a:xfrm>
            <a:off x="3371243" y="2521998"/>
            <a:ext cx="2514603" cy="389837"/>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1059"/>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t>Venture </a:t>
            </a:r>
            <a:b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br>
            <a: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t>Capital Funds:</a:t>
            </a:r>
            <a:endParaRPr kumimoji="0" lang="en-US" sz="2000" b="1" i="0" u="none" strike="noStrike" kern="1200" cap="none" spc="0" normalizeH="0" baseline="0" noProof="0" dirty="0">
              <a:ln>
                <a:noFill/>
              </a:ln>
              <a:solidFill>
                <a:srgbClr val="2EB1D1"/>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ts val="1310"/>
              </a:lnSpc>
              <a:spcBef>
                <a:spcPts val="1000"/>
              </a:spcBef>
              <a:spcAft>
                <a:spcPts val="1059"/>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mn-ea"/>
              <a:cs typeface="Poppins" panose="02000000000000000000" pitchFamily="2" charset="0"/>
            </a:endParaRPr>
          </a:p>
        </p:txBody>
      </p:sp>
      <p:sp>
        <p:nvSpPr>
          <p:cNvPr id="8" name="Текст 11">
            <a:extLst>
              <a:ext uri="{FF2B5EF4-FFF2-40B4-BE49-F238E27FC236}">
                <a16:creationId xmlns:a16="http://schemas.microsoft.com/office/drawing/2014/main" id="{F7EC3B3B-2BF2-4F32-9283-9D8032D7F351}"/>
              </a:ext>
            </a:extLst>
          </p:cNvPr>
          <p:cNvSpPr txBox="1">
            <a:spLocks/>
          </p:cNvSpPr>
          <p:nvPr/>
        </p:nvSpPr>
        <p:spPr>
          <a:xfrm>
            <a:off x="6361493" y="2568660"/>
            <a:ext cx="2451267" cy="711567"/>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1059"/>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t>Operating Business Private Equity:</a:t>
            </a:r>
            <a:endParaRPr kumimoji="0" lang="en-US" sz="2000" b="1" i="0" u="none" strike="noStrike" kern="1200" cap="none" spc="0" normalizeH="0" baseline="0" noProof="0" dirty="0">
              <a:ln>
                <a:noFill/>
              </a:ln>
              <a:solidFill>
                <a:srgbClr val="2EB1D1"/>
              </a:solidFill>
              <a:effectLst/>
              <a:uLnTx/>
              <a:uFillTx/>
              <a:latin typeface="Franklin Gothic Book" panose="020B0503020102020204" pitchFamily="34" charset="0"/>
              <a:ea typeface="+mn-ea"/>
              <a:cs typeface="+mn-cs"/>
            </a:endParaRPr>
          </a:p>
        </p:txBody>
      </p:sp>
      <p:sp>
        <p:nvSpPr>
          <p:cNvPr id="9" name="Rectangle 8">
            <a:extLst>
              <a:ext uri="{FF2B5EF4-FFF2-40B4-BE49-F238E27FC236}">
                <a16:creationId xmlns:a16="http://schemas.microsoft.com/office/drawing/2014/main" id="{7AC18F00-5E32-4CEE-BF1F-D5FA26303052}"/>
              </a:ext>
            </a:extLst>
          </p:cNvPr>
          <p:cNvSpPr/>
          <p:nvPr/>
        </p:nvSpPr>
        <p:spPr>
          <a:xfrm>
            <a:off x="9336060" y="2343654"/>
            <a:ext cx="2488160" cy="92333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1059"/>
              </a:spcAft>
              <a:buClrTx/>
              <a:buSzTx/>
              <a:buFontTx/>
              <a:buNone/>
              <a:tabLst/>
              <a:defRPr/>
            </a:pPr>
            <a: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t>Enhancement For Other Federal Tax </a:t>
            </a:r>
            <a:b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br>
            <a:r>
              <a:rPr kumimoji="0" lang="en-US" sz="2000" b="1" i="0" u="none" strike="noStrike" kern="1200" cap="none" spc="0" normalizeH="0" baseline="0" noProof="0" dirty="0" smtClean="0">
                <a:ln>
                  <a:noFill/>
                </a:ln>
                <a:solidFill>
                  <a:srgbClr val="2EB1D1"/>
                </a:solidFill>
                <a:effectLst/>
                <a:uLnTx/>
                <a:uFillTx/>
                <a:latin typeface="Franklin Gothic Book" panose="020B0503020102020204" pitchFamily="34" charset="0"/>
                <a:ea typeface="+mn-ea"/>
                <a:cs typeface="+mn-cs"/>
              </a:rPr>
              <a:t>Credit Transactions:</a:t>
            </a:r>
            <a:endParaRPr kumimoji="0" lang="en-US" sz="2000" b="1" i="0" u="none" strike="noStrike" kern="1200" cap="none" spc="0" normalizeH="0" baseline="0" noProof="0" dirty="0">
              <a:ln>
                <a:noFill/>
              </a:ln>
              <a:solidFill>
                <a:srgbClr val="2EB1D1"/>
              </a:solidFill>
              <a:effectLst/>
              <a:uLnTx/>
              <a:uFillTx/>
              <a:latin typeface="Franklin Gothic Book" panose="020B0503020102020204" pitchFamily="34" charset="0"/>
              <a:ea typeface="+mn-ea"/>
              <a:cs typeface="+mn-cs"/>
            </a:endParaRPr>
          </a:p>
        </p:txBody>
      </p:sp>
      <p:sp>
        <p:nvSpPr>
          <p:cNvPr id="3" name="Rectangle 2"/>
          <p:cNvSpPr/>
          <p:nvPr/>
        </p:nvSpPr>
        <p:spPr>
          <a:xfrm>
            <a:off x="381004" y="3434942"/>
            <a:ext cx="2514600" cy="95410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Industrial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Retail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Mixed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TOD</a:t>
            </a:r>
          </a:p>
        </p:txBody>
      </p:sp>
      <p:sp>
        <p:nvSpPr>
          <p:cNvPr id="17" name="Rectangle 16"/>
          <p:cNvSpPr/>
          <p:nvPr/>
        </p:nvSpPr>
        <p:spPr>
          <a:xfrm>
            <a:off x="9322840" y="3516585"/>
            <a:ext cx="2514600"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NMTCs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Historic Tax Credits </a:t>
            </a:r>
          </a:p>
        </p:txBody>
      </p:sp>
      <p:sp>
        <p:nvSpPr>
          <p:cNvPr id="18" name="Rectangle 17"/>
          <p:cNvSpPr/>
          <p:nvPr/>
        </p:nvSpPr>
        <p:spPr>
          <a:xfrm>
            <a:off x="6361494" y="3406911"/>
            <a:ext cx="2514600" cy="95410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Businesses moving to or expanding in an Opportunity Zone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Equipment financing</a:t>
            </a:r>
          </a:p>
        </p:txBody>
      </p:sp>
      <p:sp>
        <p:nvSpPr>
          <p:cNvPr id="19" name="Rectangle 18"/>
          <p:cNvSpPr/>
          <p:nvPr/>
        </p:nvSpPr>
        <p:spPr>
          <a:xfrm>
            <a:off x="3331028" y="3434942"/>
            <a:ext cx="2514600"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Seed stage investments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Series A investments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5869" y="4763479"/>
            <a:ext cx="505285" cy="64414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2137" y="4730822"/>
            <a:ext cx="516640" cy="658617"/>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405" y="4733924"/>
            <a:ext cx="519749" cy="662581"/>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259" y="4572000"/>
            <a:ext cx="854305" cy="809861"/>
          </a:xfrm>
          <a:prstGeom prst="rect">
            <a:avLst/>
          </a:prstGeom>
        </p:spPr>
      </p:pic>
    </p:spTree>
    <p:extLst>
      <p:ext uri="{BB962C8B-B14F-4D97-AF65-F5344CB8AC3E}">
        <p14:creationId xmlns:p14="http://schemas.microsoft.com/office/powerpoint/2010/main" val="8877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2" presetClass="entr" presetSubtype="4" decel="100000"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750" fill="hold"/>
                                        <p:tgtEl>
                                          <p:spTgt spid="23"/>
                                        </p:tgtEl>
                                        <p:attrNameLst>
                                          <p:attrName>ppt_x</p:attrName>
                                        </p:attrNameLst>
                                      </p:cBhvr>
                                      <p:tavLst>
                                        <p:tav tm="0">
                                          <p:val>
                                            <p:strVal val="#ppt_x"/>
                                          </p:val>
                                        </p:tav>
                                        <p:tav tm="100000">
                                          <p:val>
                                            <p:strVal val="#ppt_x"/>
                                          </p:val>
                                        </p:tav>
                                      </p:tavLst>
                                    </p:anim>
                                    <p:anim calcmode="lin" valueType="num">
                                      <p:cBhvr additive="base">
                                        <p:cTn id="28"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0" grpId="0" animBg="1"/>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pic>
        <p:nvPicPr>
          <p:cNvPr id="37" name="Picture 36" descr="A city street&#10;&#10;Description automatically generated">
            <a:extLst>
              <a:ext uri="{FF2B5EF4-FFF2-40B4-BE49-F238E27FC236}">
                <a16:creationId xmlns:a16="http://schemas.microsoft.com/office/drawing/2014/main" id="{FDE4D654-46F2-45C4-BAB6-23DD9CA545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7" t="23167" r="-1" b="5341"/>
          <a:stretch/>
        </p:blipFill>
        <p:spPr>
          <a:xfrm>
            <a:off x="6128765" y="715784"/>
            <a:ext cx="5705996" cy="2864422"/>
          </a:xfrm>
          <a:prstGeom prst="rect">
            <a:avLst/>
          </a:prstGeom>
          <a:ln>
            <a:noFill/>
          </a:ln>
          <a:effectLst>
            <a:outerShdw blurRad="292100" dist="139700" dir="2700000" algn="tl" rotWithShape="0">
              <a:srgbClr val="333333">
                <a:alpha val="65000"/>
              </a:srgbClr>
            </a:outerShdw>
          </a:effectLst>
        </p:spPr>
      </p:pic>
      <p:sp>
        <p:nvSpPr>
          <p:cNvPr id="38" name="SHADE">
            <a:extLst>
              <a:ext uri="{FF2B5EF4-FFF2-40B4-BE49-F238E27FC236}">
                <a16:creationId xmlns:a16="http://schemas.microsoft.com/office/drawing/2014/main" id="{CEC9C91D-475D-4E97-800F-AB0DD320C903}"/>
              </a:ext>
            </a:extLst>
          </p:cNvPr>
          <p:cNvSpPr>
            <a:spLocks/>
          </p:cNvSpPr>
          <p:nvPr/>
        </p:nvSpPr>
        <p:spPr>
          <a:xfrm>
            <a:off x="6201555" y="2755770"/>
            <a:ext cx="5633206" cy="827331"/>
          </a:xfrm>
          <a:prstGeom prst="rect">
            <a:avLst/>
          </a:prstGeom>
          <a:gradFill flip="none" rotWithShape="1">
            <a:gsLst>
              <a:gs pos="0">
                <a:schemeClr val="bg1">
                  <a:lumMod val="50000"/>
                </a:schemeClr>
              </a:gs>
              <a:gs pos="100000">
                <a:srgbClr val="000000">
                  <a:alpha val="0"/>
                  <a:lumMod val="0"/>
                </a:srgbClr>
              </a:gs>
              <a:gs pos="50000">
                <a:srgbClr val="000000">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362766" y="1200378"/>
            <a:ext cx="55228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MLK Gateway, a $23 million, 44,000 SF commercial development sitting </a:t>
            </a:r>
            <a:r>
              <a:rPr kumimoji="0" lang="en-US" sz="1200" b="0" i="0" u="none" strike="noStrike" kern="1200" cap="none" spc="0" normalizeH="0" baseline="0" noProof="0" dirty="0">
                <a:ln>
                  <a:noFill/>
                </a:ln>
                <a:solidFill>
                  <a:prstClr val="white">
                    <a:lumMod val="25000"/>
                  </a:prstClr>
                </a:solidFill>
                <a:effectLst/>
                <a:uLnTx/>
                <a:uFillTx/>
                <a:latin typeface="Franklin Gothic Book" panose="020B0503020102020204" pitchFamily="34" charset="0"/>
                <a:ea typeface="+mn-ea"/>
                <a:cs typeface="Arial" panose="020B0604020202020204" pitchFamily="34" charset="0"/>
              </a:rPr>
              <a:t>at the epicenter of main street Anacostia neighborhood. </a:t>
            </a:r>
            <a:r>
              <a:rPr kumimoji="0" lang="en-US" sz="1200" b="0" i="0" u="none" strike="noStrike" kern="1200" cap="none" spc="0" normalizeH="0" baseline="0" noProof="0" dirty="0" smtClean="0">
                <a:ln>
                  <a:noFill/>
                </a:ln>
                <a:solidFill>
                  <a:prstClr val="white">
                    <a:lumMod val="25000"/>
                  </a:prstClr>
                </a:solidFill>
                <a:effectLst/>
                <a:uLnTx/>
                <a:uFillTx/>
                <a:latin typeface="Franklin Gothic Book" panose="020B0503020102020204" pitchFamily="34" charset="0"/>
                <a:ea typeface="+mn-ea"/>
                <a:cs typeface="Arial" panose="020B0604020202020204" pitchFamily="34" charset="0"/>
              </a:rPr>
              <a:t>The </a:t>
            </a:r>
            <a:r>
              <a:rPr kumimoji="0" lang="en-US" sz="1200" b="0" i="0" u="none" strike="noStrike" kern="1200" cap="none" spc="0" normalizeH="0" baseline="0" noProof="0" dirty="0">
                <a:ln>
                  <a:noFill/>
                </a:ln>
                <a:solidFill>
                  <a:prstClr val="white">
                    <a:lumMod val="25000"/>
                  </a:prstClr>
                </a:solidFill>
                <a:effectLst/>
                <a:uLnTx/>
                <a:uFillTx/>
                <a:latin typeface="Franklin Gothic Book" panose="020B0503020102020204" pitchFamily="34" charset="0"/>
                <a:ea typeface="+mn-ea"/>
                <a:cs typeface="Arial" panose="020B0604020202020204" pitchFamily="34" charset="0"/>
              </a:rPr>
              <a:t>project will be anchored by an award-winning minority owned IT &amp; management consulting firm, Enlightened, employing over 150 residents--becoming the area’s largest private employment center and tech incubator for local minority-led startups.</a:t>
            </a:r>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nvGrpSpPr>
          <p:cNvPr id="8" name="Group 7"/>
          <p:cNvGrpSpPr/>
          <p:nvPr/>
        </p:nvGrpSpPr>
        <p:grpSpPr>
          <a:xfrm>
            <a:off x="345376" y="2343467"/>
            <a:ext cx="5425296" cy="1259974"/>
            <a:chOff x="387142" y="2310579"/>
            <a:chExt cx="5425296" cy="1259974"/>
          </a:xfrm>
        </p:grpSpPr>
        <p:sp>
          <p:nvSpPr>
            <p:cNvPr id="41" name="TextBox 40">
              <a:extLst>
                <a:ext uri="{FF2B5EF4-FFF2-40B4-BE49-F238E27FC236}">
                  <a16:creationId xmlns:a16="http://schemas.microsoft.com/office/drawing/2014/main" id="{B4FA4153-46B4-4367-88EA-8AFA3CDA9852}"/>
                </a:ext>
              </a:extLst>
            </p:cNvPr>
            <p:cNvSpPr txBox="1">
              <a:spLocks noChangeAspect="1"/>
            </p:cNvSpPr>
            <p:nvPr/>
          </p:nvSpPr>
          <p:spPr>
            <a:xfrm>
              <a:off x="568876" y="2321056"/>
              <a:ext cx="690879" cy="690879"/>
            </a:xfrm>
            <a:prstGeom prst="ellipse">
              <a:avLst/>
            </a:prstGeom>
            <a:solidFill>
              <a:srgbClr val="3A434C"/>
            </a:solidFill>
            <a:ln w="9525">
              <a:noFill/>
              <a:prstDash val="dash"/>
            </a:ln>
            <a:effectLst>
              <a:outerShdw blurRad="50800" dist="38100" dir="2700000" algn="tl" rotWithShape="0">
                <a:prstClr val="black">
                  <a:alpha val="40000"/>
                </a:prstClr>
              </a:outerShdw>
            </a:effectLst>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lumMod val="10000"/>
                    <a:lumOff val="90000"/>
                  </a:prstClr>
                </a:solidFill>
                <a:effectLst>
                  <a:outerShdw blurRad="50800" dist="38100" dir="5400000" algn="t" rotWithShape="0">
                    <a:prstClr val="black">
                      <a:alpha val="40000"/>
                    </a:prstClr>
                  </a:outerShdw>
                </a:effectLst>
                <a:uLnTx/>
                <a:uFillTx/>
                <a:latin typeface="Franklin Gothic Medium" panose="020B0603020102020204" pitchFamily="34" charset="0"/>
                <a:ea typeface="+mn-ea"/>
                <a:cs typeface="+mn-cs"/>
              </a:endParaRPr>
            </a:p>
          </p:txBody>
        </p:sp>
        <p:sp>
          <p:nvSpPr>
            <p:cNvPr id="81" name="TextBox 80">
              <a:extLst>
                <a:ext uri="{FF2B5EF4-FFF2-40B4-BE49-F238E27FC236}">
                  <a16:creationId xmlns:a16="http://schemas.microsoft.com/office/drawing/2014/main" id="{D5907A58-4FB9-4232-A690-48CFBB5F36B0}"/>
                </a:ext>
              </a:extLst>
            </p:cNvPr>
            <p:cNvSpPr txBox="1">
              <a:spLocks noChangeAspect="1"/>
            </p:cNvSpPr>
            <p:nvPr/>
          </p:nvSpPr>
          <p:spPr>
            <a:xfrm>
              <a:off x="5053842" y="2321056"/>
              <a:ext cx="690879" cy="690879"/>
            </a:xfrm>
            <a:prstGeom prst="ellipse">
              <a:avLst/>
            </a:prstGeom>
            <a:solidFill>
              <a:srgbClr val="3A434C"/>
            </a:solidFill>
            <a:ln w="9525">
              <a:noFill/>
              <a:prstDash val="dash"/>
            </a:ln>
            <a:effectLst>
              <a:outerShdw blurRad="50800" dist="38100" dir="2700000" algn="tl" rotWithShape="0">
                <a:prstClr val="black">
                  <a:alpha val="40000"/>
                </a:prstClr>
              </a:outerShdw>
            </a:effectLst>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lumMod val="10000"/>
                    <a:lumOff val="90000"/>
                  </a:prstClr>
                </a:solidFill>
                <a:effectLst>
                  <a:outerShdw blurRad="50800" dist="38100" dir="5400000" algn="t" rotWithShape="0">
                    <a:prstClr val="black">
                      <a:alpha val="40000"/>
                    </a:prstClr>
                  </a:outerShdw>
                </a:effectLst>
                <a:uLnTx/>
                <a:uFillTx/>
                <a:latin typeface="Franklin Gothic Medium" panose="020B0603020102020204" pitchFamily="34" charset="0"/>
                <a:ea typeface="+mn-ea"/>
                <a:cs typeface="+mn-cs"/>
              </a:endParaRPr>
            </a:p>
          </p:txBody>
        </p:sp>
        <p:sp>
          <p:nvSpPr>
            <p:cNvPr id="82" name="TextBox 81">
              <a:extLst>
                <a:ext uri="{FF2B5EF4-FFF2-40B4-BE49-F238E27FC236}">
                  <a16:creationId xmlns:a16="http://schemas.microsoft.com/office/drawing/2014/main" id="{E4A7F95B-5F3B-4FEF-A31B-3AD8DC58B79D}"/>
                </a:ext>
              </a:extLst>
            </p:cNvPr>
            <p:cNvSpPr txBox="1">
              <a:spLocks noChangeAspect="1"/>
            </p:cNvSpPr>
            <p:nvPr/>
          </p:nvSpPr>
          <p:spPr>
            <a:xfrm>
              <a:off x="2113533" y="2310579"/>
              <a:ext cx="690879" cy="690879"/>
            </a:xfrm>
            <a:prstGeom prst="ellipse">
              <a:avLst/>
            </a:prstGeom>
            <a:solidFill>
              <a:srgbClr val="3A434C"/>
            </a:solidFill>
            <a:ln w="9525">
              <a:noFill/>
              <a:prstDash val="dash"/>
            </a:ln>
            <a:effectLst>
              <a:outerShdw blurRad="50800" dist="38100" dir="2700000" algn="tl" rotWithShape="0">
                <a:prstClr val="black">
                  <a:alpha val="40000"/>
                </a:prstClr>
              </a:outerShdw>
            </a:effectLst>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lumMod val="10000"/>
                    <a:lumOff val="90000"/>
                  </a:prstClr>
                </a:solidFill>
                <a:effectLst>
                  <a:outerShdw blurRad="50800" dist="38100" dir="5400000" algn="t" rotWithShape="0">
                    <a:prstClr val="black">
                      <a:alpha val="40000"/>
                    </a:prstClr>
                  </a:outerShdw>
                </a:effectLst>
                <a:uLnTx/>
                <a:uFillTx/>
                <a:latin typeface="Franklin Gothic Medium" panose="020B0603020102020204" pitchFamily="34" charset="0"/>
                <a:ea typeface="+mn-ea"/>
                <a:cs typeface="+mn-cs"/>
              </a:endParaRPr>
            </a:p>
          </p:txBody>
        </p:sp>
        <p:sp>
          <p:nvSpPr>
            <p:cNvPr id="94" name="Rectangle 93">
              <a:extLst>
                <a:ext uri="{FF2B5EF4-FFF2-40B4-BE49-F238E27FC236}">
                  <a16:creationId xmlns:a16="http://schemas.microsoft.com/office/drawing/2014/main" id="{6A066174-21D3-4E95-8645-654EE35846EC}"/>
                </a:ext>
              </a:extLst>
            </p:cNvPr>
            <p:cNvSpPr/>
            <p:nvPr/>
          </p:nvSpPr>
          <p:spPr>
            <a:xfrm>
              <a:off x="387142" y="3108888"/>
              <a:ext cx="1146962" cy="46166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A434C"/>
                  </a:solidFill>
                  <a:effectLst/>
                  <a:uLnTx/>
                  <a:uFillTx/>
                  <a:latin typeface="Franklin Gothic Medium" panose="020B0603020102020204" pitchFamily="34" charset="0"/>
                  <a:ea typeface="+mn-ea"/>
                  <a:cs typeface="+mn-cs"/>
                </a:rPr>
                <a:t>THROUHG LISC’s INCLUSION INITIATIVE</a:t>
              </a:r>
            </a:p>
          </p:txBody>
        </p:sp>
        <p:sp>
          <p:nvSpPr>
            <p:cNvPr id="95" name="Rectangle 94">
              <a:extLst>
                <a:ext uri="{FF2B5EF4-FFF2-40B4-BE49-F238E27FC236}">
                  <a16:creationId xmlns:a16="http://schemas.microsoft.com/office/drawing/2014/main" id="{D147D1C4-F0FD-4EB8-B733-6105DAE984F1}"/>
                </a:ext>
              </a:extLst>
            </p:cNvPr>
            <p:cNvSpPr/>
            <p:nvPr/>
          </p:nvSpPr>
          <p:spPr>
            <a:xfrm>
              <a:off x="604284" y="2459975"/>
              <a:ext cx="620061" cy="46166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$45MM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INVESTED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LOCALLY</a:t>
              </a:r>
            </a:p>
          </p:txBody>
        </p:sp>
        <p:sp>
          <p:nvSpPr>
            <p:cNvPr id="96" name="Rectangle 95">
              <a:extLst>
                <a:ext uri="{FF2B5EF4-FFF2-40B4-BE49-F238E27FC236}">
                  <a16:creationId xmlns:a16="http://schemas.microsoft.com/office/drawing/2014/main" id="{09C8D134-3103-49DE-B0F5-B9526F4C9B63}"/>
                </a:ext>
              </a:extLst>
            </p:cNvPr>
            <p:cNvSpPr/>
            <p:nvPr/>
          </p:nvSpPr>
          <p:spPr>
            <a:xfrm>
              <a:off x="5114908" y="2435662"/>
              <a:ext cx="620061" cy="46166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$12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IN ANNUAL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WAGES</a:t>
              </a:r>
            </a:p>
          </p:txBody>
        </p:sp>
        <p:sp>
          <p:nvSpPr>
            <p:cNvPr id="97" name="Rectangle 96">
              <a:extLst>
                <a:ext uri="{FF2B5EF4-FFF2-40B4-BE49-F238E27FC236}">
                  <a16:creationId xmlns:a16="http://schemas.microsoft.com/office/drawing/2014/main" id="{C603E8FB-5AD5-4087-BA25-D9D2060658EF}"/>
                </a:ext>
              </a:extLst>
            </p:cNvPr>
            <p:cNvSpPr/>
            <p:nvPr/>
          </p:nvSpPr>
          <p:spPr>
            <a:xfrm>
              <a:off x="2068663" y="2435580"/>
              <a:ext cx="790297" cy="46166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$1.7MM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INITIAL EQUITY</a:t>
              </a:r>
            </a:p>
          </p:txBody>
        </p:sp>
        <p:grpSp>
          <p:nvGrpSpPr>
            <p:cNvPr id="98" name="Group 97">
              <a:extLst>
                <a:ext uri="{FF2B5EF4-FFF2-40B4-BE49-F238E27FC236}">
                  <a16:creationId xmlns:a16="http://schemas.microsoft.com/office/drawing/2014/main" id="{96D89510-5EA0-49CA-A2FF-FED471D76298}"/>
                </a:ext>
              </a:extLst>
            </p:cNvPr>
            <p:cNvGrpSpPr/>
            <p:nvPr/>
          </p:nvGrpSpPr>
          <p:grpSpPr>
            <a:xfrm>
              <a:off x="3509278" y="2321056"/>
              <a:ext cx="857858" cy="1054725"/>
              <a:chOff x="2002685" y="2494399"/>
              <a:chExt cx="857858" cy="1054725"/>
            </a:xfrm>
          </p:grpSpPr>
          <p:sp>
            <p:nvSpPr>
              <p:cNvPr id="99" name="TextBox 98">
                <a:extLst>
                  <a:ext uri="{FF2B5EF4-FFF2-40B4-BE49-F238E27FC236}">
                    <a16:creationId xmlns:a16="http://schemas.microsoft.com/office/drawing/2014/main" id="{75DC2C24-59A5-4AC4-B9EE-BB56F90A175B}"/>
                  </a:ext>
                </a:extLst>
              </p:cNvPr>
              <p:cNvSpPr txBox="1">
                <a:spLocks noChangeAspect="1"/>
              </p:cNvSpPr>
              <p:nvPr/>
            </p:nvSpPr>
            <p:spPr>
              <a:xfrm>
                <a:off x="2086175" y="2494399"/>
                <a:ext cx="690879" cy="690879"/>
              </a:xfrm>
              <a:prstGeom prst="ellipse">
                <a:avLst/>
              </a:prstGeom>
              <a:solidFill>
                <a:srgbClr val="3A434C"/>
              </a:solidFill>
              <a:ln w="9525">
                <a:noFill/>
                <a:prstDash val="dash"/>
              </a:ln>
              <a:effectLst>
                <a:outerShdw blurRad="50800" dist="38100" dir="2700000" algn="tl" rotWithShape="0">
                  <a:prstClr val="black">
                    <a:alpha val="40000"/>
                  </a:prstClr>
                </a:outerShdw>
              </a:effectLst>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lumMod val="10000"/>
                      <a:lumOff val="90000"/>
                    </a:prstClr>
                  </a:solidFill>
                  <a:effectLst>
                    <a:outerShdw blurRad="50800" dist="38100" dir="5400000" algn="t" rotWithShape="0">
                      <a:prstClr val="black">
                        <a:alpha val="40000"/>
                      </a:prstClr>
                    </a:outerShdw>
                  </a:effectLst>
                  <a:uLnTx/>
                  <a:uFillTx/>
                  <a:latin typeface="Franklin Gothic Medium" panose="020B0603020102020204" pitchFamily="34" charset="0"/>
                  <a:ea typeface="+mn-ea"/>
                  <a:cs typeface="+mn-cs"/>
                </a:endParaRPr>
              </a:p>
            </p:txBody>
          </p:sp>
          <p:sp>
            <p:nvSpPr>
              <p:cNvPr id="100" name="Rectangle 99">
                <a:extLst>
                  <a:ext uri="{FF2B5EF4-FFF2-40B4-BE49-F238E27FC236}">
                    <a16:creationId xmlns:a16="http://schemas.microsoft.com/office/drawing/2014/main" id="{D75A0D28-6F52-460E-9CCA-5EC501F6F9C9}"/>
                  </a:ext>
                </a:extLst>
              </p:cNvPr>
              <p:cNvSpPr/>
              <p:nvPr/>
            </p:nvSpPr>
            <p:spPr>
              <a:xfrm>
                <a:off x="2134276" y="2671435"/>
                <a:ext cx="620061" cy="307777"/>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272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NEW JOBS</a:t>
                </a:r>
              </a:p>
            </p:txBody>
          </p:sp>
          <p:sp>
            <p:nvSpPr>
              <p:cNvPr id="101" name="Rectangle 100">
                <a:extLst>
                  <a:ext uri="{FF2B5EF4-FFF2-40B4-BE49-F238E27FC236}">
                    <a16:creationId xmlns:a16="http://schemas.microsoft.com/office/drawing/2014/main" id="{A48D20EC-B2B4-4919-B807-094B34DECC16}"/>
                  </a:ext>
                </a:extLst>
              </p:cNvPr>
              <p:cNvSpPr/>
              <p:nvPr/>
            </p:nvSpPr>
            <p:spPr>
              <a:xfrm>
                <a:off x="2002685" y="3241347"/>
                <a:ext cx="857858" cy="307777"/>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A434C"/>
                    </a:solidFill>
                    <a:effectLst/>
                    <a:uLnTx/>
                    <a:uFillTx/>
                    <a:latin typeface="Franklin Gothic Medium" panose="020B0603020102020204" pitchFamily="34" charset="0"/>
                    <a:ea typeface="+mn-ea"/>
                    <a:cs typeface="+mn-cs"/>
                  </a:rPr>
                  <a:t>CREATED BY MLK PROJECT </a:t>
                </a:r>
              </a:p>
            </p:txBody>
          </p:sp>
        </p:grpSp>
        <p:sp>
          <p:nvSpPr>
            <p:cNvPr id="102" name="Rectangle 101">
              <a:extLst>
                <a:ext uri="{FF2B5EF4-FFF2-40B4-BE49-F238E27FC236}">
                  <a16:creationId xmlns:a16="http://schemas.microsoft.com/office/drawing/2014/main" id="{6E2121F7-29B0-43A7-9969-E56A9D5B2E86}"/>
                </a:ext>
              </a:extLst>
            </p:cNvPr>
            <p:cNvSpPr/>
            <p:nvPr/>
          </p:nvSpPr>
          <p:spPr>
            <a:xfrm>
              <a:off x="4954580" y="3082964"/>
              <a:ext cx="857858" cy="46166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A434C"/>
                  </a:solidFill>
                  <a:effectLst/>
                  <a:uLnTx/>
                  <a:uFillTx/>
                  <a:latin typeface="Franklin Gothic Medium" panose="020B0603020102020204" pitchFamily="34" charset="0"/>
                  <a:ea typeface="+mn-ea"/>
                  <a:cs typeface="+mn-cs"/>
                </a:rPr>
                <a:t>GENERATED THROUGH JOB CREATION</a:t>
              </a:r>
            </a:p>
          </p:txBody>
        </p:sp>
        <p:sp>
          <p:nvSpPr>
            <p:cNvPr id="103" name="Rectangle 102">
              <a:extLst>
                <a:ext uri="{FF2B5EF4-FFF2-40B4-BE49-F238E27FC236}">
                  <a16:creationId xmlns:a16="http://schemas.microsoft.com/office/drawing/2014/main" id="{C9E77076-2BD2-4548-80DB-564C7D78347C}"/>
                </a:ext>
              </a:extLst>
            </p:cNvPr>
            <p:cNvSpPr/>
            <p:nvPr/>
          </p:nvSpPr>
          <p:spPr>
            <a:xfrm>
              <a:off x="1957881" y="3053173"/>
              <a:ext cx="1002182" cy="46166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A434C"/>
                  </a:solidFill>
                  <a:effectLst/>
                  <a:uLnTx/>
                  <a:uFillTx/>
                  <a:latin typeface="Franklin Gothic Medium" panose="020B0603020102020204" pitchFamily="34" charset="0"/>
                  <a:ea typeface="+mn-ea"/>
                  <a:cs typeface="+mn-cs"/>
                </a:rPr>
                <a:t>INVESTED IN PROJECT PRE-DEVELOPMENT</a:t>
              </a:r>
            </a:p>
          </p:txBody>
        </p:sp>
        <p:cxnSp>
          <p:nvCxnSpPr>
            <p:cNvPr id="104" name="Straight Connector 103">
              <a:extLst>
                <a:ext uri="{FF2B5EF4-FFF2-40B4-BE49-F238E27FC236}">
                  <a16:creationId xmlns:a16="http://schemas.microsoft.com/office/drawing/2014/main" id="{487D20CD-C7B1-4B96-B80E-4229D6D6F1E6}"/>
                </a:ext>
              </a:extLst>
            </p:cNvPr>
            <p:cNvCxnSpPr>
              <a:cxnSpLocks/>
            </p:cNvCxnSpPr>
            <p:nvPr/>
          </p:nvCxnSpPr>
          <p:spPr>
            <a:xfrm flipV="1">
              <a:off x="1393720" y="2637149"/>
              <a:ext cx="512910" cy="1102"/>
            </a:xfrm>
            <a:prstGeom prst="line">
              <a:avLst/>
            </a:prstGeom>
            <a:noFill/>
            <a:ln w="25400" cap="rnd" cmpd="sng" algn="ctr">
              <a:solidFill>
                <a:srgbClr val="000000">
                  <a:alpha val="50000"/>
                </a:srgbClr>
              </a:solidFill>
              <a:prstDash val="solid"/>
              <a:miter lim="800000"/>
              <a:tailEnd type="arrow"/>
            </a:ln>
            <a:effectLst/>
          </p:spPr>
        </p:cxnSp>
        <p:cxnSp>
          <p:nvCxnSpPr>
            <p:cNvPr id="105" name="Straight Connector 104">
              <a:extLst>
                <a:ext uri="{FF2B5EF4-FFF2-40B4-BE49-F238E27FC236}">
                  <a16:creationId xmlns:a16="http://schemas.microsoft.com/office/drawing/2014/main" id="{FDA4645C-8AF7-4003-81B9-AC2870B3C468}"/>
                </a:ext>
              </a:extLst>
            </p:cNvPr>
            <p:cNvCxnSpPr>
              <a:cxnSpLocks/>
            </p:cNvCxnSpPr>
            <p:nvPr/>
          </p:nvCxnSpPr>
          <p:spPr>
            <a:xfrm flipV="1">
              <a:off x="3009665" y="2641251"/>
              <a:ext cx="512910" cy="1102"/>
            </a:xfrm>
            <a:prstGeom prst="line">
              <a:avLst/>
            </a:prstGeom>
            <a:noFill/>
            <a:ln w="25400" cap="rnd" cmpd="sng" algn="ctr">
              <a:solidFill>
                <a:srgbClr val="000000">
                  <a:alpha val="50000"/>
                </a:srgbClr>
              </a:solidFill>
              <a:prstDash val="solid"/>
              <a:miter lim="800000"/>
              <a:tailEnd type="arrow"/>
            </a:ln>
            <a:effectLst/>
          </p:spPr>
        </p:cxnSp>
        <p:cxnSp>
          <p:nvCxnSpPr>
            <p:cNvPr id="106" name="Straight Connector 105">
              <a:extLst>
                <a:ext uri="{FF2B5EF4-FFF2-40B4-BE49-F238E27FC236}">
                  <a16:creationId xmlns:a16="http://schemas.microsoft.com/office/drawing/2014/main" id="{BBDE4304-D2DF-4681-ACFB-2C7E82A8CEF7}"/>
                </a:ext>
              </a:extLst>
            </p:cNvPr>
            <p:cNvCxnSpPr>
              <a:cxnSpLocks/>
            </p:cNvCxnSpPr>
            <p:nvPr/>
          </p:nvCxnSpPr>
          <p:spPr>
            <a:xfrm flipV="1">
              <a:off x="4441670" y="2648287"/>
              <a:ext cx="512910" cy="1102"/>
            </a:xfrm>
            <a:prstGeom prst="line">
              <a:avLst/>
            </a:prstGeom>
            <a:noFill/>
            <a:ln w="25400" cap="rnd" cmpd="sng" algn="ctr">
              <a:solidFill>
                <a:srgbClr val="000000">
                  <a:alpha val="50000"/>
                </a:srgbClr>
              </a:solidFill>
              <a:prstDash val="solid"/>
              <a:miter lim="800000"/>
              <a:tailEnd type="arrow"/>
            </a:ln>
            <a:effectLst/>
          </p:spPr>
        </p:cxnSp>
      </p:grpSp>
      <p:graphicFrame>
        <p:nvGraphicFramePr>
          <p:cNvPr id="45" name="Table 44">
            <a:extLst>
              <a:ext uri="{FF2B5EF4-FFF2-40B4-BE49-F238E27FC236}">
                <a16:creationId xmlns:a16="http://schemas.microsoft.com/office/drawing/2014/main" id="{936C2CBE-BA98-43A4-93FE-05CAE7A26033}"/>
              </a:ext>
            </a:extLst>
          </p:cNvPr>
          <p:cNvGraphicFramePr>
            <a:graphicFrameLocks noGrp="1"/>
          </p:cNvGraphicFramePr>
          <p:nvPr>
            <p:extLst/>
          </p:nvPr>
        </p:nvGraphicFramePr>
        <p:xfrm>
          <a:off x="3131553" y="3821430"/>
          <a:ext cx="2513605" cy="2133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89086">
                  <a:extLst>
                    <a:ext uri="{9D8B030D-6E8A-4147-A177-3AD203B41FA5}">
                      <a16:colId xmlns:a16="http://schemas.microsoft.com/office/drawing/2014/main" val="4266155634"/>
                    </a:ext>
                  </a:extLst>
                </a:gridCol>
                <a:gridCol w="924519">
                  <a:extLst>
                    <a:ext uri="{9D8B030D-6E8A-4147-A177-3AD203B41FA5}">
                      <a16:colId xmlns:a16="http://schemas.microsoft.com/office/drawing/2014/main" val="3490831621"/>
                    </a:ext>
                  </a:extLst>
                </a:gridCol>
              </a:tblGrid>
              <a:tr h="274617">
                <a:tc>
                  <a:txBody>
                    <a:bodyPr/>
                    <a:lstStyle/>
                    <a:p>
                      <a:pPr algn="ctr"/>
                      <a:r>
                        <a:rPr lang="en-US" sz="1400" dirty="0">
                          <a:solidFill>
                            <a:schemeClr val="bg1"/>
                          </a:solidFill>
                          <a:latin typeface="Franklin Gothic Book" panose="020B0503020102020204" pitchFamily="34" charset="0"/>
                        </a:rPr>
                        <a:t>Project Sources</a:t>
                      </a:r>
                    </a:p>
                  </a:txBody>
                  <a:tcPr anchor="ctr">
                    <a:solidFill>
                      <a:srgbClr val="0A262C"/>
                    </a:solidFill>
                  </a:tcPr>
                </a:tc>
                <a:tc>
                  <a:txBody>
                    <a:bodyPr/>
                    <a:lstStyle/>
                    <a:p>
                      <a:pPr algn="ctr"/>
                      <a:r>
                        <a:rPr lang="en-US" sz="1400" dirty="0">
                          <a:solidFill>
                            <a:schemeClr val="bg1"/>
                          </a:solidFill>
                          <a:latin typeface="Franklin Gothic Book" panose="020B0503020102020204" pitchFamily="34" charset="0"/>
                        </a:rPr>
                        <a:t>Amount</a:t>
                      </a:r>
                    </a:p>
                  </a:txBody>
                  <a:tcPr anchor="ctr">
                    <a:solidFill>
                      <a:srgbClr val="0A262C"/>
                    </a:solidFill>
                  </a:tcPr>
                </a:tc>
                <a:extLst>
                  <a:ext uri="{0D108BD9-81ED-4DB2-BD59-A6C34878D82A}">
                    <a16:rowId xmlns:a16="http://schemas.microsoft.com/office/drawing/2014/main" val="1972075838"/>
                  </a:ext>
                </a:extLst>
              </a:tr>
              <a:tr h="266176">
                <a:tc>
                  <a:txBody>
                    <a:bodyPr/>
                    <a:lstStyle/>
                    <a:p>
                      <a:pPr algn="l"/>
                      <a:r>
                        <a:rPr lang="en-US" sz="1200" dirty="0">
                          <a:solidFill>
                            <a:schemeClr val="tx1"/>
                          </a:solidFill>
                          <a:latin typeface="Franklin Gothic Book" panose="020B0503020102020204" pitchFamily="34" charset="0"/>
                        </a:rPr>
                        <a:t>Bank Debt</a:t>
                      </a:r>
                    </a:p>
                  </a:txBody>
                  <a:tcPr anchor="ctr">
                    <a:solidFill>
                      <a:schemeClr val="bg1"/>
                    </a:solidFill>
                  </a:tcPr>
                </a:tc>
                <a:tc>
                  <a:txBody>
                    <a:bodyPr/>
                    <a:lstStyle/>
                    <a:p>
                      <a:pPr algn="ctr"/>
                      <a:r>
                        <a:rPr lang="en-US" sz="1200" dirty="0">
                          <a:solidFill>
                            <a:schemeClr val="tx1"/>
                          </a:solidFill>
                          <a:latin typeface="Franklin Gothic Book" panose="020B0503020102020204" pitchFamily="34" charset="0"/>
                        </a:rPr>
                        <a:t>$13.0 MM</a:t>
                      </a:r>
                    </a:p>
                  </a:txBody>
                  <a:tcPr anchor="ctr">
                    <a:solidFill>
                      <a:schemeClr val="bg1"/>
                    </a:solidFill>
                  </a:tcPr>
                </a:tc>
                <a:extLst>
                  <a:ext uri="{0D108BD9-81ED-4DB2-BD59-A6C34878D82A}">
                    <a16:rowId xmlns:a16="http://schemas.microsoft.com/office/drawing/2014/main" val="3934115922"/>
                  </a:ext>
                </a:extLst>
              </a:tr>
              <a:tr h="247155">
                <a:tc>
                  <a:txBody>
                    <a:bodyPr/>
                    <a:lstStyle/>
                    <a:p>
                      <a:pPr algn="l"/>
                      <a:r>
                        <a:rPr lang="en-US" sz="1200" dirty="0">
                          <a:solidFill>
                            <a:schemeClr val="tx1"/>
                          </a:solidFill>
                          <a:latin typeface="Franklin Gothic Book" panose="020B0503020102020204" pitchFamily="34" charset="0"/>
                        </a:rPr>
                        <a:t>Subordinate Debt</a:t>
                      </a:r>
                    </a:p>
                  </a:txBody>
                  <a:tcPr anchor="ctr">
                    <a:solidFill>
                      <a:schemeClr val="bg1"/>
                    </a:solidFill>
                  </a:tcPr>
                </a:tc>
                <a:tc>
                  <a:txBody>
                    <a:bodyPr/>
                    <a:lstStyle/>
                    <a:p>
                      <a:pPr algn="ctr"/>
                      <a:r>
                        <a:rPr lang="en-US" sz="1200" dirty="0">
                          <a:solidFill>
                            <a:schemeClr val="tx1"/>
                          </a:solidFill>
                          <a:latin typeface="Franklin Gothic Book" panose="020B0503020102020204" pitchFamily="34" charset="0"/>
                        </a:rPr>
                        <a:t>$1.0 MM</a:t>
                      </a:r>
                    </a:p>
                  </a:txBody>
                  <a:tcPr anchor="ctr">
                    <a:solidFill>
                      <a:schemeClr val="bg1"/>
                    </a:solidFill>
                  </a:tcPr>
                </a:tc>
                <a:extLst>
                  <a:ext uri="{0D108BD9-81ED-4DB2-BD59-A6C34878D82A}">
                    <a16:rowId xmlns:a16="http://schemas.microsoft.com/office/drawing/2014/main" val="1340091907"/>
                  </a:ext>
                </a:extLst>
              </a:tr>
              <a:tr h="247155">
                <a:tc>
                  <a:txBody>
                    <a:bodyPr/>
                    <a:lstStyle/>
                    <a:p>
                      <a:pPr algn="l"/>
                      <a:r>
                        <a:rPr lang="en-US" sz="1200" dirty="0">
                          <a:solidFill>
                            <a:schemeClr val="tx1"/>
                          </a:solidFill>
                          <a:latin typeface="Franklin Gothic Book" panose="020B0503020102020204" pitchFamily="34" charset="0"/>
                        </a:rPr>
                        <a:t>NMTC Equity </a:t>
                      </a:r>
                    </a:p>
                  </a:txBody>
                  <a:tcPr anchor="ctr">
                    <a:solidFill>
                      <a:schemeClr val="bg1"/>
                    </a:solidFill>
                  </a:tcPr>
                </a:tc>
                <a:tc>
                  <a:txBody>
                    <a:bodyPr/>
                    <a:lstStyle/>
                    <a:p>
                      <a:pPr algn="ctr"/>
                      <a:r>
                        <a:rPr lang="en-US" sz="1200" dirty="0">
                          <a:solidFill>
                            <a:schemeClr val="tx1"/>
                          </a:solidFill>
                          <a:latin typeface="Franklin Gothic Book" panose="020B0503020102020204" pitchFamily="34" charset="0"/>
                        </a:rPr>
                        <a:t>$5.0 MM</a:t>
                      </a:r>
                    </a:p>
                  </a:txBody>
                  <a:tcPr anchor="ctr">
                    <a:solidFill>
                      <a:schemeClr val="bg1"/>
                    </a:solidFill>
                  </a:tcPr>
                </a:tc>
                <a:extLst>
                  <a:ext uri="{0D108BD9-81ED-4DB2-BD59-A6C34878D82A}">
                    <a16:rowId xmlns:a16="http://schemas.microsoft.com/office/drawing/2014/main" val="4119291168"/>
                  </a:ext>
                </a:extLst>
              </a:tr>
              <a:tr h="247155">
                <a:tc>
                  <a:txBody>
                    <a:bodyPr/>
                    <a:lstStyle/>
                    <a:p>
                      <a:pPr algn="l"/>
                      <a:r>
                        <a:rPr lang="en-US" sz="1200" dirty="0">
                          <a:solidFill>
                            <a:schemeClr val="tx1"/>
                          </a:solidFill>
                          <a:latin typeface="Franklin Gothic Book" panose="020B0503020102020204" pitchFamily="34" charset="0"/>
                        </a:rPr>
                        <a:t>Opportunity Fund Equity </a:t>
                      </a:r>
                    </a:p>
                  </a:txBody>
                  <a:tcPr anchor="ctr">
                    <a:solidFill>
                      <a:schemeClr val="bg1"/>
                    </a:solidFill>
                  </a:tcPr>
                </a:tc>
                <a:tc>
                  <a:txBody>
                    <a:bodyPr/>
                    <a:lstStyle/>
                    <a:p>
                      <a:pPr algn="ctr"/>
                      <a:r>
                        <a:rPr lang="en-US" sz="1200" dirty="0">
                          <a:solidFill>
                            <a:schemeClr val="tx1"/>
                          </a:solidFill>
                          <a:latin typeface="Franklin Gothic Book" panose="020B0503020102020204" pitchFamily="34" charset="0"/>
                        </a:rPr>
                        <a:t>$3.0 MM</a:t>
                      </a:r>
                    </a:p>
                  </a:txBody>
                  <a:tcPr anchor="ctr">
                    <a:solidFill>
                      <a:schemeClr val="bg1"/>
                    </a:solidFill>
                  </a:tcPr>
                </a:tc>
                <a:extLst>
                  <a:ext uri="{0D108BD9-81ED-4DB2-BD59-A6C34878D82A}">
                    <a16:rowId xmlns:a16="http://schemas.microsoft.com/office/drawing/2014/main" val="753374910"/>
                  </a:ext>
                </a:extLst>
              </a:tr>
              <a:tr h="247155">
                <a:tc>
                  <a:txBody>
                    <a:bodyPr/>
                    <a:lstStyle/>
                    <a:p>
                      <a:pPr algn="l"/>
                      <a:r>
                        <a:rPr lang="en-US" sz="1200" dirty="0">
                          <a:solidFill>
                            <a:schemeClr val="tx1"/>
                          </a:solidFill>
                          <a:latin typeface="Franklin Gothic Book" panose="020B0503020102020204" pitchFamily="34" charset="0"/>
                        </a:rPr>
                        <a:t>Sponsor Equity</a:t>
                      </a:r>
                    </a:p>
                  </a:txBody>
                  <a:tcPr anchor="ctr">
                    <a:solidFill>
                      <a:schemeClr val="bg1"/>
                    </a:solidFill>
                  </a:tcPr>
                </a:tc>
                <a:tc>
                  <a:txBody>
                    <a:bodyPr/>
                    <a:lstStyle/>
                    <a:p>
                      <a:pPr algn="ctr"/>
                      <a:r>
                        <a:rPr lang="en-US" sz="1200" dirty="0">
                          <a:solidFill>
                            <a:schemeClr val="tx1"/>
                          </a:solidFill>
                          <a:latin typeface="Franklin Gothic Book" panose="020B0503020102020204" pitchFamily="34" charset="0"/>
                        </a:rPr>
                        <a:t>$1.0 MM</a:t>
                      </a:r>
                    </a:p>
                  </a:txBody>
                  <a:tcPr anchor="ctr">
                    <a:solidFill>
                      <a:schemeClr val="bg1"/>
                    </a:solidFill>
                  </a:tcPr>
                </a:tc>
                <a:extLst>
                  <a:ext uri="{0D108BD9-81ED-4DB2-BD59-A6C34878D82A}">
                    <a16:rowId xmlns:a16="http://schemas.microsoft.com/office/drawing/2014/main" val="3485074542"/>
                  </a:ext>
                </a:extLst>
              </a:tr>
              <a:tr h="247155">
                <a:tc>
                  <a:txBody>
                    <a:bodyPr/>
                    <a:lstStyle/>
                    <a:p>
                      <a:pPr algn="l"/>
                      <a:r>
                        <a:rPr lang="en-US" sz="1200" b="1" dirty="0">
                          <a:solidFill>
                            <a:schemeClr val="tx1"/>
                          </a:solidFill>
                          <a:latin typeface="Franklin Gothic Book" panose="020B0503020102020204" pitchFamily="34" charset="0"/>
                        </a:rPr>
                        <a:t>Total</a:t>
                      </a:r>
                    </a:p>
                  </a:txBody>
                  <a:tcPr anchor="ctr">
                    <a:solidFill>
                      <a:schemeClr val="bg1"/>
                    </a:solidFill>
                  </a:tcPr>
                </a:tc>
                <a:tc>
                  <a:txBody>
                    <a:bodyPr/>
                    <a:lstStyle/>
                    <a:p>
                      <a:pPr algn="ctr"/>
                      <a:r>
                        <a:rPr lang="en-US" sz="1200" b="1" dirty="0">
                          <a:solidFill>
                            <a:schemeClr val="tx1"/>
                          </a:solidFill>
                          <a:latin typeface="Franklin Gothic Book" panose="020B0503020102020204" pitchFamily="34" charset="0"/>
                        </a:rPr>
                        <a:t>$23.0 MM</a:t>
                      </a:r>
                    </a:p>
                  </a:txBody>
                  <a:tcPr anchor="ctr">
                    <a:solidFill>
                      <a:schemeClr val="bg1"/>
                    </a:solidFill>
                  </a:tcPr>
                </a:tc>
                <a:extLst>
                  <a:ext uri="{0D108BD9-81ED-4DB2-BD59-A6C34878D82A}">
                    <a16:rowId xmlns:a16="http://schemas.microsoft.com/office/drawing/2014/main" val="816187018"/>
                  </a:ext>
                </a:extLst>
              </a:tr>
            </a:tbl>
          </a:graphicData>
        </a:graphic>
      </p:graphicFrame>
      <p:pic>
        <p:nvPicPr>
          <p:cNvPr id="6" name="Picture 5"/>
          <p:cNvPicPr>
            <a:picLocks noChangeAspect="1"/>
          </p:cNvPicPr>
          <p:nvPr/>
        </p:nvPicPr>
        <p:blipFill>
          <a:blip r:embed="rId3"/>
          <a:stretch>
            <a:fillRect/>
          </a:stretch>
        </p:blipFill>
        <p:spPr>
          <a:xfrm>
            <a:off x="367607" y="4599205"/>
            <a:ext cx="2700762" cy="1402202"/>
          </a:xfrm>
          <a:prstGeom prst="rect">
            <a:avLst/>
          </a:prstGeom>
        </p:spPr>
      </p:pic>
      <p:sp>
        <p:nvSpPr>
          <p:cNvPr id="63" name="Rectangle 62">
            <a:extLst>
              <a:ext uri="{FF2B5EF4-FFF2-40B4-BE49-F238E27FC236}">
                <a16:creationId xmlns:a16="http://schemas.microsoft.com/office/drawing/2014/main" id="{E949151B-9ED1-4653-BA61-8506A74EB75B}"/>
              </a:ext>
            </a:extLst>
          </p:cNvPr>
          <p:cNvSpPr/>
          <p:nvPr/>
        </p:nvSpPr>
        <p:spPr>
          <a:xfrm>
            <a:off x="6237983" y="5697391"/>
            <a:ext cx="5633206" cy="215444"/>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 SE WASHINGTON DC AERIAL VIEW</a:t>
            </a:r>
          </a:p>
        </p:txBody>
      </p:sp>
      <p:pic>
        <p:nvPicPr>
          <p:cNvPr id="10" name="Picture 9"/>
          <p:cNvPicPr>
            <a:picLocks noChangeAspect="1"/>
          </p:cNvPicPr>
          <p:nvPr/>
        </p:nvPicPr>
        <p:blipFill>
          <a:blip r:embed="rId4"/>
          <a:stretch>
            <a:fillRect/>
          </a:stretch>
        </p:blipFill>
        <p:spPr>
          <a:xfrm>
            <a:off x="5708610" y="3947600"/>
            <a:ext cx="6337161" cy="2386109"/>
          </a:xfrm>
          <a:prstGeom prst="rect">
            <a:avLst/>
          </a:prstGeom>
        </p:spPr>
      </p:pic>
      <p:sp>
        <p:nvSpPr>
          <p:cNvPr id="110" name="TextBox 109"/>
          <p:cNvSpPr txBox="1"/>
          <p:nvPr/>
        </p:nvSpPr>
        <p:spPr>
          <a:xfrm>
            <a:off x="10233333" y="3601097"/>
            <a:ext cx="16367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A434C"/>
                </a:solidFill>
                <a:effectLst/>
                <a:uLnTx/>
                <a:uFillTx/>
                <a:latin typeface="Franklin Gothic Medium" panose="020B0603020102020204" pitchFamily="34" charset="0"/>
                <a:ea typeface="+mn-ea"/>
                <a:cs typeface="+mn-cs"/>
              </a:rPr>
              <a:t>Terms</a:t>
            </a:r>
          </a:p>
        </p:txBody>
      </p:sp>
      <p:pic>
        <p:nvPicPr>
          <p:cNvPr id="11" name="Picture 10"/>
          <p:cNvPicPr>
            <a:picLocks noChangeAspect="1"/>
          </p:cNvPicPr>
          <p:nvPr/>
        </p:nvPicPr>
        <p:blipFill>
          <a:blip r:embed="rId5"/>
          <a:stretch>
            <a:fillRect/>
          </a:stretch>
        </p:blipFill>
        <p:spPr>
          <a:xfrm>
            <a:off x="8171083" y="2999066"/>
            <a:ext cx="3709317" cy="594082"/>
          </a:xfrm>
          <a:prstGeom prst="rect">
            <a:avLst/>
          </a:prstGeom>
        </p:spPr>
      </p:pic>
      <p:sp>
        <p:nvSpPr>
          <p:cNvPr id="111" name="Title 1"/>
          <p:cNvSpPr>
            <a:spLocks noGrp="1"/>
          </p:cNvSpPr>
          <p:nvPr>
            <p:ph type="title"/>
          </p:nvPr>
        </p:nvSpPr>
        <p:spPr>
          <a:xfrm>
            <a:off x="381000" y="423254"/>
            <a:ext cx="11430000" cy="788620"/>
          </a:xfrm>
        </p:spPr>
        <p:txBody>
          <a:bodyPr>
            <a:normAutofit fontScale="90000"/>
          </a:bodyPr>
          <a:lstStyle/>
          <a:p>
            <a:r>
              <a:rPr lang="en-US" dirty="0" smtClean="0">
                <a:solidFill>
                  <a:srgbClr val="2EB1D1"/>
                </a:solidFill>
              </a:rPr>
              <a:t>Local Fund Project</a:t>
            </a:r>
            <a:br>
              <a:rPr lang="en-US" dirty="0" smtClean="0">
                <a:solidFill>
                  <a:srgbClr val="2EB1D1"/>
                </a:solidFill>
              </a:rPr>
            </a:br>
            <a:r>
              <a:rPr lang="en-US" sz="2200" dirty="0">
                <a:solidFill>
                  <a:srgbClr val="0A262C"/>
                </a:solidFill>
              </a:rPr>
              <a:t>MLK Gateway I &amp; II   Washington, D.C. </a:t>
            </a:r>
            <a:br>
              <a:rPr lang="en-US" sz="2200" dirty="0">
                <a:solidFill>
                  <a:srgbClr val="0A262C"/>
                </a:solidFill>
              </a:rPr>
            </a:br>
            <a:endParaRPr lang="en-US" sz="2200" dirty="0">
              <a:solidFill>
                <a:srgbClr val="0A262C"/>
              </a:solidFill>
            </a:endParaRPr>
          </a:p>
        </p:txBody>
      </p:sp>
    </p:spTree>
    <p:extLst>
      <p:ext uri="{BB962C8B-B14F-4D97-AF65-F5344CB8AC3E}">
        <p14:creationId xmlns:p14="http://schemas.microsoft.com/office/powerpoint/2010/main" val="80840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fade">
                                      <p:cBhvr>
                                        <p:cTn id="30" dur="500"/>
                                        <p:tgtEl>
                                          <p:spTgt spid="1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63" grpId="0"/>
      <p:bldP spid="1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descr="A close up of a logo&#10;&#10;Description automatically generated">
            <a:extLst>
              <a:ext uri="{FF2B5EF4-FFF2-40B4-BE49-F238E27FC236}">
                <a16:creationId xmlns:a16="http://schemas.microsoft.com/office/drawing/2014/main" id="{DDE03BE1-87D4-40BF-97C4-39354B872986}"/>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7496" y="3815527"/>
            <a:ext cx="852197" cy="685775"/>
          </a:xfrm>
          <a:prstGeom prst="rect">
            <a:avLst/>
          </a:prstGeom>
        </p:spPr>
      </p:pic>
      <p:sp>
        <p:nvSpPr>
          <p:cNvPr id="120" name="Freeform 22">
            <a:extLst>
              <a:ext uri="{FF2B5EF4-FFF2-40B4-BE49-F238E27FC236}">
                <a16:creationId xmlns:a16="http://schemas.microsoft.com/office/drawing/2014/main" id="{EE7EBC40-0DFE-4490-8BA5-564361E6A62F}"/>
              </a:ext>
            </a:extLst>
          </p:cNvPr>
          <p:cNvSpPr>
            <a:spLocks/>
          </p:cNvSpPr>
          <p:nvPr/>
        </p:nvSpPr>
        <p:spPr bwMode="auto">
          <a:xfrm>
            <a:off x="2185334" y="5274389"/>
            <a:ext cx="769507" cy="676103"/>
          </a:xfrm>
          <a:custGeom>
            <a:avLst/>
            <a:gdLst>
              <a:gd name="T0" fmla="*/ 112 w 689"/>
              <a:gd name="T1" fmla="*/ 400 h 606"/>
              <a:gd name="T2" fmla="*/ 112 w 689"/>
              <a:gd name="T3" fmla="*/ 293 h 606"/>
              <a:gd name="T4" fmla="*/ 108 w 689"/>
              <a:gd name="T5" fmla="*/ 204 h 606"/>
              <a:gd name="T6" fmla="*/ 103 w 689"/>
              <a:gd name="T7" fmla="*/ 194 h 606"/>
              <a:gd name="T8" fmla="*/ 66 w 689"/>
              <a:gd name="T9" fmla="*/ 156 h 606"/>
              <a:gd name="T10" fmla="*/ 70 w 689"/>
              <a:gd name="T11" fmla="*/ 135 h 606"/>
              <a:gd name="T12" fmla="*/ 77 w 689"/>
              <a:gd name="T13" fmla="*/ 106 h 606"/>
              <a:gd name="T14" fmla="*/ 57 w 689"/>
              <a:gd name="T15" fmla="*/ 96 h 606"/>
              <a:gd name="T16" fmla="*/ 26 w 689"/>
              <a:gd name="T17" fmla="*/ 67 h 606"/>
              <a:gd name="T18" fmla="*/ 3 w 689"/>
              <a:gd name="T19" fmla="*/ 28 h 606"/>
              <a:gd name="T20" fmla="*/ 15 w 689"/>
              <a:gd name="T21" fmla="*/ 14 h 606"/>
              <a:gd name="T22" fmla="*/ 190 w 689"/>
              <a:gd name="T23" fmla="*/ 13 h 606"/>
              <a:gd name="T24" fmla="*/ 358 w 689"/>
              <a:gd name="T25" fmla="*/ 3 h 606"/>
              <a:gd name="T26" fmla="*/ 407 w 689"/>
              <a:gd name="T27" fmla="*/ 22 h 606"/>
              <a:gd name="T28" fmla="*/ 408 w 689"/>
              <a:gd name="T29" fmla="*/ 51 h 606"/>
              <a:gd name="T30" fmla="*/ 485 w 689"/>
              <a:gd name="T31" fmla="*/ 171 h 606"/>
              <a:gd name="T32" fmla="*/ 501 w 689"/>
              <a:gd name="T33" fmla="*/ 194 h 606"/>
              <a:gd name="T34" fmla="*/ 531 w 689"/>
              <a:gd name="T35" fmla="*/ 220 h 606"/>
              <a:gd name="T36" fmla="*/ 556 w 689"/>
              <a:gd name="T37" fmla="*/ 252 h 606"/>
              <a:gd name="T38" fmla="*/ 545 w 689"/>
              <a:gd name="T39" fmla="*/ 278 h 606"/>
              <a:gd name="T40" fmla="*/ 550 w 689"/>
              <a:gd name="T41" fmla="*/ 325 h 606"/>
              <a:gd name="T42" fmla="*/ 588 w 689"/>
              <a:gd name="T43" fmla="*/ 359 h 606"/>
              <a:gd name="T44" fmla="*/ 594 w 689"/>
              <a:gd name="T45" fmla="*/ 362 h 606"/>
              <a:gd name="T46" fmla="*/ 641 w 689"/>
              <a:gd name="T47" fmla="*/ 412 h 606"/>
              <a:gd name="T48" fmla="*/ 648 w 689"/>
              <a:gd name="T49" fmla="*/ 452 h 606"/>
              <a:gd name="T50" fmla="*/ 670 w 689"/>
              <a:gd name="T51" fmla="*/ 471 h 606"/>
              <a:gd name="T52" fmla="*/ 683 w 689"/>
              <a:gd name="T53" fmla="*/ 478 h 606"/>
              <a:gd name="T54" fmla="*/ 673 w 689"/>
              <a:gd name="T55" fmla="*/ 508 h 606"/>
              <a:gd name="T56" fmla="*/ 644 w 689"/>
              <a:gd name="T57" fmla="*/ 548 h 606"/>
              <a:gd name="T58" fmla="*/ 629 w 689"/>
              <a:gd name="T59" fmla="*/ 592 h 606"/>
              <a:gd name="T60" fmla="*/ 585 w 689"/>
              <a:gd name="T61" fmla="*/ 601 h 606"/>
              <a:gd name="T62" fmla="*/ 589 w 689"/>
              <a:gd name="T63" fmla="*/ 581 h 606"/>
              <a:gd name="T64" fmla="*/ 599 w 689"/>
              <a:gd name="T65" fmla="*/ 559 h 606"/>
              <a:gd name="T66" fmla="*/ 574 w 689"/>
              <a:gd name="T67" fmla="*/ 534 h 606"/>
              <a:gd name="T68" fmla="*/ 375 w 689"/>
              <a:gd name="T69" fmla="*/ 543 h 606"/>
              <a:gd name="T70" fmla="*/ 295 w 689"/>
              <a:gd name="T71" fmla="*/ 546 h 606"/>
              <a:gd name="T72" fmla="*/ 136 w 689"/>
              <a:gd name="T73" fmla="*/ 550 h 606"/>
              <a:gd name="T74" fmla="*/ 112 w 689"/>
              <a:gd name="T75" fmla="*/ 526 h 606"/>
              <a:gd name="T76" fmla="*/ 112 w 689"/>
              <a:gd name="T77" fmla="*/ 40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9" h="606">
                <a:moveTo>
                  <a:pt x="112" y="400"/>
                </a:moveTo>
                <a:cubicBezTo>
                  <a:pt x="112" y="365"/>
                  <a:pt x="111" y="329"/>
                  <a:pt x="112" y="293"/>
                </a:cubicBezTo>
                <a:cubicBezTo>
                  <a:pt x="113" y="263"/>
                  <a:pt x="105" y="234"/>
                  <a:pt x="108" y="204"/>
                </a:cubicBezTo>
                <a:cubicBezTo>
                  <a:pt x="108" y="200"/>
                  <a:pt x="108" y="195"/>
                  <a:pt x="103" y="194"/>
                </a:cubicBezTo>
                <a:cubicBezTo>
                  <a:pt x="83" y="188"/>
                  <a:pt x="78" y="169"/>
                  <a:pt x="66" y="156"/>
                </a:cubicBezTo>
                <a:cubicBezTo>
                  <a:pt x="59" y="148"/>
                  <a:pt x="64" y="139"/>
                  <a:pt x="70" y="135"/>
                </a:cubicBezTo>
                <a:cubicBezTo>
                  <a:pt x="82" y="127"/>
                  <a:pt x="79" y="116"/>
                  <a:pt x="77" y="106"/>
                </a:cubicBezTo>
                <a:cubicBezTo>
                  <a:pt x="75" y="97"/>
                  <a:pt x="66" y="96"/>
                  <a:pt x="57" y="96"/>
                </a:cubicBezTo>
                <a:cubicBezTo>
                  <a:pt x="38" y="96"/>
                  <a:pt x="34" y="79"/>
                  <a:pt x="26" y="67"/>
                </a:cubicBezTo>
                <a:cubicBezTo>
                  <a:pt x="17" y="55"/>
                  <a:pt x="6" y="44"/>
                  <a:pt x="3" y="28"/>
                </a:cubicBezTo>
                <a:cubicBezTo>
                  <a:pt x="0" y="16"/>
                  <a:pt x="4" y="14"/>
                  <a:pt x="15" y="14"/>
                </a:cubicBezTo>
                <a:cubicBezTo>
                  <a:pt x="73" y="14"/>
                  <a:pt x="132" y="16"/>
                  <a:pt x="190" y="13"/>
                </a:cubicBezTo>
                <a:cubicBezTo>
                  <a:pt x="246" y="10"/>
                  <a:pt x="302" y="12"/>
                  <a:pt x="358" y="3"/>
                </a:cubicBezTo>
                <a:cubicBezTo>
                  <a:pt x="378" y="0"/>
                  <a:pt x="394" y="3"/>
                  <a:pt x="407" y="22"/>
                </a:cubicBezTo>
                <a:cubicBezTo>
                  <a:pt x="415" y="33"/>
                  <a:pt x="408" y="42"/>
                  <a:pt x="408" y="51"/>
                </a:cubicBezTo>
                <a:cubicBezTo>
                  <a:pt x="412" y="105"/>
                  <a:pt x="447" y="139"/>
                  <a:pt x="485" y="171"/>
                </a:cubicBezTo>
                <a:cubicBezTo>
                  <a:pt x="492" y="177"/>
                  <a:pt x="500" y="182"/>
                  <a:pt x="501" y="194"/>
                </a:cubicBezTo>
                <a:cubicBezTo>
                  <a:pt x="503" y="220"/>
                  <a:pt x="504" y="220"/>
                  <a:pt x="531" y="220"/>
                </a:cubicBezTo>
                <a:cubicBezTo>
                  <a:pt x="551" y="220"/>
                  <a:pt x="564" y="236"/>
                  <a:pt x="556" y="252"/>
                </a:cubicBezTo>
                <a:cubicBezTo>
                  <a:pt x="552" y="260"/>
                  <a:pt x="550" y="270"/>
                  <a:pt x="545" y="278"/>
                </a:cubicBezTo>
                <a:cubicBezTo>
                  <a:pt x="536" y="291"/>
                  <a:pt x="534" y="310"/>
                  <a:pt x="550" y="325"/>
                </a:cubicBezTo>
                <a:cubicBezTo>
                  <a:pt x="563" y="336"/>
                  <a:pt x="578" y="345"/>
                  <a:pt x="588" y="359"/>
                </a:cubicBezTo>
                <a:cubicBezTo>
                  <a:pt x="589" y="360"/>
                  <a:pt x="592" y="362"/>
                  <a:pt x="594" y="362"/>
                </a:cubicBezTo>
                <a:cubicBezTo>
                  <a:pt x="629" y="360"/>
                  <a:pt x="632" y="392"/>
                  <a:pt x="641" y="412"/>
                </a:cubicBezTo>
                <a:cubicBezTo>
                  <a:pt x="645" y="422"/>
                  <a:pt x="645" y="439"/>
                  <a:pt x="648" y="452"/>
                </a:cubicBezTo>
                <a:cubicBezTo>
                  <a:pt x="650" y="463"/>
                  <a:pt x="656" y="472"/>
                  <a:pt x="670" y="471"/>
                </a:cubicBezTo>
                <a:cubicBezTo>
                  <a:pt x="675" y="471"/>
                  <a:pt x="687" y="469"/>
                  <a:pt x="683" y="478"/>
                </a:cubicBezTo>
                <a:cubicBezTo>
                  <a:pt x="679" y="488"/>
                  <a:pt x="689" y="503"/>
                  <a:pt x="673" y="508"/>
                </a:cubicBezTo>
                <a:cubicBezTo>
                  <a:pt x="661" y="512"/>
                  <a:pt x="643" y="536"/>
                  <a:pt x="644" y="548"/>
                </a:cubicBezTo>
                <a:cubicBezTo>
                  <a:pt x="644" y="564"/>
                  <a:pt x="637" y="578"/>
                  <a:pt x="629" y="592"/>
                </a:cubicBezTo>
                <a:cubicBezTo>
                  <a:pt x="626" y="598"/>
                  <a:pt x="590" y="606"/>
                  <a:pt x="585" y="601"/>
                </a:cubicBezTo>
                <a:cubicBezTo>
                  <a:pt x="576" y="593"/>
                  <a:pt x="584" y="586"/>
                  <a:pt x="589" y="581"/>
                </a:cubicBezTo>
                <a:cubicBezTo>
                  <a:pt x="597" y="575"/>
                  <a:pt x="599" y="568"/>
                  <a:pt x="599" y="559"/>
                </a:cubicBezTo>
                <a:cubicBezTo>
                  <a:pt x="599" y="542"/>
                  <a:pt x="592" y="534"/>
                  <a:pt x="574" y="534"/>
                </a:cubicBezTo>
                <a:cubicBezTo>
                  <a:pt x="508" y="537"/>
                  <a:pt x="441" y="538"/>
                  <a:pt x="375" y="543"/>
                </a:cubicBezTo>
                <a:cubicBezTo>
                  <a:pt x="348" y="545"/>
                  <a:pt x="322" y="545"/>
                  <a:pt x="295" y="546"/>
                </a:cubicBezTo>
                <a:cubicBezTo>
                  <a:pt x="242" y="546"/>
                  <a:pt x="189" y="552"/>
                  <a:pt x="136" y="550"/>
                </a:cubicBezTo>
                <a:cubicBezTo>
                  <a:pt x="112" y="549"/>
                  <a:pt x="112" y="549"/>
                  <a:pt x="112" y="526"/>
                </a:cubicBezTo>
                <a:cubicBezTo>
                  <a:pt x="112" y="484"/>
                  <a:pt x="112" y="442"/>
                  <a:pt x="112" y="400"/>
                </a:cubicBezTo>
                <a:close/>
              </a:path>
            </a:pathLst>
          </a:custGeom>
          <a:solidFill>
            <a:schemeClr val="bg1">
              <a:lumMod val="75000"/>
            </a:schemeClr>
          </a:solidFill>
          <a:ln w="9525">
            <a:noFill/>
            <a:round/>
            <a:headEnd/>
            <a:tailEnd/>
          </a:ln>
        </p:spPr>
        <p:txBody>
          <a:bodyPr vert="horz" wrap="square" lIns="45720" tIns="22860" rIns="45720" bIns="22860" numCol="1" anchor="t" anchorCtr="0" compatLnSpc="1">
            <a:prstTxWarp prst="textNoShape">
              <a:avLst/>
            </a:prstTxWarp>
          </a:bodyPr>
          <a:lstStyle/>
          <a:p>
            <a:endParaRPr lang="en-US" sz="450" baseline="-25000"/>
          </a:p>
        </p:txBody>
      </p:sp>
      <p:sp>
        <p:nvSpPr>
          <p:cNvPr id="119" name="Freeform 25">
            <a:extLst>
              <a:ext uri="{FF2B5EF4-FFF2-40B4-BE49-F238E27FC236}">
                <a16:creationId xmlns:a16="http://schemas.microsoft.com/office/drawing/2014/main" id="{4A09E128-7BB2-4E4F-A342-9D20D3A4684F}"/>
              </a:ext>
            </a:extLst>
          </p:cNvPr>
          <p:cNvSpPr>
            <a:spLocks/>
          </p:cNvSpPr>
          <p:nvPr/>
        </p:nvSpPr>
        <p:spPr bwMode="auto">
          <a:xfrm>
            <a:off x="9650903" y="3890152"/>
            <a:ext cx="629830" cy="642684"/>
          </a:xfrm>
          <a:custGeom>
            <a:avLst/>
            <a:gdLst>
              <a:gd name="T0" fmla="*/ 511 w 564"/>
              <a:gd name="T1" fmla="*/ 525 h 576"/>
              <a:gd name="T2" fmla="*/ 483 w 564"/>
              <a:gd name="T3" fmla="*/ 519 h 576"/>
              <a:gd name="T4" fmla="*/ 455 w 564"/>
              <a:gd name="T5" fmla="*/ 541 h 576"/>
              <a:gd name="T6" fmla="*/ 440 w 564"/>
              <a:gd name="T7" fmla="*/ 556 h 576"/>
              <a:gd name="T8" fmla="*/ 208 w 564"/>
              <a:gd name="T9" fmla="*/ 571 h 576"/>
              <a:gd name="T10" fmla="*/ 170 w 564"/>
              <a:gd name="T11" fmla="*/ 575 h 576"/>
              <a:gd name="T12" fmla="*/ 135 w 564"/>
              <a:gd name="T13" fmla="*/ 556 h 576"/>
              <a:gd name="T14" fmla="*/ 114 w 564"/>
              <a:gd name="T15" fmla="*/ 488 h 576"/>
              <a:gd name="T16" fmla="*/ 109 w 564"/>
              <a:gd name="T17" fmla="*/ 456 h 576"/>
              <a:gd name="T18" fmla="*/ 114 w 564"/>
              <a:gd name="T19" fmla="*/ 395 h 576"/>
              <a:gd name="T20" fmla="*/ 111 w 564"/>
              <a:gd name="T21" fmla="*/ 363 h 576"/>
              <a:gd name="T22" fmla="*/ 73 w 564"/>
              <a:gd name="T23" fmla="*/ 277 h 576"/>
              <a:gd name="T24" fmla="*/ 48 w 564"/>
              <a:gd name="T25" fmla="*/ 185 h 576"/>
              <a:gd name="T26" fmla="*/ 13 w 564"/>
              <a:gd name="T27" fmla="*/ 62 h 576"/>
              <a:gd name="T28" fmla="*/ 9 w 564"/>
              <a:gd name="T29" fmla="*/ 52 h 576"/>
              <a:gd name="T30" fmla="*/ 22 w 564"/>
              <a:gd name="T31" fmla="*/ 27 h 576"/>
              <a:gd name="T32" fmla="*/ 163 w 564"/>
              <a:gd name="T33" fmla="*/ 10 h 576"/>
              <a:gd name="T34" fmla="*/ 231 w 564"/>
              <a:gd name="T35" fmla="*/ 2 h 576"/>
              <a:gd name="T36" fmla="*/ 241 w 564"/>
              <a:gd name="T37" fmla="*/ 15 h 576"/>
              <a:gd name="T38" fmla="*/ 250 w 564"/>
              <a:gd name="T39" fmla="*/ 45 h 576"/>
              <a:gd name="T40" fmla="*/ 292 w 564"/>
              <a:gd name="T41" fmla="*/ 62 h 576"/>
              <a:gd name="T42" fmla="*/ 307 w 564"/>
              <a:gd name="T43" fmla="*/ 77 h 576"/>
              <a:gd name="T44" fmla="*/ 364 w 564"/>
              <a:gd name="T45" fmla="*/ 140 h 576"/>
              <a:gd name="T46" fmla="*/ 425 w 564"/>
              <a:gd name="T47" fmla="*/ 201 h 576"/>
              <a:gd name="T48" fmla="*/ 441 w 564"/>
              <a:gd name="T49" fmla="*/ 217 h 576"/>
              <a:gd name="T50" fmla="*/ 492 w 564"/>
              <a:gd name="T51" fmla="*/ 279 h 576"/>
              <a:gd name="T52" fmla="*/ 498 w 564"/>
              <a:gd name="T53" fmla="*/ 289 h 576"/>
              <a:gd name="T54" fmla="*/ 529 w 564"/>
              <a:gd name="T55" fmla="*/ 328 h 576"/>
              <a:gd name="T56" fmla="*/ 551 w 564"/>
              <a:gd name="T57" fmla="*/ 350 h 576"/>
              <a:gd name="T58" fmla="*/ 558 w 564"/>
              <a:gd name="T59" fmla="*/ 364 h 576"/>
              <a:gd name="T60" fmla="*/ 525 w 564"/>
              <a:gd name="T61" fmla="*/ 516 h 576"/>
              <a:gd name="T62" fmla="*/ 511 w 564"/>
              <a:gd name="T6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4" h="576">
                <a:moveTo>
                  <a:pt x="511" y="525"/>
                </a:moveTo>
                <a:cubicBezTo>
                  <a:pt x="503" y="524"/>
                  <a:pt x="493" y="521"/>
                  <a:pt x="483" y="519"/>
                </a:cubicBezTo>
                <a:cubicBezTo>
                  <a:pt x="465" y="515"/>
                  <a:pt x="455" y="523"/>
                  <a:pt x="455" y="541"/>
                </a:cubicBezTo>
                <a:cubicBezTo>
                  <a:pt x="455" y="552"/>
                  <a:pt x="452" y="555"/>
                  <a:pt x="440" y="556"/>
                </a:cubicBezTo>
                <a:cubicBezTo>
                  <a:pt x="363" y="562"/>
                  <a:pt x="286" y="569"/>
                  <a:pt x="208" y="571"/>
                </a:cubicBezTo>
                <a:cubicBezTo>
                  <a:pt x="196" y="572"/>
                  <a:pt x="183" y="574"/>
                  <a:pt x="170" y="575"/>
                </a:cubicBezTo>
                <a:cubicBezTo>
                  <a:pt x="153" y="576"/>
                  <a:pt x="142" y="571"/>
                  <a:pt x="135" y="556"/>
                </a:cubicBezTo>
                <a:cubicBezTo>
                  <a:pt x="124" y="535"/>
                  <a:pt x="112" y="514"/>
                  <a:pt x="114" y="488"/>
                </a:cubicBezTo>
                <a:cubicBezTo>
                  <a:pt x="115" y="477"/>
                  <a:pt x="113" y="466"/>
                  <a:pt x="109" y="456"/>
                </a:cubicBezTo>
                <a:cubicBezTo>
                  <a:pt x="102" y="435"/>
                  <a:pt x="103" y="415"/>
                  <a:pt x="114" y="395"/>
                </a:cubicBezTo>
                <a:cubicBezTo>
                  <a:pt x="119" y="385"/>
                  <a:pt x="116" y="375"/>
                  <a:pt x="111" y="363"/>
                </a:cubicBezTo>
                <a:cubicBezTo>
                  <a:pt x="100" y="334"/>
                  <a:pt x="79" y="309"/>
                  <a:pt x="73" y="277"/>
                </a:cubicBezTo>
                <a:cubicBezTo>
                  <a:pt x="67" y="246"/>
                  <a:pt x="57" y="215"/>
                  <a:pt x="48" y="185"/>
                </a:cubicBezTo>
                <a:cubicBezTo>
                  <a:pt x="36" y="144"/>
                  <a:pt x="29" y="102"/>
                  <a:pt x="13" y="62"/>
                </a:cubicBezTo>
                <a:cubicBezTo>
                  <a:pt x="12" y="59"/>
                  <a:pt x="10" y="56"/>
                  <a:pt x="9" y="52"/>
                </a:cubicBezTo>
                <a:cubicBezTo>
                  <a:pt x="0" y="37"/>
                  <a:pt x="5" y="30"/>
                  <a:pt x="22" y="27"/>
                </a:cubicBezTo>
                <a:cubicBezTo>
                  <a:pt x="69" y="18"/>
                  <a:pt x="117" y="18"/>
                  <a:pt x="163" y="10"/>
                </a:cubicBezTo>
                <a:cubicBezTo>
                  <a:pt x="186" y="6"/>
                  <a:pt x="209" y="6"/>
                  <a:pt x="231" y="2"/>
                </a:cubicBezTo>
                <a:cubicBezTo>
                  <a:pt x="241" y="0"/>
                  <a:pt x="248" y="1"/>
                  <a:pt x="241" y="15"/>
                </a:cubicBezTo>
                <a:cubicBezTo>
                  <a:pt x="233" y="27"/>
                  <a:pt x="237" y="39"/>
                  <a:pt x="250" y="45"/>
                </a:cubicBezTo>
                <a:cubicBezTo>
                  <a:pt x="264" y="51"/>
                  <a:pt x="273" y="66"/>
                  <a:pt x="292" y="62"/>
                </a:cubicBezTo>
                <a:cubicBezTo>
                  <a:pt x="299" y="61"/>
                  <a:pt x="304" y="70"/>
                  <a:pt x="307" y="77"/>
                </a:cubicBezTo>
                <a:cubicBezTo>
                  <a:pt x="319" y="104"/>
                  <a:pt x="340" y="121"/>
                  <a:pt x="364" y="140"/>
                </a:cubicBezTo>
                <a:cubicBezTo>
                  <a:pt x="386" y="157"/>
                  <a:pt x="415" y="170"/>
                  <a:pt x="425" y="201"/>
                </a:cubicBezTo>
                <a:cubicBezTo>
                  <a:pt x="428" y="207"/>
                  <a:pt x="435" y="215"/>
                  <a:pt x="441" y="217"/>
                </a:cubicBezTo>
                <a:cubicBezTo>
                  <a:pt x="474" y="224"/>
                  <a:pt x="482" y="253"/>
                  <a:pt x="492" y="279"/>
                </a:cubicBezTo>
                <a:cubicBezTo>
                  <a:pt x="493" y="283"/>
                  <a:pt x="492" y="289"/>
                  <a:pt x="498" y="289"/>
                </a:cubicBezTo>
                <a:cubicBezTo>
                  <a:pt x="521" y="292"/>
                  <a:pt x="525" y="312"/>
                  <a:pt x="529" y="328"/>
                </a:cubicBezTo>
                <a:cubicBezTo>
                  <a:pt x="532" y="343"/>
                  <a:pt x="538" y="349"/>
                  <a:pt x="551" y="350"/>
                </a:cubicBezTo>
                <a:cubicBezTo>
                  <a:pt x="564" y="350"/>
                  <a:pt x="564" y="354"/>
                  <a:pt x="558" y="364"/>
                </a:cubicBezTo>
                <a:cubicBezTo>
                  <a:pt x="531" y="411"/>
                  <a:pt x="527" y="464"/>
                  <a:pt x="525" y="516"/>
                </a:cubicBezTo>
                <a:cubicBezTo>
                  <a:pt x="524" y="524"/>
                  <a:pt x="523" y="526"/>
                  <a:pt x="511" y="525"/>
                </a:cubicBezTo>
                <a:close/>
              </a:path>
            </a:pathLst>
          </a:custGeom>
          <a:solidFill>
            <a:schemeClr val="bg1">
              <a:lumMod val="75000"/>
            </a:schemeClr>
          </a:solidFill>
          <a:ln w="9525">
            <a:noFill/>
            <a:round/>
            <a:headEnd/>
            <a:tailEnd/>
          </a:ln>
        </p:spPr>
        <p:txBody>
          <a:bodyPr vert="horz" wrap="square" lIns="45720" tIns="22860" rIns="45720" bIns="22860" numCol="1" anchor="t" anchorCtr="0" compatLnSpc="1">
            <a:prstTxWarp prst="textNoShape">
              <a:avLst/>
            </a:prstTxWarp>
          </a:bodyPr>
          <a:lstStyle/>
          <a:p>
            <a:endParaRPr lang="en-US" sz="450" baseline="-25000"/>
          </a:p>
        </p:txBody>
      </p:sp>
      <p:sp>
        <p:nvSpPr>
          <p:cNvPr id="118" name="Freeform 6">
            <a:extLst>
              <a:ext uri="{FF2B5EF4-FFF2-40B4-BE49-F238E27FC236}">
                <a16:creationId xmlns:a16="http://schemas.microsoft.com/office/drawing/2014/main" id="{AED88A31-5762-4AB6-B279-859C936ABC0E}"/>
              </a:ext>
            </a:extLst>
          </p:cNvPr>
          <p:cNvSpPr>
            <a:spLocks/>
          </p:cNvSpPr>
          <p:nvPr/>
        </p:nvSpPr>
        <p:spPr bwMode="auto">
          <a:xfrm>
            <a:off x="9563738" y="5137131"/>
            <a:ext cx="716996" cy="986230"/>
          </a:xfrm>
          <a:custGeom>
            <a:avLst/>
            <a:gdLst>
              <a:gd name="T0" fmla="*/ 114 w 848"/>
              <a:gd name="T1" fmla="*/ 631 h 1437"/>
              <a:gd name="T2" fmla="*/ 120 w 848"/>
              <a:gd name="T3" fmla="*/ 559 h 1437"/>
              <a:gd name="T4" fmla="*/ 95 w 848"/>
              <a:gd name="T5" fmla="*/ 542 h 1437"/>
              <a:gd name="T6" fmla="*/ 60 w 848"/>
              <a:gd name="T7" fmla="*/ 539 h 1437"/>
              <a:gd name="T8" fmla="*/ 46 w 848"/>
              <a:gd name="T9" fmla="*/ 466 h 1437"/>
              <a:gd name="T10" fmla="*/ 15 w 848"/>
              <a:gd name="T11" fmla="*/ 378 h 1437"/>
              <a:gd name="T12" fmla="*/ 23 w 848"/>
              <a:gd name="T13" fmla="*/ 248 h 1437"/>
              <a:gd name="T14" fmla="*/ 15 w 848"/>
              <a:gd name="T15" fmla="*/ 171 h 1437"/>
              <a:gd name="T16" fmla="*/ 82 w 848"/>
              <a:gd name="T17" fmla="*/ 10 h 1437"/>
              <a:gd name="T18" fmla="*/ 210 w 848"/>
              <a:gd name="T19" fmla="*/ 36 h 1437"/>
              <a:gd name="T20" fmla="*/ 458 w 848"/>
              <a:gd name="T21" fmla="*/ 104 h 1437"/>
              <a:gd name="T22" fmla="*/ 439 w 848"/>
              <a:gd name="T23" fmla="*/ 235 h 1437"/>
              <a:gd name="T24" fmla="*/ 381 w 848"/>
              <a:gd name="T25" fmla="*/ 462 h 1437"/>
              <a:gd name="T26" fmla="*/ 524 w 848"/>
              <a:gd name="T27" fmla="*/ 722 h 1437"/>
              <a:gd name="T28" fmla="*/ 784 w 848"/>
              <a:gd name="T29" fmla="*/ 1115 h 1437"/>
              <a:gd name="T30" fmla="*/ 824 w 848"/>
              <a:gd name="T31" fmla="*/ 1218 h 1437"/>
              <a:gd name="T32" fmla="*/ 818 w 848"/>
              <a:gd name="T33" fmla="*/ 1257 h 1437"/>
              <a:gd name="T34" fmla="*/ 759 w 848"/>
              <a:gd name="T35" fmla="*/ 1345 h 1437"/>
              <a:gd name="T36" fmla="*/ 750 w 848"/>
              <a:gd name="T37" fmla="*/ 1393 h 1437"/>
              <a:gd name="T38" fmla="*/ 770 w 848"/>
              <a:gd name="T39" fmla="*/ 1416 h 1437"/>
              <a:gd name="T40" fmla="*/ 729 w 848"/>
              <a:gd name="T41" fmla="*/ 1436 h 1437"/>
              <a:gd name="T42" fmla="*/ 496 w 848"/>
              <a:gd name="T43" fmla="*/ 1407 h 1437"/>
              <a:gd name="T44" fmla="*/ 476 w 848"/>
              <a:gd name="T45" fmla="*/ 1363 h 1437"/>
              <a:gd name="T46" fmla="*/ 388 w 848"/>
              <a:gd name="T47" fmla="*/ 1222 h 1437"/>
              <a:gd name="T48" fmla="*/ 346 w 848"/>
              <a:gd name="T49" fmla="*/ 1168 h 1437"/>
              <a:gd name="T50" fmla="*/ 288 w 848"/>
              <a:gd name="T51" fmla="*/ 1109 h 1437"/>
              <a:gd name="T52" fmla="*/ 237 w 848"/>
              <a:gd name="T53" fmla="*/ 1085 h 1437"/>
              <a:gd name="T54" fmla="*/ 172 w 848"/>
              <a:gd name="T55" fmla="*/ 1043 h 1437"/>
              <a:gd name="T56" fmla="*/ 157 w 848"/>
              <a:gd name="T57" fmla="*/ 915 h 1437"/>
              <a:gd name="T58" fmla="*/ 107 w 848"/>
              <a:gd name="T59" fmla="*/ 801 h 1437"/>
              <a:gd name="T60" fmla="*/ 127 w 848"/>
              <a:gd name="T61" fmla="*/ 715 h 1437"/>
              <a:gd name="T62" fmla="*/ 79 w 848"/>
              <a:gd name="T63" fmla="*/ 65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8" h="1437">
                <a:moveTo>
                  <a:pt x="86" y="603"/>
                </a:moveTo>
                <a:cubicBezTo>
                  <a:pt x="92" y="618"/>
                  <a:pt x="98" y="637"/>
                  <a:pt x="114" y="631"/>
                </a:cubicBezTo>
                <a:cubicBezTo>
                  <a:pt x="126" y="626"/>
                  <a:pt x="120" y="607"/>
                  <a:pt x="116" y="594"/>
                </a:cubicBezTo>
                <a:cubicBezTo>
                  <a:pt x="114" y="582"/>
                  <a:pt x="104" y="571"/>
                  <a:pt x="120" y="559"/>
                </a:cubicBezTo>
                <a:cubicBezTo>
                  <a:pt x="129" y="552"/>
                  <a:pt x="119" y="542"/>
                  <a:pt x="114" y="537"/>
                </a:cubicBezTo>
                <a:cubicBezTo>
                  <a:pt x="108" y="531"/>
                  <a:pt x="100" y="536"/>
                  <a:pt x="95" y="542"/>
                </a:cubicBezTo>
                <a:cubicBezTo>
                  <a:pt x="89" y="549"/>
                  <a:pt x="90" y="558"/>
                  <a:pt x="87" y="568"/>
                </a:cubicBezTo>
                <a:cubicBezTo>
                  <a:pt x="77" y="558"/>
                  <a:pt x="69" y="549"/>
                  <a:pt x="60" y="539"/>
                </a:cubicBezTo>
                <a:cubicBezTo>
                  <a:pt x="56" y="536"/>
                  <a:pt x="57" y="532"/>
                  <a:pt x="58" y="528"/>
                </a:cubicBezTo>
                <a:cubicBezTo>
                  <a:pt x="63" y="505"/>
                  <a:pt x="58" y="485"/>
                  <a:pt x="46" y="466"/>
                </a:cubicBezTo>
                <a:cubicBezTo>
                  <a:pt x="36" y="447"/>
                  <a:pt x="27" y="428"/>
                  <a:pt x="16" y="410"/>
                </a:cubicBezTo>
                <a:cubicBezTo>
                  <a:pt x="9" y="399"/>
                  <a:pt x="14" y="388"/>
                  <a:pt x="15" y="378"/>
                </a:cubicBezTo>
                <a:cubicBezTo>
                  <a:pt x="17" y="360"/>
                  <a:pt x="20" y="344"/>
                  <a:pt x="28" y="327"/>
                </a:cubicBezTo>
                <a:cubicBezTo>
                  <a:pt x="41" y="301"/>
                  <a:pt x="34" y="273"/>
                  <a:pt x="23" y="248"/>
                </a:cubicBezTo>
                <a:cubicBezTo>
                  <a:pt x="18" y="237"/>
                  <a:pt x="13" y="228"/>
                  <a:pt x="8" y="218"/>
                </a:cubicBezTo>
                <a:cubicBezTo>
                  <a:pt x="0" y="202"/>
                  <a:pt x="1" y="181"/>
                  <a:pt x="15" y="171"/>
                </a:cubicBezTo>
                <a:cubicBezTo>
                  <a:pt x="51" y="145"/>
                  <a:pt x="61" y="105"/>
                  <a:pt x="77" y="68"/>
                </a:cubicBezTo>
                <a:cubicBezTo>
                  <a:pt x="84" y="51"/>
                  <a:pt x="77" y="30"/>
                  <a:pt x="82" y="10"/>
                </a:cubicBezTo>
                <a:cubicBezTo>
                  <a:pt x="84" y="0"/>
                  <a:pt x="87" y="1"/>
                  <a:pt x="95" y="3"/>
                </a:cubicBezTo>
                <a:cubicBezTo>
                  <a:pt x="133" y="14"/>
                  <a:pt x="172" y="25"/>
                  <a:pt x="210" y="36"/>
                </a:cubicBezTo>
                <a:cubicBezTo>
                  <a:pt x="264" y="52"/>
                  <a:pt x="318" y="66"/>
                  <a:pt x="372" y="81"/>
                </a:cubicBezTo>
                <a:cubicBezTo>
                  <a:pt x="401" y="89"/>
                  <a:pt x="428" y="100"/>
                  <a:pt x="458" y="104"/>
                </a:cubicBezTo>
                <a:cubicBezTo>
                  <a:pt x="469" y="106"/>
                  <a:pt x="471" y="112"/>
                  <a:pt x="468" y="122"/>
                </a:cubicBezTo>
                <a:cubicBezTo>
                  <a:pt x="458" y="160"/>
                  <a:pt x="449" y="197"/>
                  <a:pt x="439" y="235"/>
                </a:cubicBezTo>
                <a:cubicBezTo>
                  <a:pt x="425" y="292"/>
                  <a:pt x="411" y="350"/>
                  <a:pt x="396" y="407"/>
                </a:cubicBezTo>
                <a:cubicBezTo>
                  <a:pt x="391" y="425"/>
                  <a:pt x="386" y="444"/>
                  <a:pt x="381" y="462"/>
                </a:cubicBezTo>
                <a:cubicBezTo>
                  <a:pt x="374" y="488"/>
                  <a:pt x="379" y="509"/>
                  <a:pt x="394" y="530"/>
                </a:cubicBezTo>
                <a:cubicBezTo>
                  <a:pt x="438" y="594"/>
                  <a:pt x="480" y="659"/>
                  <a:pt x="524" y="722"/>
                </a:cubicBezTo>
                <a:cubicBezTo>
                  <a:pt x="568" y="784"/>
                  <a:pt x="609" y="848"/>
                  <a:pt x="651" y="911"/>
                </a:cubicBezTo>
                <a:cubicBezTo>
                  <a:pt x="695" y="979"/>
                  <a:pt x="743" y="1045"/>
                  <a:pt x="784" y="1115"/>
                </a:cubicBezTo>
                <a:cubicBezTo>
                  <a:pt x="790" y="1124"/>
                  <a:pt x="802" y="1133"/>
                  <a:pt x="802" y="1142"/>
                </a:cubicBezTo>
                <a:cubicBezTo>
                  <a:pt x="800" y="1171"/>
                  <a:pt x="822" y="1191"/>
                  <a:pt x="824" y="1218"/>
                </a:cubicBezTo>
                <a:cubicBezTo>
                  <a:pt x="825" y="1223"/>
                  <a:pt x="825" y="1229"/>
                  <a:pt x="828" y="1232"/>
                </a:cubicBezTo>
                <a:cubicBezTo>
                  <a:pt x="848" y="1250"/>
                  <a:pt x="831" y="1252"/>
                  <a:pt x="818" y="1257"/>
                </a:cubicBezTo>
                <a:cubicBezTo>
                  <a:pt x="798" y="1265"/>
                  <a:pt x="791" y="1283"/>
                  <a:pt x="787" y="1302"/>
                </a:cubicBezTo>
                <a:cubicBezTo>
                  <a:pt x="783" y="1321"/>
                  <a:pt x="780" y="1338"/>
                  <a:pt x="759" y="1345"/>
                </a:cubicBezTo>
                <a:cubicBezTo>
                  <a:pt x="752" y="1347"/>
                  <a:pt x="753" y="1354"/>
                  <a:pt x="753" y="1360"/>
                </a:cubicBezTo>
                <a:cubicBezTo>
                  <a:pt x="752" y="1371"/>
                  <a:pt x="754" y="1382"/>
                  <a:pt x="750" y="1393"/>
                </a:cubicBezTo>
                <a:cubicBezTo>
                  <a:pt x="747" y="1400"/>
                  <a:pt x="750" y="1407"/>
                  <a:pt x="759" y="1408"/>
                </a:cubicBezTo>
                <a:cubicBezTo>
                  <a:pt x="764" y="1409"/>
                  <a:pt x="772" y="1406"/>
                  <a:pt x="770" y="1416"/>
                </a:cubicBezTo>
                <a:cubicBezTo>
                  <a:pt x="769" y="1422"/>
                  <a:pt x="768" y="1430"/>
                  <a:pt x="760" y="1432"/>
                </a:cubicBezTo>
                <a:cubicBezTo>
                  <a:pt x="750" y="1434"/>
                  <a:pt x="741" y="1437"/>
                  <a:pt x="729" y="1436"/>
                </a:cubicBezTo>
                <a:cubicBezTo>
                  <a:pt x="682" y="1429"/>
                  <a:pt x="634" y="1425"/>
                  <a:pt x="586" y="1419"/>
                </a:cubicBezTo>
                <a:cubicBezTo>
                  <a:pt x="556" y="1415"/>
                  <a:pt x="526" y="1411"/>
                  <a:pt x="496" y="1407"/>
                </a:cubicBezTo>
                <a:cubicBezTo>
                  <a:pt x="480" y="1404"/>
                  <a:pt x="474" y="1396"/>
                  <a:pt x="476" y="1380"/>
                </a:cubicBezTo>
                <a:cubicBezTo>
                  <a:pt x="476" y="1374"/>
                  <a:pt x="475" y="1368"/>
                  <a:pt x="476" y="1363"/>
                </a:cubicBezTo>
                <a:cubicBezTo>
                  <a:pt x="482" y="1318"/>
                  <a:pt x="459" y="1285"/>
                  <a:pt x="432" y="1253"/>
                </a:cubicBezTo>
                <a:cubicBezTo>
                  <a:pt x="420" y="1239"/>
                  <a:pt x="412" y="1221"/>
                  <a:pt x="388" y="1222"/>
                </a:cubicBezTo>
                <a:cubicBezTo>
                  <a:pt x="382" y="1223"/>
                  <a:pt x="382" y="1213"/>
                  <a:pt x="382" y="1207"/>
                </a:cubicBezTo>
                <a:cubicBezTo>
                  <a:pt x="380" y="1176"/>
                  <a:pt x="375" y="1172"/>
                  <a:pt x="346" y="1168"/>
                </a:cubicBezTo>
                <a:cubicBezTo>
                  <a:pt x="329" y="1166"/>
                  <a:pt x="316" y="1158"/>
                  <a:pt x="309" y="1142"/>
                </a:cubicBezTo>
                <a:cubicBezTo>
                  <a:pt x="304" y="1130"/>
                  <a:pt x="297" y="1119"/>
                  <a:pt x="288" y="1109"/>
                </a:cubicBezTo>
                <a:cubicBezTo>
                  <a:pt x="282" y="1102"/>
                  <a:pt x="275" y="1097"/>
                  <a:pt x="264" y="1096"/>
                </a:cubicBezTo>
                <a:cubicBezTo>
                  <a:pt x="255" y="1096"/>
                  <a:pt x="246" y="1091"/>
                  <a:pt x="237" y="1085"/>
                </a:cubicBezTo>
                <a:cubicBezTo>
                  <a:pt x="225" y="1077"/>
                  <a:pt x="211" y="1071"/>
                  <a:pt x="196" y="1070"/>
                </a:cubicBezTo>
                <a:cubicBezTo>
                  <a:pt x="179" y="1070"/>
                  <a:pt x="170" y="1060"/>
                  <a:pt x="172" y="1043"/>
                </a:cubicBezTo>
                <a:cubicBezTo>
                  <a:pt x="173" y="1041"/>
                  <a:pt x="173" y="1039"/>
                  <a:pt x="174" y="1038"/>
                </a:cubicBezTo>
                <a:cubicBezTo>
                  <a:pt x="194" y="993"/>
                  <a:pt x="181" y="953"/>
                  <a:pt x="157" y="915"/>
                </a:cubicBezTo>
                <a:cubicBezTo>
                  <a:pt x="141" y="892"/>
                  <a:pt x="132" y="867"/>
                  <a:pt x="126" y="839"/>
                </a:cubicBezTo>
                <a:cubicBezTo>
                  <a:pt x="124" y="825"/>
                  <a:pt x="117" y="812"/>
                  <a:pt x="107" y="801"/>
                </a:cubicBezTo>
                <a:cubicBezTo>
                  <a:pt x="93" y="787"/>
                  <a:pt x="96" y="771"/>
                  <a:pt x="110" y="758"/>
                </a:cubicBezTo>
                <a:cubicBezTo>
                  <a:pt x="123" y="747"/>
                  <a:pt x="130" y="733"/>
                  <a:pt x="127" y="715"/>
                </a:cubicBezTo>
                <a:cubicBezTo>
                  <a:pt x="125" y="709"/>
                  <a:pt x="123" y="702"/>
                  <a:pt x="115" y="700"/>
                </a:cubicBezTo>
                <a:cubicBezTo>
                  <a:pt x="96" y="694"/>
                  <a:pt x="80" y="672"/>
                  <a:pt x="79" y="651"/>
                </a:cubicBezTo>
                <a:cubicBezTo>
                  <a:pt x="78" y="635"/>
                  <a:pt x="77" y="620"/>
                  <a:pt x="86" y="603"/>
                </a:cubicBezTo>
                <a:close/>
              </a:path>
            </a:pathLst>
          </a:custGeom>
          <a:solidFill>
            <a:schemeClr val="bg1">
              <a:lumMod val="75000"/>
            </a:schemeClr>
          </a:solidFill>
          <a:ln w="9525">
            <a:noFill/>
            <a:round/>
            <a:headEnd/>
            <a:tailEnd/>
          </a:ln>
        </p:spPr>
        <p:txBody>
          <a:bodyPr vert="horz" wrap="square" lIns="45720" tIns="22860" rIns="45720" bIns="22860" numCol="1" anchor="t" anchorCtr="0" compatLnSpc="1">
            <a:prstTxWarp prst="textNoShape">
              <a:avLst/>
            </a:prstTxWarp>
          </a:bodyPr>
          <a:lstStyle/>
          <a:p>
            <a:endParaRPr lang="en-US" sz="450" baseline="-25000"/>
          </a:p>
        </p:txBody>
      </p:sp>
      <p:sp>
        <p:nvSpPr>
          <p:cNvPr id="117" name="Freeform 116">
            <a:extLst>
              <a:ext uri="{FF2B5EF4-FFF2-40B4-BE49-F238E27FC236}">
                <a16:creationId xmlns:a16="http://schemas.microsoft.com/office/drawing/2014/main" id="{E43255EA-9C99-4F50-BF7A-A22FBDE87EAB}"/>
              </a:ext>
            </a:extLst>
          </p:cNvPr>
          <p:cNvSpPr>
            <a:spLocks/>
          </p:cNvSpPr>
          <p:nvPr/>
        </p:nvSpPr>
        <p:spPr bwMode="auto">
          <a:xfrm>
            <a:off x="6026911" y="3780384"/>
            <a:ext cx="307007" cy="724419"/>
          </a:xfrm>
          <a:custGeom>
            <a:avLst/>
            <a:gdLst>
              <a:gd name="T0" fmla="*/ 89 w 141"/>
              <a:gd name="T1" fmla="*/ 301 h 301"/>
              <a:gd name="T2" fmla="*/ 66 w 141"/>
              <a:gd name="T3" fmla="*/ 283 h 301"/>
              <a:gd name="T4" fmla="*/ 6 w 141"/>
              <a:gd name="T5" fmla="*/ 246 h 301"/>
              <a:gd name="T6" fmla="*/ 17 w 141"/>
              <a:gd name="T7" fmla="*/ 220 h 301"/>
              <a:gd name="T8" fmla="*/ 67 w 141"/>
              <a:gd name="T9" fmla="*/ 164 h 301"/>
              <a:gd name="T10" fmla="*/ 64 w 141"/>
              <a:gd name="T11" fmla="*/ 145 h 301"/>
              <a:gd name="T12" fmla="*/ 13 w 141"/>
              <a:gd name="T13" fmla="*/ 102 h 301"/>
              <a:gd name="T14" fmla="*/ 12 w 141"/>
              <a:gd name="T15" fmla="*/ 87 h 301"/>
              <a:gd name="T16" fmla="*/ 17 w 141"/>
              <a:gd name="T17" fmla="*/ 75 h 301"/>
              <a:gd name="T18" fmla="*/ 25 w 141"/>
              <a:gd name="T19" fmla="*/ 19 h 301"/>
              <a:gd name="T20" fmla="*/ 45 w 141"/>
              <a:gd name="T21" fmla="*/ 7 h 301"/>
              <a:gd name="T22" fmla="*/ 96 w 141"/>
              <a:gd name="T23" fmla="*/ 23 h 301"/>
              <a:gd name="T24" fmla="*/ 106 w 141"/>
              <a:gd name="T25" fmla="*/ 69 h 301"/>
              <a:gd name="T26" fmla="*/ 100 w 141"/>
              <a:gd name="T27" fmla="*/ 101 h 301"/>
              <a:gd name="T28" fmla="*/ 119 w 141"/>
              <a:gd name="T29" fmla="*/ 107 h 301"/>
              <a:gd name="T30" fmla="*/ 131 w 141"/>
              <a:gd name="T31" fmla="*/ 120 h 301"/>
              <a:gd name="T32" fmla="*/ 129 w 141"/>
              <a:gd name="T33" fmla="*/ 213 h 301"/>
              <a:gd name="T34" fmla="*/ 111 w 141"/>
              <a:gd name="T35" fmla="*/ 248 h 301"/>
              <a:gd name="T36" fmla="*/ 89 w 141"/>
              <a:gd name="T3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301">
                <a:moveTo>
                  <a:pt x="89" y="301"/>
                </a:moveTo>
                <a:cubicBezTo>
                  <a:pt x="88" y="285"/>
                  <a:pt x="78" y="284"/>
                  <a:pt x="66" y="283"/>
                </a:cubicBezTo>
                <a:cubicBezTo>
                  <a:pt x="40" y="281"/>
                  <a:pt x="20" y="267"/>
                  <a:pt x="6" y="246"/>
                </a:cubicBezTo>
                <a:cubicBezTo>
                  <a:pt x="0" y="237"/>
                  <a:pt x="9" y="224"/>
                  <a:pt x="17" y="220"/>
                </a:cubicBezTo>
                <a:cubicBezTo>
                  <a:pt x="41" y="207"/>
                  <a:pt x="44" y="177"/>
                  <a:pt x="67" y="164"/>
                </a:cubicBezTo>
                <a:cubicBezTo>
                  <a:pt x="74" y="159"/>
                  <a:pt x="71" y="148"/>
                  <a:pt x="64" y="145"/>
                </a:cubicBezTo>
                <a:cubicBezTo>
                  <a:pt x="43" y="135"/>
                  <a:pt x="35" y="111"/>
                  <a:pt x="13" y="102"/>
                </a:cubicBezTo>
                <a:cubicBezTo>
                  <a:pt x="7" y="100"/>
                  <a:pt x="9" y="92"/>
                  <a:pt x="12" y="87"/>
                </a:cubicBezTo>
                <a:cubicBezTo>
                  <a:pt x="13" y="83"/>
                  <a:pt x="18" y="78"/>
                  <a:pt x="17" y="75"/>
                </a:cubicBezTo>
                <a:cubicBezTo>
                  <a:pt x="9" y="55"/>
                  <a:pt x="24" y="38"/>
                  <a:pt x="25" y="19"/>
                </a:cubicBezTo>
                <a:cubicBezTo>
                  <a:pt x="26" y="7"/>
                  <a:pt x="33" y="0"/>
                  <a:pt x="45" y="7"/>
                </a:cubicBezTo>
                <a:cubicBezTo>
                  <a:pt x="61" y="17"/>
                  <a:pt x="79" y="17"/>
                  <a:pt x="96" y="23"/>
                </a:cubicBezTo>
                <a:cubicBezTo>
                  <a:pt x="114" y="30"/>
                  <a:pt x="121" y="55"/>
                  <a:pt x="106" y="69"/>
                </a:cubicBezTo>
                <a:cubicBezTo>
                  <a:pt x="94" y="79"/>
                  <a:pt x="100" y="91"/>
                  <a:pt x="100" y="101"/>
                </a:cubicBezTo>
                <a:cubicBezTo>
                  <a:pt x="101" y="112"/>
                  <a:pt x="112" y="107"/>
                  <a:pt x="119" y="107"/>
                </a:cubicBezTo>
                <a:cubicBezTo>
                  <a:pt x="129" y="107"/>
                  <a:pt x="131" y="114"/>
                  <a:pt x="131" y="120"/>
                </a:cubicBezTo>
                <a:cubicBezTo>
                  <a:pt x="131" y="151"/>
                  <a:pt x="141" y="183"/>
                  <a:pt x="129" y="213"/>
                </a:cubicBezTo>
                <a:cubicBezTo>
                  <a:pt x="125" y="225"/>
                  <a:pt x="117" y="236"/>
                  <a:pt x="111" y="248"/>
                </a:cubicBezTo>
                <a:cubicBezTo>
                  <a:pt x="102" y="264"/>
                  <a:pt x="94" y="281"/>
                  <a:pt x="89" y="301"/>
                </a:cubicBezTo>
                <a:close/>
              </a:path>
            </a:pathLst>
          </a:custGeom>
          <a:solidFill>
            <a:schemeClr val="bg1">
              <a:lumMod val="75000"/>
            </a:schemeClr>
          </a:solidFill>
          <a:ln w="9525">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450" baseline="-25000"/>
          </a:p>
        </p:txBody>
      </p:sp>
      <p:sp>
        <p:nvSpPr>
          <p:cNvPr id="114" name="Freeform 5">
            <a:extLst>
              <a:ext uri="{FF2B5EF4-FFF2-40B4-BE49-F238E27FC236}">
                <a16:creationId xmlns:a16="http://schemas.microsoft.com/office/drawing/2014/main" id="{FA99604F-0B0B-43B5-A2EF-6988E1B81985}"/>
              </a:ext>
            </a:extLst>
          </p:cNvPr>
          <p:cNvSpPr>
            <a:spLocks/>
          </p:cNvSpPr>
          <p:nvPr/>
        </p:nvSpPr>
        <p:spPr bwMode="auto">
          <a:xfrm>
            <a:off x="5533402" y="5191343"/>
            <a:ext cx="1297834" cy="925405"/>
          </a:xfrm>
          <a:custGeom>
            <a:avLst/>
            <a:gdLst>
              <a:gd name="T0" fmla="*/ 1409 w 1475"/>
              <a:gd name="T1" fmla="*/ 617 h 1433"/>
              <a:gd name="T2" fmla="*/ 1447 w 1475"/>
              <a:gd name="T3" fmla="*/ 699 h 1433"/>
              <a:gd name="T4" fmla="*/ 1446 w 1475"/>
              <a:gd name="T5" fmla="*/ 836 h 1433"/>
              <a:gd name="T6" fmla="*/ 1429 w 1475"/>
              <a:gd name="T7" fmla="*/ 925 h 1433"/>
              <a:gd name="T8" fmla="*/ 1317 w 1475"/>
              <a:gd name="T9" fmla="*/ 989 h 1433"/>
              <a:gd name="T10" fmla="*/ 1209 w 1475"/>
              <a:gd name="T11" fmla="*/ 1065 h 1433"/>
              <a:gd name="T12" fmla="*/ 1045 w 1475"/>
              <a:gd name="T13" fmla="*/ 1204 h 1433"/>
              <a:gd name="T14" fmla="*/ 1022 w 1475"/>
              <a:gd name="T15" fmla="*/ 1361 h 1433"/>
              <a:gd name="T16" fmla="*/ 1030 w 1475"/>
              <a:gd name="T17" fmla="*/ 1426 h 1433"/>
              <a:gd name="T18" fmla="*/ 975 w 1475"/>
              <a:gd name="T19" fmla="*/ 1407 h 1433"/>
              <a:gd name="T20" fmla="*/ 922 w 1475"/>
              <a:gd name="T21" fmla="*/ 1401 h 1433"/>
              <a:gd name="T22" fmla="*/ 805 w 1475"/>
              <a:gd name="T23" fmla="*/ 1309 h 1433"/>
              <a:gd name="T24" fmla="*/ 782 w 1475"/>
              <a:gd name="T25" fmla="*/ 1221 h 1433"/>
              <a:gd name="T26" fmla="*/ 719 w 1475"/>
              <a:gd name="T27" fmla="*/ 1137 h 1433"/>
              <a:gd name="T28" fmla="*/ 688 w 1475"/>
              <a:gd name="T29" fmla="*/ 1099 h 1433"/>
              <a:gd name="T30" fmla="*/ 577 w 1475"/>
              <a:gd name="T31" fmla="*/ 909 h 1433"/>
              <a:gd name="T32" fmla="*/ 465 w 1475"/>
              <a:gd name="T33" fmla="*/ 880 h 1433"/>
              <a:gd name="T34" fmla="*/ 450 w 1475"/>
              <a:gd name="T35" fmla="*/ 882 h 1433"/>
              <a:gd name="T36" fmla="*/ 360 w 1475"/>
              <a:gd name="T37" fmla="*/ 984 h 1433"/>
              <a:gd name="T38" fmla="*/ 223 w 1475"/>
              <a:gd name="T39" fmla="*/ 904 h 1433"/>
              <a:gd name="T40" fmla="*/ 138 w 1475"/>
              <a:gd name="T41" fmla="*/ 728 h 1433"/>
              <a:gd name="T42" fmla="*/ 65 w 1475"/>
              <a:gd name="T43" fmla="*/ 645 h 1433"/>
              <a:gd name="T44" fmla="*/ 3 w 1475"/>
              <a:gd name="T45" fmla="*/ 568 h 1433"/>
              <a:gd name="T46" fmla="*/ 184 w 1475"/>
              <a:gd name="T47" fmla="*/ 582 h 1433"/>
              <a:gd name="T48" fmla="*/ 405 w 1475"/>
              <a:gd name="T49" fmla="*/ 574 h 1433"/>
              <a:gd name="T50" fmla="*/ 432 w 1475"/>
              <a:gd name="T51" fmla="*/ 213 h 1433"/>
              <a:gd name="T52" fmla="*/ 458 w 1475"/>
              <a:gd name="T53" fmla="*/ 1 h 1433"/>
              <a:gd name="T54" fmla="*/ 614 w 1475"/>
              <a:gd name="T55" fmla="*/ 11 h 1433"/>
              <a:gd name="T56" fmla="*/ 760 w 1475"/>
              <a:gd name="T57" fmla="*/ 27 h 1433"/>
              <a:gd name="T58" fmla="*/ 753 w 1475"/>
              <a:gd name="T59" fmla="*/ 137 h 1433"/>
              <a:gd name="T60" fmla="*/ 800 w 1475"/>
              <a:gd name="T61" fmla="*/ 304 h 1433"/>
              <a:gd name="T62" fmla="*/ 889 w 1475"/>
              <a:gd name="T63" fmla="*/ 337 h 1433"/>
              <a:gd name="T64" fmla="*/ 931 w 1475"/>
              <a:gd name="T65" fmla="*/ 345 h 1433"/>
              <a:gd name="T66" fmla="*/ 969 w 1475"/>
              <a:gd name="T67" fmla="*/ 374 h 1433"/>
              <a:gd name="T68" fmla="*/ 1027 w 1475"/>
              <a:gd name="T69" fmla="*/ 382 h 1433"/>
              <a:gd name="T70" fmla="*/ 1075 w 1475"/>
              <a:gd name="T71" fmla="*/ 395 h 1433"/>
              <a:gd name="T72" fmla="*/ 1181 w 1475"/>
              <a:gd name="T73" fmla="*/ 386 h 1433"/>
              <a:gd name="T74" fmla="*/ 1252 w 1475"/>
              <a:gd name="T75" fmla="*/ 379 h 1433"/>
              <a:gd name="T76" fmla="*/ 1307 w 1475"/>
              <a:gd name="T77" fmla="*/ 393 h 1433"/>
              <a:gd name="T78" fmla="*/ 1356 w 1475"/>
              <a:gd name="T79" fmla="*/ 414 h 1433"/>
              <a:gd name="T80" fmla="*/ 1401 w 1475"/>
              <a:gd name="T81" fmla="*/ 432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5" h="1433">
                <a:moveTo>
                  <a:pt x="1401" y="464"/>
                </a:moveTo>
                <a:cubicBezTo>
                  <a:pt x="1407" y="515"/>
                  <a:pt x="1402" y="566"/>
                  <a:pt x="1409" y="617"/>
                </a:cubicBezTo>
                <a:cubicBezTo>
                  <a:pt x="1409" y="618"/>
                  <a:pt x="1408" y="621"/>
                  <a:pt x="1409" y="622"/>
                </a:cubicBezTo>
                <a:cubicBezTo>
                  <a:pt x="1432" y="643"/>
                  <a:pt x="1430" y="675"/>
                  <a:pt x="1447" y="699"/>
                </a:cubicBezTo>
                <a:cubicBezTo>
                  <a:pt x="1465" y="725"/>
                  <a:pt x="1475" y="758"/>
                  <a:pt x="1456" y="790"/>
                </a:cubicBezTo>
                <a:cubicBezTo>
                  <a:pt x="1448" y="804"/>
                  <a:pt x="1441" y="818"/>
                  <a:pt x="1446" y="836"/>
                </a:cubicBezTo>
                <a:cubicBezTo>
                  <a:pt x="1454" y="865"/>
                  <a:pt x="1436" y="891"/>
                  <a:pt x="1435" y="919"/>
                </a:cubicBezTo>
                <a:cubicBezTo>
                  <a:pt x="1435" y="922"/>
                  <a:pt x="1433" y="925"/>
                  <a:pt x="1429" y="925"/>
                </a:cubicBezTo>
                <a:cubicBezTo>
                  <a:pt x="1410" y="926"/>
                  <a:pt x="1396" y="941"/>
                  <a:pt x="1378" y="945"/>
                </a:cubicBezTo>
                <a:cubicBezTo>
                  <a:pt x="1351" y="951"/>
                  <a:pt x="1338" y="975"/>
                  <a:pt x="1317" y="989"/>
                </a:cubicBezTo>
                <a:cubicBezTo>
                  <a:pt x="1289" y="1008"/>
                  <a:pt x="1268" y="1035"/>
                  <a:pt x="1237" y="1050"/>
                </a:cubicBezTo>
                <a:cubicBezTo>
                  <a:pt x="1228" y="1055"/>
                  <a:pt x="1219" y="1061"/>
                  <a:pt x="1209" y="1065"/>
                </a:cubicBezTo>
                <a:cubicBezTo>
                  <a:pt x="1165" y="1082"/>
                  <a:pt x="1129" y="1113"/>
                  <a:pt x="1091" y="1140"/>
                </a:cubicBezTo>
                <a:cubicBezTo>
                  <a:pt x="1070" y="1155"/>
                  <a:pt x="1057" y="1181"/>
                  <a:pt x="1045" y="1204"/>
                </a:cubicBezTo>
                <a:cubicBezTo>
                  <a:pt x="1030" y="1233"/>
                  <a:pt x="1014" y="1261"/>
                  <a:pt x="1010" y="1295"/>
                </a:cubicBezTo>
                <a:cubicBezTo>
                  <a:pt x="1006" y="1319"/>
                  <a:pt x="1016" y="1339"/>
                  <a:pt x="1022" y="1361"/>
                </a:cubicBezTo>
                <a:cubicBezTo>
                  <a:pt x="1026" y="1380"/>
                  <a:pt x="1025" y="1400"/>
                  <a:pt x="1035" y="1417"/>
                </a:cubicBezTo>
                <a:cubicBezTo>
                  <a:pt x="1039" y="1423"/>
                  <a:pt x="1033" y="1424"/>
                  <a:pt x="1030" y="1426"/>
                </a:cubicBezTo>
                <a:cubicBezTo>
                  <a:pt x="1025" y="1431"/>
                  <a:pt x="1020" y="1433"/>
                  <a:pt x="1012" y="1429"/>
                </a:cubicBezTo>
                <a:cubicBezTo>
                  <a:pt x="999" y="1423"/>
                  <a:pt x="992" y="1408"/>
                  <a:pt x="975" y="1407"/>
                </a:cubicBezTo>
                <a:cubicBezTo>
                  <a:pt x="966" y="1407"/>
                  <a:pt x="956" y="1406"/>
                  <a:pt x="947" y="1406"/>
                </a:cubicBezTo>
                <a:cubicBezTo>
                  <a:pt x="938" y="1406"/>
                  <a:pt x="927" y="1406"/>
                  <a:pt x="922" y="1401"/>
                </a:cubicBezTo>
                <a:cubicBezTo>
                  <a:pt x="903" y="1380"/>
                  <a:pt x="876" y="1377"/>
                  <a:pt x="853" y="1369"/>
                </a:cubicBezTo>
                <a:cubicBezTo>
                  <a:pt x="822" y="1359"/>
                  <a:pt x="816" y="1335"/>
                  <a:pt x="805" y="1309"/>
                </a:cubicBezTo>
                <a:cubicBezTo>
                  <a:pt x="796" y="1287"/>
                  <a:pt x="785" y="1265"/>
                  <a:pt x="782" y="1240"/>
                </a:cubicBezTo>
                <a:cubicBezTo>
                  <a:pt x="781" y="1234"/>
                  <a:pt x="780" y="1228"/>
                  <a:pt x="782" y="1221"/>
                </a:cubicBezTo>
                <a:cubicBezTo>
                  <a:pt x="785" y="1211"/>
                  <a:pt x="782" y="1200"/>
                  <a:pt x="773" y="1197"/>
                </a:cubicBezTo>
                <a:cubicBezTo>
                  <a:pt x="743" y="1187"/>
                  <a:pt x="733" y="1160"/>
                  <a:pt x="719" y="1137"/>
                </a:cubicBezTo>
                <a:cubicBezTo>
                  <a:pt x="712" y="1127"/>
                  <a:pt x="710" y="1115"/>
                  <a:pt x="695" y="1112"/>
                </a:cubicBezTo>
                <a:cubicBezTo>
                  <a:pt x="690" y="1111"/>
                  <a:pt x="690" y="1104"/>
                  <a:pt x="688" y="1099"/>
                </a:cubicBezTo>
                <a:cubicBezTo>
                  <a:pt x="681" y="1072"/>
                  <a:pt x="664" y="1047"/>
                  <a:pt x="657" y="1020"/>
                </a:cubicBezTo>
                <a:cubicBezTo>
                  <a:pt x="646" y="971"/>
                  <a:pt x="602" y="948"/>
                  <a:pt x="577" y="909"/>
                </a:cubicBezTo>
                <a:cubicBezTo>
                  <a:pt x="566" y="892"/>
                  <a:pt x="546" y="902"/>
                  <a:pt x="531" y="897"/>
                </a:cubicBezTo>
                <a:cubicBezTo>
                  <a:pt x="510" y="889"/>
                  <a:pt x="484" y="896"/>
                  <a:pt x="465" y="880"/>
                </a:cubicBezTo>
                <a:cubicBezTo>
                  <a:pt x="463" y="877"/>
                  <a:pt x="460" y="877"/>
                  <a:pt x="457" y="879"/>
                </a:cubicBezTo>
                <a:cubicBezTo>
                  <a:pt x="455" y="880"/>
                  <a:pt x="452" y="881"/>
                  <a:pt x="450" y="882"/>
                </a:cubicBezTo>
                <a:cubicBezTo>
                  <a:pt x="419" y="891"/>
                  <a:pt x="398" y="909"/>
                  <a:pt x="390" y="942"/>
                </a:cubicBezTo>
                <a:cubicBezTo>
                  <a:pt x="385" y="958"/>
                  <a:pt x="370" y="970"/>
                  <a:pt x="360" y="984"/>
                </a:cubicBezTo>
                <a:cubicBezTo>
                  <a:pt x="353" y="994"/>
                  <a:pt x="345" y="990"/>
                  <a:pt x="339" y="986"/>
                </a:cubicBezTo>
                <a:cubicBezTo>
                  <a:pt x="300" y="959"/>
                  <a:pt x="257" y="937"/>
                  <a:pt x="223" y="904"/>
                </a:cubicBezTo>
                <a:cubicBezTo>
                  <a:pt x="203" y="884"/>
                  <a:pt x="195" y="861"/>
                  <a:pt x="195" y="834"/>
                </a:cubicBezTo>
                <a:cubicBezTo>
                  <a:pt x="193" y="789"/>
                  <a:pt x="176" y="752"/>
                  <a:pt x="138" y="728"/>
                </a:cubicBezTo>
                <a:cubicBezTo>
                  <a:pt x="109" y="709"/>
                  <a:pt x="91" y="680"/>
                  <a:pt x="71" y="654"/>
                </a:cubicBezTo>
                <a:cubicBezTo>
                  <a:pt x="69" y="651"/>
                  <a:pt x="68" y="646"/>
                  <a:pt x="65" y="645"/>
                </a:cubicBezTo>
                <a:cubicBezTo>
                  <a:pt x="31" y="637"/>
                  <a:pt x="37" y="594"/>
                  <a:pt x="8" y="582"/>
                </a:cubicBezTo>
                <a:cubicBezTo>
                  <a:pt x="3" y="580"/>
                  <a:pt x="0" y="574"/>
                  <a:pt x="3" y="568"/>
                </a:cubicBezTo>
                <a:cubicBezTo>
                  <a:pt x="6" y="562"/>
                  <a:pt x="11" y="563"/>
                  <a:pt x="16" y="563"/>
                </a:cubicBezTo>
                <a:cubicBezTo>
                  <a:pt x="72" y="569"/>
                  <a:pt x="128" y="578"/>
                  <a:pt x="184" y="582"/>
                </a:cubicBezTo>
                <a:cubicBezTo>
                  <a:pt x="250" y="587"/>
                  <a:pt x="315" y="597"/>
                  <a:pt x="382" y="597"/>
                </a:cubicBezTo>
                <a:cubicBezTo>
                  <a:pt x="400" y="597"/>
                  <a:pt x="405" y="589"/>
                  <a:pt x="405" y="574"/>
                </a:cubicBezTo>
                <a:cubicBezTo>
                  <a:pt x="404" y="516"/>
                  <a:pt x="412" y="458"/>
                  <a:pt x="417" y="400"/>
                </a:cubicBezTo>
                <a:cubicBezTo>
                  <a:pt x="422" y="337"/>
                  <a:pt x="429" y="275"/>
                  <a:pt x="432" y="213"/>
                </a:cubicBezTo>
                <a:cubicBezTo>
                  <a:pt x="436" y="146"/>
                  <a:pt x="441" y="79"/>
                  <a:pt x="446" y="13"/>
                </a:cubicBezTo>
                <a:cubicBezTo>
                  <a:pt x="446" y="4"/>
                  <a:pt x="449" y="0"/>
                  <a:pt x="458" y="1"/>
                </a:cubicBezTo>
                <a:cubicBezTo>
                  <a:pt x="488" y="3"/>
                  <a:pt x="518" y="5"/>
                  <a:pt x="549" y="7"/>
                </a:cubicBezTo>
                <a:cubicBezTo>
                  <a:pt x="570" y="9"/>
                  <a:pt x="592" y="12"/>
                  <a:pt x="614" y="11"/>
                </a:cubicBezTo>
                <a:cubicBezTo>
                  <a:pt x="658" y="10"/>
                  <a:pt x="703" y="15"/>
                  <a:pt x="748" y="16"/>
                </a:cubicBezTo>
                <a:cubicBezTo>
                  <a:pt x="756" y="16"/>
                  <a:pt x="761" y="18"/>
                  <a:pt x="760" y="27"/>
                </a:cubicBezTo>
                <a:cubicBezTo>
                  <a:pt x="759" y="59"/>
                  <a:pt x="758" y="92"/>
                  <a:pt x="756" y="124"/>
                </a:cubicBezTo>
                <a:cubicBezTo>
                  <a:pt x="756" y="128"/>
                  <a:pt x="753" y="132"/>
                  <a:pt x="753" y="137"/>
                </a:cubicBezTo>
                <a:cubicBezTo>
                  <a:pt x="756" y="176"/>
                  <a:pt x="748" y="215"/>
                  <a:pt x="749" y="254"/>
                </a:cubicBezTo>
                <a:cubicBezTo>
                  <a:pt x="750" y="278"/>
                  <a:pt x="775" y="304"/>
                  <a:pt x="800" y="304"/>
                </a:cubicBezTo>
                <a:cubicBezTo>
                  <a:pt x="815" y="304"/>
                  <a:pt x="828" y="301"/>
                  <a:pt x="838" y="322"/>
                </a:cubicBezTo>
                <a:cubicBezTo>
                  <a:pt x="844" y="333"/>
                  <a:pt x="871" y="334"/>
                  <a:pt x="889" y="337"/>
                </a:cubicBezTo>
                <a:cubicBezTo>
                  <a:pt x="897" y="339"/>
                  <a:pt x="905" y="338"/>
                  <a:pt x="912" y="345"/>
                </a:cubicBezTo>
                <a:cubicBezTo>
                  <a:pt x="918" y="351"/>
                  <a:pt x="924" y="350"/>
                  <a:pt x="931" y="345"/>
                </a:cubicBezTo>
                <a:cubicBezTo>
                  <a:pt x="938" y="340"/>
                  <a:pt x="948" y="337"/>
                  <a:pt x="953" y="350"/>
                </a:cubicBezTo>
                <a:cubicBezTo>
                  <a:pt x="956" y="359"/>
                  <a:pt x="966" y="363"/>
                  <a:pt x="969" y="374"/>
                </a:cubicBezTo>
                <a:cubicBezTo>
                  <a:pt x="973" y="384"/>
                  <a:pt x="987" y="381"/>
                  <a:pt x="996" y="377"/>
                </a:cubicBezTo>
                <a:cubicBezTo>
                  <a:pt x="1008" y="371"/>
                  <a:pt x="1016" y="368"/>
                  <a:pt x="1027" y="382"/>
                </a:cubicBezTo>
                <a:cubicBezTo>
                  <a:pt x="1034" y="392"/>
                  <a:pt x="1050" y="398"/>
                  <a:pt x="1065" y="398"/>
                </a:cubicBezTo>
                <a:cubicBezTo>
                  <a:pt x="1069" y="398"/>
                  <a:pt x="1074" y="397"/>
                  <a:pt x="1075" y="395"/>
                </a:cubicBezTo>
                <a:cubicBezTo>
                  <a:pt x="1096" y="364"/>
                  <a:pt x="1120" y="387"/>
                  <a:pt x="1141" y="393"/>
                </a:cubicBezTo>
                <a:cubicBezTo>
                  <a:pt x="1158" y="398"/>
                  <a:pt x="1171" y="402"/>
                  <a:pt x="1181" y="386"/>
                </a:cubicBezTo>
                <a:cubicBezTo>
                  <a:pt x="1185" y="380"/>
                  <a:pt x="1191" y="379"/>
                  <a:pt x="1197" y="379"/>
                </a:cubicBezTo>
                <a:cubicBezTo>
                  <a:pt x="1216" y="381"/>
                  <a:pt x="1234" y="373"/>
                  <a:pt x="1252" y="379"/>
                </a:cubicBezTo>
                <a:cubicBezTo>
                  <a:pt x="1256" y="380"/>
                  <a:pt x="1261" y="380"/>
                  <a:pt x="1264" y="379"/>
                </a:cubicBezTo>
                <a:cubicBezTo>
                  <a:pt x="1283" y="368"/>
                  <a:pt x="1295" y="382"/>
                  <a:pt x="1307" y="393"/>
                </a:cubicBezTo>
                <a:cubicBezTo>
                  <a:pt x="1312" y="396"/>
                  <a:pt x="1316" y="397"/>
                  <a:pt x="1321" y="398"/>
                </a:cubicBezTo>
                <a:cubicBezTo>
                  <a:pt x="1333" y="402"/>
                  <a:pt x="1346" y="404"/>
                  <a:pt x="1356" y="414"/>
                </a:cubicBezTo>
                <a:cubicBezTo>
                  <a:pt x="1364" y="421"/>
                  <a:pt x="1373" y="422"/>
                  <a:pt x="1384" y="418"/>
                </a:cubicBezTo>
                <a:cubicBezTo>
                  <a:pt x="1397" y="413"/>
                  <a:pt x="1402" y="419"/>
                  <a:pt x="1401" y="432"/>
                </a:cubicBezTo>
                <a:cubicBezTo>
                  <a:pt x="1401" y="443"/>
                  <a:pt x="1401" y="454"/>
                  <a:pt x="1401" y="464"/>
                </a:cubicBezTo>
                <a:close/>
              </a:path>
            </a:pathLst>
          </a:custGeom>
          <a:solidFill>
            <a:schemeClr val="bg1">
              <a:lumMod val="75000"/>
            </a:schemeClr>
          </a:solidFill>
          <a:ln w="9525">
            <a:noFill/>
            <a:round/>
            <a:headEnd/>
            <a:tailEnd/>
          </a:ln>
        </p:spPr>
        <p:txBody>
          <a:bodyPr vert="horz" wrap="square" lIns="45720" tIns="22860" rIns="45720" bIns="22860" numCol="1" anchor="t" anchorCtr="0" compatLnSpc="1">
            <a:prstTxWarp prst="textNoShape">
              <a:avLst/>
            </a:prstTxWarp>
          </a:bodyPr>
          <a:lstStyle/>
          <a:p>
            <a:endParaRPr lang="en-US" sz="450" baseline="-25000"/>
          </a:p>
        </p:txBody>
      </p:sp>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11" name="Title 1"/>
          <p:cNvSpPr>
            <a:spLocks noGrp="1"/>
          </p:cNvSpPr>
          <p:nvPr>
            <p:ph type="title"/>
          </p:nvPr>
        </p:nvSpPr>
        <p:spPr>
          <a:xfrm>
            <a:off x="381000" y="423254"/>
            <a:ext cx="11430000" cy="788620"/>
          </a:xfrm>
        </p:spPr>
        <p:txBody>
          <a:bodyPr>
            <a:normAutofit fontScale="90000"/>
          </a:bodyPr>
          <a:lstStyle/>
          <a:p>
            <a:r>
              <a:rPr lang="en-US" dirty="0" smtClean="0">
                <a:solidFill>
                  <a:srgbClr val="2EB1D1"/>
                </a:solidFill>
              </a:rPr>
              <a:t>National Initiative</a:t>
            </a:r>
            <a:br>
              <a:rPr lang="en-US" dirty="0" smtClean="0">
                <a:solidFill>
                  <a:srgbClr val="2EB1D1"/>
                </a:solidFill>
              </a:rPr>
            </a:br>
            <a:r>
              <a:rPr lang="en-US" sz="2200" dirty="0" smtClean="0">
                <a:solidFill>
                  <a:srgbClr val="0A262C"/>
                </a:solidFill>
              </a:rPr>
              <a:t>Seed Funding for Real Estate &amp; Small Business</a:t>
            </a:r>
            <a:endParaRPr lang="en-US" sz="2200" dirty="0">
              <a:solidFill>
                <a:srgbClr val="0A262C"/>
              </a:solidFill>
            </a:endParaRPr>
          </a:p>
        </p:txBody>
      </p:sp>
      <p:sp>
        <p:nvSpPr>
          <p:cNvPr id="58" name="Rectangle 57">
            <a:extLst>
              <a:ext uri="{FF2B5EF4-FFF2-40B4-BE49-F238E27FC236}">
                <a16:creationId xmlns:a16="http://schemas.microsoft.com/office/drawing/2014/main" id="{54E0F2B9-0C53-4656-A07C-1496F4F36728}"/>
              </a:ext>
            </a:extLst>
          </p:cNvPr>
          <p:cNvSpPr/>
          <p:nvPr/>
        </p:nvSpPr>
        <p:spPr>
          <a:xfrm>
            <a:off x="4633096" y="3594867"/>
            <a:ext cx="3300153" cy="1184992"/>
          </a:xfrm>
          <a:prstGeom prst="rect">
            <a:avLst/>
          </a:prstGeom>
          <a:solidFill>
            <a:srgbClr val="2EB1D1">
              <a:alpha val="2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schemeClr val="bg1"/>
              </a:solidFill>
              <a:latin typeface="Franklin Gothic Book" panose="020B0503020102020204" pitchFamily="34" charset="0"/>
            </a:endParaRPr>
          </a:p>
        </p:txBody>
      </p:sp>
      <p:sp>
        <p:nvSpPr>
          <p:cNvPr id="59" name="Rectangle 58">
            <a:extLst>
              <a:ext uri="{FF2B5EF4-FFF2-40B4-BE49-F238E27FC236}">
                <a16:creationId xmlns:a16="http://schemas.microsoft.com/office/drawing/2014/main" id="{BFBBEC36-0769-411F-B28B-F1909400F6D8}"/>
              </a:ext>
            </a:extLst>
          </p:cNvPr>
          <p:cNvSpPr/>
          <p:nvPr/>
        </p:nvSpPr>
        <p:spPr>
          <a:xfrm>
            <a:off x="8275308" y="3594867"/>
            <a:ext cx="3300153" cy="1184992"/>
          </a:xfrm>
          <a:prstGeom prst="rect">
            <a:avLst/>
          </a:prstGeom>
          <a:solidFill>
            <a:srgbClr val="2EB1D1">
              <a:alpha val="2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schemeClr val="bg1"/>
              </a:solidFill>
              <a:latin typeface="Franklin Gothic Book" panose="020B0503020102020204" pitchFamily="34" charset="0"/>
            </a:endParaRPr>
          </a:p>
        </p:txBody>
      </p:sp>
      <p:sp>
        <p:nvSpPr>
          <p:cNvPr id="60" name="Rectangle 59">
            <a:extLst>
              <a:ext uri="{FF2B5EF4-FFF2-40B4-BE49-F238E27FC236}">
                <a16:creationId xmlns:a16="http://schemas.microsoft.com/office/drawing/2014/main" id="{BBBB73A8-4B17-45DE-9629-0968279DF9DE}"/>
              </a:ext>
            </a:extLst>
          </p:cNvPr>
          <p:cNvSpPr/>
          <p:nvPr/>
        </p:nvSpPr>
        <p:spPr>
          <a:xfrm>
            <a:off x="956421" y="3594867"/>
            <a:ext cx="3300153" cy="1184992"/>
          </a:xfrm>
          <a:prstGeom prst="rect">
            <a:avLst/>
          </a:prstGeom>
          <a:solidFill>
            <a:srgbClr val="2EB1D1">
              <a:alpha val="2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schemeClr val="bg1"/>
              </a:solidFill>
              <a:latin typeface="Franklin Gothic Book" panose="020B0503020102020204" pitchFamily="34" charset="0"/>
            </a:endParaRPr>
          </a:p>
        </p:txBody>
      </p:sp>
      <p:sp>
        <p:nvSpPr>
          <p:cNvPr id="77" name="TextBox 76">
            <a:extLst>
              <a:ext uri="{FF2B5EF4-FFF2-40B4-BE49-F238E27FC236}">
                <a16:creationId xmlns:a16="http://schemas.microsoft.com/office/drawing/2014/main" id="{CB58B64A-ADFC-43BC-9D82-9B3A10A6EDFA}"/>
              </a:ext>
            </a:extLst>
          </p:cNvPr>
          <p:cNvSpPr txBox="1"/>
          <p:nvPr/>
        </p:nvSpPr>
        <p:spPr>
          <a:xfrm>
            <a:off x="5675690" y="3665135"/>
            <a:ext cx="1251496" cy="584775"/>
          </a:xfrm>
          <a:prstGeom prst="rect">
            <a:avLst/>
          </a:prstGeom>
          <a:noFill/>
          <a:effectLst>
            <a:outerShdw blurRad="25400" dist="25400" dir="5400000" algn="t" rotWithShape="0">
              <a:prstClr val="black">
                <a:alpha val="40000"/>
              </a:prstClr>
            </a:outerShdw>
          </a:effectLst>
        </p:spPr>
        <p:txBody>
          <a:bodyPr wrap="none" rtlCol="0">
            <a:spAutoFit/>
          </a:bodyPr>
          <a:lstStyle/>
          <a:p>
            <a:pPr algn="ctr"/>
            <a:r>
              <a:rPr lang="en-US" sz="3200" spc="-300" dirty="0" smtClean="0">
                <a:solidFill>
                  <a:schemeClr val="bg1"/>
                </a:solidFill>
                <a:latin typeface="Franklin Gothic Book" panose="020B0503020102020204" pitchFamily="34" charset="0"/>
              </a:rPr>
              <a:t>Newark</a:t>
            </a:r>
            <a:endParaRPr lang="en-US" sz="3200" spc="-300" dirty="0">
              <a:solidFill>
                <a:schemeClr val="bg1"/>
              </a:solidFill>
              <a:latin typeface="Franklin Gothic Book" panose="020B0503020102020204" pitchFamily="34" charset="0"/>
            </a:endParaRPr>
          </a:p>
        </p:txBody>
      </p:sp>
      <p:sp>
        <p:nvSpPr>
          <p:cNvPr id="78" name="Rectangle 77">
            <a:extLst>
              <a:ext uri="{FF2B5EF4-FFF2-40B4-BE49-F238E27FC236}">
                <a16:creationId xmlns:a16="http://schemas.microsoft.com/office/drawing/2014/main" id="{3AC111D0-0BA3-4686-838E-DF96F548BA81}"/>
              </a:ext>
            </a:extLst>
          </p:cNvPr>
          <p:cNvSpPr/>
          <p:nvPr/>
        </p:nvSpPr>
        <p:spPr>
          <a:xfrm>
            <a:off x="5727821" y="4095800"/>
            <a:ext cx="1147237" cy="338554"/>
          </a:xfrm>
          <a:prstGeom prst="rect">
            <a:avLst/>
          </a:prstGeom>
          <a:effectLst>
            <a:outerShdw blurRad="25400" dist="25400" dir="5400000" algn="t" rotWithShape="0">
              <a:prstClr val="black">
                <a:alpha val="40000"/>
              </a:prstClr>
            </a:outerShdw>
          </a:effectLst>
        </p:spPr>
        <p:txBody>
          <a:bodyPr wrap="none">
            <a:spAutoFit/>
          </a:bodyPr>
          <a:lstStyle/>
          <a:p>
            <a:pPr algn="ctr"/>
            <a:r>
              <a:rPr lang="en-US" sz="1600" dirty="0" smtClean="0">
                <a:solidFill>
                  <a:schemeClr val="bg1"/>
                </a:solidFill>
                <a:latin typeface="Franklin Gothic Book" panose="020B0503020102020204" pitchFamily="34" charset="0"/>
              </a:rPr>
              <a:t>New Jersey</a:t>
            </a:r>
            <a:endParaRPr lang="en-US" sz="1600" dirty="0">
              <a:solidFill>
                <a:schemeClr val="bg1"/>
              </a:solidFill>
              <a:latin typeface="Franklin Gothic Book" panose="020B0503020102020204" pitchFamily="34" charset="0"/>
            </a:endParaRPr>
          </a:p>
        </p:txBody>
      </p:sp>
      <p:sp>
        <p:nvSpPr>
          <p:cNvPr id="80" name="TextBox 79">
            <a:extLst>
              <a:ext uri="{FF2B5EF4-FFF2-40B4-BE49-F238E27FC236}">
                <a16:creationId xmlns:a16="http://schemas.microsoft.com/office/drawing/2014/main" id="{F5D8E6D0-A1A7-4397-BC42-E21A66129C97}"/>
              </a:ext>
            </a:extLst>
          </p:cNvPr>
          <p:cNvSpPr txBox="1"/>
          <p:nvPr/>
        </p:nvSpPr>
        <p:spPr>
          <a:xfrm>
            <a:off x="1710505" y="3665135"/>
            <a:ext cx="1828514" cy="584775"/>
          </a:xfrm>
          <a:prstGeom prst="rect">
            <a:avLst/>
          </a:prstGeom>
          <a:noFill/>
          <a:effectLst>
            <a:outerShdw blurRad="25400" dist="25400" dir="5400000" algn="t" rotWithShape="0">
              <a:prstClr val="black">
                <a:alpha val="40000"/>
              </a:prstClr>
            </a:outerShdw>
          </a:effectLst>
        </p:spPr>
        <p:txBody>
          <a:bodyPr wrap="none" rtlCol="0">
            <a:spAutoFit/>
          </a:bodyPr>
          <a:lstStyle/>
          <a:p>
            <a:pPr algn="ctr"/>
            <a:r>
              <a:rPr lang="en-US" sz="3200" spc="-300" dirty="0" smtClean="0">
                <a:solidFill>
                  <a:schemeClr val="bg1"/>
                </a:solidFill>
                <a:latin typeface="Franklin Gothic Book" panose="020B0503020102020204" pitchFamily="34" charset="0"/>
              </a:rPr>
              <a:t>Washington</a:t>
            </a:r>
            <a:endParaRPr lang="en-US" sz="3200" spc="-300" dirty="0">
              <a:solidFill>
                <a:schemeClr val="bg1"/>
              </a:solidFill>
              <a:latin typeface="Franklin Gothic Book" panose="020B0503020102020204" pitchFamily="34" charset="0"/>
            </a:endParaRPr>
          </a:p>
        </p:txBody>
      </p:sp>
      <p:sp>
        <p:nvSpPr>
          <p:cNvPr id="83" name="Rectangle 82">
            <a:extLst>
              <a:ext uri="{FF2B5EF4-FFF2-40B4-BE49-F238E27FC236}">
                <a16:creationId xmlns:a16="http://schemas.microsoft.com/office/drawing/2014/main" id="{E86AE150-D649-40E4-9D9B-5E3A08BA6CE7}"/>
              </a:ext>
            </a:extLst>
          </p:cNvPr>
          <p:cNvSpPr/>
          <p:nvPr/>
        </p:nvSpPr>
        <p:spPr>
          <a:xfrm>
            <a:off x="1684445" y="4095800"/>
            <a:ext cx="1880644" cy="338554"/>
          </a:xfrm>
          <a:prstGeom prst="rect">
            <a:avLst/>
          </a:prstGeom>
          <a:effectLst>
            <a:outerShdw blurRad="25400" dist="25400" dir="5400000" algn="t" rotWithShape="0">
              <a:prstClr val="black">
                <a:alpha val="40000"/>
              </a:prstClr>
            </a:outerShdw>
          </a:effectLst>
        </p:spPr>
        <p:txBody>
          <a:bodyPr wrap="none">
            <a:spAutoFit/>
          </a:bodyPr>
          <a:lstStyle/>
          <a:p>
            <a:pPr algn="ctr"/>
            <a:r>
              <a:rPr lang="en-US" sz="1600" dirty="0" smtClean="0">
                <a:solidFill>
                  <a:schemeClr val="bg1"/>
                </a:solidFill>
                <a:latin typeface="Franklin Gothic Book" panose="020B0503020102020204" pitchFamily="34" charset="0"/>
              </a:rPr>
              <a:t>District of Columbia</a:t>
            </a:r>
            <a:endParaRPr lang="en-US" sz="1600" dirty="0">
              <a:solidFill>
                <a:schemeClr val="bg1"/>
              </a:solidFill>
              <a:latin typeface="Franklin Gothic Book" panose="020B0503020102020204" pitchFamily="34" charset="0"/>
            </a:endParaRPr>
          </a:p>
        </p:txBody>
      </p:sp>
      <p:sp>
        <p:nvSpPr>
          <p:cNvPr id="85" name="TextBox 84">
            <a:extLst>
              <a:ext uri="{FF2B5EF4-FFF2-40B4-BE49-F238E27FC236}">
                <a16:creationId xmlns:a16="http://schemas.microsoft.com/office/drawing/2014/main" id="{2CCA9255-A8B0-4B35-87E2-6C988FA41A81}"/>
              </a:ext>
            </a:extLst>
          </p:cNvPr>
          <p:cNvSpPr txBox="1"/>
          <p:nvPr/>
        </p:nvSpPr>
        <p:spPr>
          <a:xfrm>
            <a:off x="9377535" y="3665135"/>
            <a:ext cx="1132233" cy="584775"/>
          </a:xfrm>
          <a:prstGeom prst="rect">
            <a:avLst/>
          </a:prstGeom>
          <a:noFill/>
          <a:effectLst>
            <a:outerShdw blurRad="25400" dist="25400" dir="5400000" algn="t" rotWithShape="0">
              <a:prstClr val="black">
                <a:alpha val="40000"/>
              </a:prstClr>
            </a:outerShdw>
          </a:effectLst>
        </p:spPr>
        <p:txBody>
          <a:bodyPr wrap="none" rtlCol="0">
            <a:spAutoFit/>
          </a:bodyPr>
          <a:lstStyle/>
          <a:p>
            <a:pPr algn="ctr"/>
            <a:r>
              <a:rPr lang="en-US" sz="3200" spc="-300" dirty="0" smtClean="0">
                <a:solidFill>
                  <a:schemeClr val="bg1"/>
                </a:solidFill>
                <a:latin typeface="Franklin Gothic Book" panose="020B0503020102020204" pitchFamily="34" charset="0"/>
              </a:rPr>
              <a:t>Atlanta</a:t>
            </a:r>
            <a:endParaRPr lang="en-US" sz="3200" spc="-300" dirty="0">
              <a:solidFill>
                <a:schemeClr val="bg1"/>
              </a:solidFill>
              <a:latin typeface="Franklin Gothic Book" panose="020B0503020102020204" pitchFamily="34" charset="0"/>
            </a:endParaRPr>
          </a:p>
        </p:txBody>
      </p:sp>
      <p:sp>
        <p:nvSpPr>
          <p:cNvPr id="86" name="Rectangle 85">
            <a:extLst>
              <a:ext uri="{FF2B5EF4-FFF2-40B4-BE49-F238E27FC236}">
                <a16:creationId xmlns:a16="http://schemas.microsoft.com/office/drawing/2014/main" id="{C9BE1B59-A8EC-4390-8D58-F3F44FC49A35}"/>
              </a:ext>
            </a:extLst>
          </p:cNvPr>
          <p:cNvSpPr/>
          <p:nvPr/>
        </p:nvSpPr>
        <p:spPr>
          <a:xfrm>
            <a:off x="9515490" y="4095800"/>
            <a:ext cx="856325" cy="338554"/>
          </a:xfrm>
          <a:prstGeom prst="rect">
            <a:avLst/>
          </a:prstGeom>
          <a:effectLst>
            <a:outerShdw blurRad="25400" dist="25400" dir="5400000" algn="t" rotWithShape="0">
              <a:prstClr val="black">
                <a:alpha val="40000"/>
              </a:prstClr>
            </a:outerShdw>
          </a:effectLst>
        </p:spPr>
        <p:txBody>
          <a:bodyPr wrap="none">
            <a:spAutoFit/>
          </a:bodyPr>
          <a:lstStyle/>
          <a:p>
            <a:pPr algn="ctr"/>
            <a:r>
              <a:rPr lang="en-US" sz="1600" dirty="0" smtClean="0">
                <a:solidFill>
                  <a:schemeClr val="bg1"/>
                </a:solidFill>
                <a:latin typeface="Franklin Gothic Book" panose="020B0503020102020204" pitchFamily="34" charset="0"/>
              </a:rPr>
              <a:t>Georgia</a:t>
            </a:r>
            <a:endParaRPr lang="en-US" sz="1600" dirty="0">
              <a:solidFill>
                <a:schemeClr val="bg1"/>
              </a:solidFill>
              <a:latin typeface="Franklin Gothic Book" panose="020B0503020102020204" pitchFamily="34" charset="0"/>
            </a:endParaRPr>
          </a:p>
        </p:txBody>
      </p:sp>
      <p:sp>
        <p:nvSpPr>
          <p:cNvPr id="87" name="Rectangle 86">
            <a:extLst>
              <a:ext uri="{FF2B5EF4-FFF2-40B4-BE49-F238E27FC236}">
                <a16:creationId xmlns:a16="http://schemas.microsoft.com/office/drawing/2014/main" id="{A884E1CC-C43B-44B5-BDCE-CC6E34C2F1B2}"/>
              </a:ext>
            </a:extLst>
          </p:cNvPr>
          <p:cNvSpPr/>
          <p:nvPr/>
        </p:nvSpPr>
        <p:spPr>
          <a:xfrm>
            <a:off x="4633096" y="4973344"/>
            <a:ext cx="3300153" cy="1184992"/>
          </a:xfrm>
          <a:prstGeom prst="rect">
            <a:avLst/>
          </a:prstGeom>
          <a:solidFill>
            <a:srgbClr val="2EB1D1">
              <a:alpha val="2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schemeClr val="bg1"/>
              </a:solidFill>
              <a:latin typeface="Franklin Gothic Book" panose="020B0503020102020204" pitchFamily="34" charset="0"/>
            </a:endParaRPr>
          </a:p>
        </p:txBody>
      </p:sp>
      <p:sp>
        <p:nvSpPr>
          <p:cNvPr id="88" name="Rectangle 87">
            <a:extLst>
              <a:ext uri="{FF2B5EF4-FFF2-40B4-BE49-F238E27FC236}">
                <a16:creationId xmlns:a16="http://schemas.microsoft.com/office/drawing/2014/main" id="{62E32E6A-A70E-45A6-B152-50A4618D176C}"/>
              </a:ext>
            </a:extLst>
          </p:cNvPr>
          <p:cNvSpPr/>
          <p:nvPr/>
        </p:nvSpPr>
        <p:spPr>
          <a:xfrm>
            <a:off x="8275308" y="4973344"/>
            <a:ext cx="3300153" cy="1184992"/>
          </a:xfrm>
          <a:prstGeom prst="rect">
            <a:avLst/>
          </a:prstGeom>
          <a:solidFill>
            <a:srgbClr val="2EB1D1">
              <a:alpha val="2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schemeClr val="bg1"/>
              </a:solidFill>
              <a:latin typeface="Franklin Gothic Book" panose="020B0503020102020204" pitchFamily="34" charset="0"/>
            </a:endParaRPr>
          </a:p>
        </p:txBody>
      </p:sp>
      <p:sp>
        <p:nvSpPr>
          <p:cNvPr id="89" name="Rectangle 88">
            <a:extLst>
              <a:ext uri="{FF2B5EF4-FFF2-40B4-BE49-F238E27FC236}">
                <a16:creationId xmlns:a16="http://schemas.microsoft.com/office/drawing/2014/main" id="{AD0407CA-3533-4259-B89F-5CF08B8ECC56}"/>
              </a:ext>
            </a:extLst>
          </p:cNvPr>
          <p:cNvSpPr/>
          <p:nvPr/>
        </p:nvSpPr>
        <p:spPr>
          <a:xfrm>
            <a:off x="956421" y="4973344"/>
            <a:ext cx="3300153" cy="1184992"/>
          </a:xfrm>
          <a:prstGeom prst="rect">
            <a:avLst/>
          </a:prstGeom>
          <a:solidFill>
            <a:srgbClr val="2EB1D1">
              <a:alpha val="2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schemeClr val="bg1"/>
              </a:solidFill>
              <a:latin typeface="Franklin Gothic Book" panose="020B0503020102020204" pitchFamily="34" charset="0"/>
            </a:endParaRPr>
          </a:p>
        </p:txBody>
      </p:sp>
      <p:sp>
        <p:nvSpPr>
          <p:cNvPr id="91" name="TextBox 90">
            <a:extLst>
              <a:ext uri="{FF2B5EF4-FFF2-40B4-BE49-F238E27FC236}">
                <a16:creationId xmlns:a16="http://schemas.microsoft.com/office/drawing/2014/main" id="{EA3368DF-06BF-4877-9CE4-62DA93970F52}"/>
              </a:ext>
            </a:extLst>
          </p:cNvPr>
          <p:cNvSpPr txBox="1"/>
          <p:nvPr/>
        </p:nvSpPr>
        <p:spPr>
          <a:xfrm>
            <a:off x="5785112" y="5043612"/>
            <a:ext cx="1032655" cy="584775"/>
          </a:xfrm>
          <a:prstGeom prst="rect">
            <a:avLst/>
          </a:prstGeom>
          <a:noFill/>
          <a:effectLst>
            <a:outerShdw blurRad="25400" dist="25400" dir="5400000" algn="t" rotWithShape="0">
              <a:prstClr val="black">
                <a:alpha val="40000"/>
              </a:prstClr>
            </a:outerShdw>
          </a:effectLst>
        </p:spPr>
        <p:txBody>
          <a:bodyPr wrap="none" rtlCol="0">
            <a:spAutoFit/>
          </a:bodyPr>
          <a:lstStyle/>
          <a:p>
            <a:pPr algn="ctr"/>
            <a:r>
              <a:rPr lang="en-US" sz="3200" spc="-300" dirty="0" smtClean="0">
                <a:solidFill>
                  <a:schemeClr val="bg1"/>
                </a:solidFill>
                <a:latin typeface="Franklin Gothic Book" panose="020B0503020102020204" pitchFamily="34" charset="0"/>
              </a:rPr>
              <a:t>Dallas</a:t>
            </a:r>
            <a:endParaRPr lang="en-US" sz="3200" spc="-300" dirty="0">
              <a:solidFill>
                <a:schemeClr val="bg1"/>
              </a:solidFill>
              <a:latin typeface="Franklin Gothic Book" panose="020B0503020102020204" pitchFamily="34" charset="0"/>
            </a:endParaRPr>
          </a:p>
        </p:txBody>
      </p:sp>
      <p:sp>
        <p:nvSpPr>
          <p:cNvPr id="92" name="Rectangle 91">
            <a:extLst>
              <a:ext uri="{FF2B5EF4-FFF2-40B4-BE49-F238E27FC236}">
                <a16:creationId xmlns:a16="http://schemas.microsoft.com/office/drawing/2014/main" id="{765B7590-42BA-4C3D-8B64-37A9BF872D80}"/>
              </a:ext>
            </a:extLst>
          </p:cNvPr>
          <p:cNvSpPr/>
          <p:nvPr/>
        </p:nvSpPr>
        <p:spPr>
          <a:xfrm>
            <a:off x="5969072" y="5474277"/>
            <a:ext cx="664734" cy="338554"/>
          </a:xfrm>
          <a:prstGeom prst="rect">
            <a:avLst/>
          </a:prstGeom>
          <a:effectLst>
            <a:outerShdw blurRad="25400" dist="25400" dir="5400000" algn="t" rotWithShape="0">
              <a:prstClr val="black">
                <a:alpha val="40000"/>
              </a:prstClr>
            </a:outerShdw>
          </a:effectLst>
        </p:spPr>
        <p:txBody>
          <a:bodyPr wrap="none">
            <a:spAutoFit/>
          </a:bodyPr>
          <a:lstStyle/>
          <a:p>
            <a:pPr algn="ctr"/>
            <a:r>
              <a:rPr lang="en-US" sz="1600" dirty="0" smtClean="0">
                <a:solidFill>
                  <a:schemeClr val="bg1"/>
                </a:solidFill>
                <a:latin typeface="Franklin Gothic Book" panose="020B0503020102020204" pitchFamily="34" charset="0"/>
              </a:rPr>
              <a:t>Texas</a:t>
            </a:r>
            <a:endParaRPr lang="en-US" sz="1600" dirty="0">
              <a:solidFill>
                <a:schemeClr val="bg1"/>
              </a:solidFill>
              <a:latin typeface="Franklin Gothic Book" panose="020B0503020102020204" pitchFamily="34" charset="0"/>
            </a:endParaRPr>
          </a:p>
        </p:txBody>
      </p:sp>
      <p:sp>
        <p:nvSpPr>
          <p:cNvPr id="107" name="TextBox 106">
            <a:extLst>
              <a:ext uri="{FF2B5EF4-FFF2-40B4-BE49-F238E27FC236}">
                <a16:creationId xmlns:a16="http://schemas.microsoft.com/office/drawing/2014/main" id="{45CB003C-2A2F-46AE-BE9E-E006E086EA71}"/>
              </a:ext>
            </a:extLst>
          </p:cNvPr>
          <p:cNvSpPr txBox="1"/>
          <p:nvPr/>
        </p:nvSpPr>
        <p:spPr>
          <a:xfrm>
            <a:off x="1961763" y="5043612"/>
            <a:ext cx="1326004" cy="584775"/>
          </a:xfrm>
          <a:prstGeom prst="rect">
            <a:avLst/>
          </a:prstGeom>
          <a:noFill/>
          <a:effectLst>
            <a:outerShdw blurRad="25400" dist="25400" dir="5400000" algn="t" rotWithShape="0">
              <a:prstClr val="black">
                <a:alpha val="40000"/>
              </a:prstClr>
            </a:outerShdw>
          </a:effectLst>
        </p:spPr>
        <p:txBody>
          <a:bodyPr wrap="none" rtlCol="0">
            <a:spAutoFit/>
          </a:bodyPr>
          <a:lstStyle/>
          <a:p>
            <a:pPr algn="ctr"/>
            <a:r>
              <a:rPr lang="en-US" sz="3200" spc="-300" dirty="0" smtClean="0">
                <a:solidFill>
                  <a:schemeClr val="bg1"/>
                </a:solidFill>
                <a:latin typeface="Franklin Gothic Book" panose="020B0503020102020204" pitchFamily="34" charset="0"/>
              </a:rPr>
              <a:t>St. Louis</a:t>
            </a:r>
            <a:endParaRPr lang="en-US" sz="3200" spc="-300" dirty="0">
              <a:solidFill>
                <a:schemeClr val="bg1"/>
              </a:solidFill>
              <a:latin typeface="Franklin Gothic Book" panose="020B0503020102020204" pitchFamily="34" charset="0"/>
            </a:endParaRPr>
          </a:p>
        </p:txBody>
      </p:sp>
      <p:sp>
        <p:nvSpPr>
          <p:cNvPr id="108" name="Rectangle 107">
            <a:extLst>
              <a:ext uri="{FF2B5EF4-FFF2-40B4-BE49-F238E27FC236}">
                <a16:creationId xmlns:a16="http://schemas.microsoft.com/office/drawing/2014/main" id="{BF6FDED9-4260-4974-9487-EB5FFF603D2A}"/>
              </a:ext>
            </a:extLst>
          </p:cNvPr>
          <p:cNvSpPr/>
          <p:nvPr/>
        </p:nvSpPr>
        <p:spPr>
          <a:xfrm>
            <a:off x="2165344" y="5474277"/>
            <a:ext cx="918841" cy="338554"/>
          </a:xfrm>
          <a:prstGeom prst="rect">
            <a:avLst/>
          </a:prstGeom>
          <a:effectLst>
            <a:outerShdw blurRad="25400" dist="25400" dir="5400000" algn="t" rotWithShape="0">
              <a:prstClr val="black">
                <a:alpha val="40000"/>
              </a:prstClr>
            </a:outerShdw>
          </a:effectLst>
        </p:spPr>
        <p:txBody>
          <a:bodyPr wrap="none">
            <a:spAutoFit/>
          </a:bodyPr>
          <a:lstStyle/>
          <a:p>
            <a:pPr algn="ctr"/>
            <a:r>
              <a:rPr lang="en-US" sz="1600" dirty="0" smtClean="0">
                <a:solidFill>
                  <a:schemeClr val="bg1"/>
                </a:solidFill>
                <a:latin typeface="Franklin Gothic Book" panose="020B0503020102020204" pitchFamily="34" charset="0"/>
              </a:rPr>
              <a:t>Missouri</a:t>
            </a:r>
            <a:endParaRPr lang="en-US" sz="1600" dirty="0">
              <a:solidFill>
                <a:schemeClr val="bg1"/>
              </a:solidFill>
              <a:latin typeface="Franklin Gothic Book" panose="020B0503020102020204" pitchFamily="34" charset="0"/>
            </a:endParaRPr>
          </a:p>
        </p:txBody>
      </p:sp>
      <p:sp>
        <p:nvSpPr>
          <p:cNvPr id="112" name="TextBox 111">
            <a:extLst>
              <a:ext uri="{FF2B5EF4-FFF2-40B4-BE49-F238E27FC236}">
                <a16:creationId xmlns:a16="http://schemas.microsoft.com/office/drawing/2014/main" id="{468FF305-4B11-4C48-B768-8191A2AE51EE}"/>
              </a:ext>
            </a:extLst>
          </p:cNvPr>
          <p:cNvSpPr txBox="1"/>
          <p:nvPr/>
        </p:nvSpPr>
        <p:spPr>
          <a:xfrm>
            <a:off x="9267824" y="5043612"/>
            <a:ext cx="1351653" cy="584775"/>
          </a:xfrm>
          <a:prstGeom prst="rect">
            <a:avLst/>
          </a:prstGeom>
          <a:noFill/>
          <a:effectLst>
            <a:outerShdw blurRad="25400" dist="25400" dir="5400000" algn="t" rotWithShape="0">
              <a:prstClr val="black">
                <a:alpha val="40000"/>
              </a:prstClr>
            </a:outerShdw>
          </a:effectLst>
        </p:spPr>
        <p:txBody>
          <a:bodyPr wrap="none" rtlCol="0">
            <a:spAutoFit/>
          </a:bodyPr>
          <a:lstStyle/>
          <a:p>
            <a:pPr algn="ctr"/>
            <a:r>
              <a:rPr lang="en-US" sz="3200" spc="-300" dirty="0" smtClean="0">
                <a:solidFill>
                  <a:schemeClr val="bg1"/>
                </a:solidFill>
                <a:latin typeface="Franklin Gothic Book" panose="020B0503020102020204" pitchFamily="34" charset="0"/>
              </a:rPr>
              <a:t>Oakland</a:t>
            </a:r>
            <a:endParaRPr lang="en-US" sz="3200" spc="-300" dirty="0">
              <a:solidFill>
                <a:schemeClr val="bg1"/>
              </a:solidFill>
              <a:latin typeface="Franklin Gothic Book" panose="020B0503020102020204" pitchFamily="34" charset="0"/>
            </a:endParaRPr>
          </a:p>
        </p:txBody>
      </p:sp>
      <p:sp>
        <p:nvSpPr>
          <p:cNvPr id="113" name="Rectangle 112">
            <a:extLst>
              <a:ext uri="{FF2B5EF4-FFF2-40B4-BE49-F238E27FC236}">
                <a16:creationId xmlns:a16="http://schemas.microsoft.com/office/drawing/2014/main" id="{C05B77F2-9CC1-48DD-BF76-4E739F20FBDE}"/>
              </a:ext>
            </a:extLst>
          </p:cNvPr>
          <p:cNvSpPr/>
          <p:nvPr/>
        </p:nvSpPr>
        <p:spPr>
          <a:xfrm>
            <a:off x="9442490" y="5474277"/>
            <a:ext cx="1002326" cy="338554"/>
          </a:xfrm>
          <a:prstGeom prst="rect">
            <a:avLst/>
          </a:prstGeom>
          <a:effectLst>
            <a:outerShdw blurRad="25400" dist="25400" dir="5400000" algn="t" rotWithShape="0">
              <a:prstClr val="black">
                <a:alpha val="40000"/>
              </a:prstClr>
            </a:outerShdw>
          </a:effectLst>
        </p:spPr>
        <p:txBody>
          <a:bodyPr wrap="none">
            <a:spAutoFit/>
          </a:bodyPr>
          <a:lstStyle/>
          <a:p>
            <a:pPr algn="ctr"/>
            <a:r>
              <a:rPr lang="en-US" sz="1600" dirty="0" smtClean="0">
                <a:solidFill>
                  <a:schemeClr val="bg1"/>
                </a:solidFill>
                <a:latin typeface="Franklin Gothic Book" panose="020B0503020102020204" pitchFamily="34" charset="0"/>
              </a:rPr>
              <a:t>California</a:t>
            </a:r>
            <a:endParaRPr lang="en-US" sz="1600" dirty="0">
              <a:solidFill>
                <a:schemeClr val="bg1"/>
              </a:solidFill>
              <a:latin typeface="Franklin Gothic Book" panose="020B05030201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6061" b="32424"/>
          <a:stretch/>
        </p:blipFill>
        <p:spPr>
          <a:xfrm>
            <a:off x="9167192" y="923749"/>
            <a:ext cx="2099922" cy="661794"/>
          </a:xfrm>
          <a:prstGeom prst="rect">
            <a:avLst/>
          </a:prstGeom>
        </p:spPr>
      </p:pic>
      <p:pic>
        <p:nvPicPr>
          <p:cNvPr id="20" name="Picture 19"/>
          <p:cNvPicPr>
            <a:picLocks noChangeAspect="1"/>
          </p:cNvPicPr>
          <p:nvPr/>
        </p:nvPicPr>
        <p:blipFill>
          <a:blip r:embed="rId4"/>
          <a:stretch>
            <a:fillRect/>
          </a:stretch>
        </p:blipFill>
        <p:spPr>
          <a:xfrm>
            <a:off x="4875053" y="1432298"/>
            <a:ext cx="1524132" cy="1335140"/>
          </a:xfrm>
          <a:prstGeom prst="rect">
            <a:avLst/>
          </a:prstGeom>
        </p:spPr>
      </p:pic>
      <p:pic>
        <p:nvPicPr>
          <p:cNvPr id="21" name="Picture 20"/>
          <p:cNvPicPr>
            <a:picLocks noChangeAspect="1"/>
          </p:cNvPicPr>
          <p:nvPr/>
        </p:nvPicPr>
        <p:blipFill>
          <a:blip r:embed="rId5"/>
          <a:stretch>
            <a:fillRect/>
          </a:stretch>
        </p:blipFill>
        <p:spPr>
          <a:xfrm>
            <a:off x="5867400" y="1437137"/>
            <a:ext cx="1317818" cy="1317818"/>
          </a:xfrm>
          <a:prstGeom prst="rect">
            <a:avLst/>
          </a:prstGeom>
        </p:spPr>
      </p:pic>
      <p:pic>
        <p:nvPicPr>
          <p:cNvPr id="32" name="Picture 31"/>
          <p:cNvPicPr>
            <a:picLocks noChangeAspect="1"/>
          </p:cNvPicPr>
          <p:nvPr/>
        </p:nvPicPr>
        <p:blipFill>
          <a:blip r:embed="rId6"/>
          <a:stretch>
            <a:fillRect/>
          </a:stretch>
        </p:blipFill>
        <p:spPr>
          <a:xfrm rot="5400000">
            <a:off x="5650622" y="-703277"/>
            <a:ext cx="985924" cy="7644469"/>
          </a:xfrm>
          <a:prstGeom prst="rect">
            <a:avLst/>
          </a:prstGeom>
        </p:spPr>
      </p:pic>
    </p:spTree>
    <p:extLst>
      <p:ext uri="{BB962C8B-B14F-4D97-AF65-F5344CB8AC3E}">
        <p14:creationId xmlns:p14="http://schemas.microsoft.com/office/powerpoint/2010/main" val="16783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fade">
                                      <p:cBhvr>
                                        <p:cTn id="49" dur="500"/>
                                        <p:tgtEl>
                                          <p:spTgt spid="1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500"/>
                                        <p:tgtEl>
                                          <p:spTgt spid="10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fade">
                                      <p:cBhvr>
                                        <p:cTn id="63" dur="500"/>
                                        <p:tgtEl>
                                          <p:spTgt spid="1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500"/>
                                        <p:tgtEl>
                                          <p:spTgt spid="9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500"/>
                                        <p:tgtEl>
                                          <p:spTgt spid="9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fade">
                                      <p:cBhvr>
                                        <p:cTn id="77" dur="500"/>
                                        <p:tgtEl>
                                          <p:spTgt spid="1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500"/>
                                        <p:tgtEl>
                                          <p:spTgt spid="1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3"/>
                                        </p:tgtEl>
                                        <p:attrNameLst>
                                          <p:attrName>style.visibility</p:attrName>
                                        </p:attrNameLst>
                                      </p:cBhvr>
                                      <p:to>
                                        <p:strVal val="visible"/>
                                      </p:to>
                                    </p:set>
                                    <p:animEffect transition="in" filter="fade">
                                      <p:cBhvr>
                                        <p:cTn id="8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19" grpId="0" animBg="1"/>
      <p:bldP spid="118" grpId="0" animBg="1"/>
      <p:bldP spid="117" grpId="0" animBg="1"/>
      <p:bldP spid="114" grpId="0" animBg="1"/>
      <p:bldP spid="58" grpId="0" animBg="1"/>
      <p:bldP spid="59" grpId="0" animBg="1"/>
      <p:bldP spid="60" grpId="0" animBg="1"/>
      <p:bldP spid="77" grpId="0"/>
      <p:bldP spid="78" grpId="0"/>
      <p:bldP spid="80" grpId="0"/>
      <p:bldP spid="83" grpId="0"/>
      <p:bldP spid="85" grpId="0"/>
      <p:bldP spid="86" grpId="0"/>
      <p:bldP spid="87" grpId="0" animBg="1"/>
      <p:bldP spid="88" grpId="0" animBg="1"/>
      <p:bldP spid="89" grpId="0" animBg="1"/>
      <p:bldP spid="91" grpId="0"/>
      <p:bldP spid="92" grpId="0"/>
      <p:bldP spid="107" grpId="0"/>
      <p:bldP spid="108" grpId="0"/>
      <p:bldP spid="112" grpId="0"/>
      <p:bldP spid="1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2E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257" y="5646715"/>
            <a:ext cx="933486" cy="704320"/>
          </a:xfrm>
          <a:prstGeom prst="rect">
            <a:avLst/>
          </a:prstGeom>
        </p:spPr>
      </p:pic>
      <p:pic>
        <p:nvPicPr>
          <p:cNvPr id="4" name="Picture 3"/>
          <p:cNvPicPr>
            <a:picLocks noChangeAspect="1"/>
          </p:cNvPicPr>
          <p:nvPr/>
        </p:nvPicPr>
        <p:blipFill>
          <a:blip r:embed="rId3"/>
          <a:stretch>
            <a:fillRect/>
          </a:stretch>
        </p:blipFill>
        <p:spPr>
          <a:xfrm>
            <a:off x="8617509" y="4361951"/>
            <a:ext cx="3523793" cy="2688569"/>
          </a:xfrm>
          <a:prstGeom prst="rect">
            <a:avLst/>
          </a:prstGeom>
        </p:spPr>
      </p:pic>
    </p:spTree>
    <p:extLst>
      <p:ext uri="{BB962C8B-B14F-4D97-AF65-F5344CB8AC3E}">
        <p14:creationId xmlns:p14="http://schemas.microsoft.com/office/powerpoint/2010/main" val="105921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25489" r="1353" b="27503"/>
          <a:stretch/>
        </p:blipFill>
        <p:spPr>
          <a:xfrm>
            <a:off x="5575" y="0"/>
            <a:ext cx="12188284" cy="3657600"/>
          </a:xfrm>
          <a:prstGeom prst="rect">
            <a:avLst/>
          </a:prstGeom>
        </p:spPr>
      </p:pic>
      <p:sp>
        <p:nvSpPr>
          <p:cNvPr id="63" name="SHADE">
            <a:extLst>
              <a:ext uri="{FF2B5EF4-FFF2-40B4-BE49-F238E27FC236}">
                <a16:creationId xmlns:a16="http://schemas.microsoft.com/office/drawing/2014/main" id="{4CE3A676-AAD2-4144-98BA-8AB8A6EE0C23}"/>
              </a:ext>
            </a:extLst>
          </p:cNvPr>
          <p:cNvSpPr>
            <a:spLocks/>
          </p:cNvSpPr>
          <p:nvPr/>
        </p:nvSpPr>
        <p:spPr>
          <a:xfrm>
            <a:off x="-10071" y="1343090"/>
            <a:ext cx="12211670" cy="2383248"/>
          </a:xfrm>
          <a:prstGeom prst="rect">
            <a:avLst/>
          </a:prstGeom>
          <a:gradFill flip="none" rotWithShape="1">
            <a:gsLst>
              <a:gs pos="0">
                <a:schemeClr val="bg1">
                  <a:lumMod val="50000"/>
                </a:schemeClr>
              </a:gs>
              <a:gs pos="100000">
                <a:srgbClr val="000000">
                  <a:alpha val="0"/>
                  <a:lumMod val="0"/>
                </a:srgbClr>
              </a:gs>
              <a:gs pos="50000">
                <a:srgbClr val="000000">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itle 2">
            <a:extLst>
              <a:ext uri="{FF2B5EF4-FFF2-40B4-BE49-F238E27FC236}">
                <a16:creationId xmlns:a16="http://schemas.microsoft.com/office/drawing/2014/main" id="{8ED93710-7B29-48E3-B30B-4EDFC5419E7E}"/>
              </a:ext>
            </a:extLst>
          </p:cNvPr>
          <p:cNvSpPr txBox="1">
            <a:spLocks/>
          </p:cNvSpPr>
          <p:nvPr/>
        </p:nvSpPr>
        <p:spPr>
          <a:xfrm>
            <a:off x="237125" y="2347837"/>
            <a:ext cx="7156665" cy="11724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Franklin Gothic Medium" panose="020B0603020102020204" pitchFamily="34" charset="0"/>
                <a:ea typeface="+mj-ea"/>
                <a:cs typeface="+mj-cs"/>
              </a:rPr>
              <a:t>Table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o</a:t>
            </a:r>
            <a:r>
              <a:rPr kumimoji="0" lang="en-US" sz="4400" b="0" i="0" u="none" strike="noStrike" kern="1200" cap="none" spc="0" normalizeH="0" baseline="0" noProof="0" dirty="0" smtClean="0">
                <a:ln>
                  <a:noFill/>
                </a:ln>
                <a:solidFill>
                  <a:prstClr val="white"/>
                </a:solidFill>
                <a:effectLst/>
                <a:uLnTx/>
                <a:uFillTx/>
                <a:latin typeface="Franklin Gothic Medium" panose="020B0603020102020204" pitchFamily="34" charset="0"/>
                <a:ea typeface="+mj-ea"/>
                <a:cs typeface="+mj-cs"/>
              </a:rPr>
              <a:t>f Contents</a:t>
            </a:r>
            <a:endParaRPr kumimoji="0" lang="en-US" sz="44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endParaRPr>
          </a:p>
        </p:txBody>
      </p:sp>
      <p:sp>
        <p:nvSpPr>
          <p:cNvPr id="127" name="TextBox 126">
            <a:extLst>
              <a:ext uri="{FF2B5EF4-FFF2-40B4-BE49-F238E27FC236}">
                <a16:creationId xmlns:a16="http://schemas.microsoft.com/office/drawing/2014/main" id="{35F85D66-2373-4350-A76A-81DEC0A9C3F7}"/>
              </a:ext>
            </a:extLst>
          </p:cNvPr>
          <p:cNvSpPr txBox="1">
            <a:spLocks noChangeAspect="1"/>
          </p:cNvSpPr>
          <p:nvPr/>
        </p:nvSpPr>
        <p:spPr>
          <a:xfrm>
            <a:off x="984359" y="3887510"/>
            <a:ext cx="265057" cy="265057"/>
          </a:xfrm>
          <a:prstGeom prst="ellipse">
            <a:avLst/>
          </a:prstGeom>
          <a:solidFill>
            <a:srgbClr val="2EB1D1"/>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01</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28" name="TextBox 127">
            <a:extLst>
              <a:ext uri="{FF2B5EF4-FFF2-40B4-BE49-F238E27FC236}">
                <a16:creationId xmlns:a16="http://schemas.microsoft.com/office/drawing/2014/main" id="{8A5CE296-70E3-4F0F-8418-AFEAD60FF214}"/>
              </a:ext>
            </a:extLst>
          </p:cNvPr>
          <p:cNvSpPr txBox="1"/>
          <p:nvPr/>
        </p:nvSpPr>
        <p:spPr>
          <a:xfrm>
            <a:off x="1250468" y="3896928"/>
            <a:ext cx="1032655"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LISC </a:t>
            </a:r>
            <a:r>
              <a:rPr kumimoji="0" lang="en-MY" sz="10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rPr>
              <a:t>OVERVIEW</a:t>
            </a:r>
          </a:p>
        </p:txBody>
      </p:sp>
      <p:sp>
        <p:nvSpPr>
          <p:cNvPr id="129" name="Rectangle 128">
            <a:extLst>
              <a:ext uri="{FF2B5EF4-FFF2-40B4-BE49-F238E27FC236}">
                <a16:creationId xmlns:a16="http://schemas.microsoft.com/office/drawing/2014/main" id="{3600D9E0-448B-4060-B8E4-A37B1D34701E}"/>
              </a:ext>
            </a:extLst>
          </p:cNvPr>
          <p:cNvSpPr/>
          <p:nvPr/>
        </p:nvSpPr>
        <p:spPr>
          <a:xfrm>
            <a:off x="1219319" y="4349019"/>
            <a:ext cx="3483726"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LISC</a:t>
            </a: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Strategic Investments Group</a:t>
            </a: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30" name="Rectangle 129">
            <a:extLst>
              <a:ext uri="{FF2B5EF4-FFF2-40B4-BE49-F238E27FC236}">
                <a16:creationId xmlns:a16="http://schemas.microsoft.com/office/drawing/2014/main" id="{36EF2030-8850-4EC3-A081-2800376A6058}"/>
              </a:ext>
            </a:extLst>
          </p:cNvPr>
          <p:cNvSpPr/>
          <p:nvPr/>
        </p:nvSpPr>
        <p:spPr>
          <a:xfrm>
            <a:off x="1219321" y="4076807"/>
            <a:ext cx="3007044" cy="3385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WHO WE ARE</a:t>
            </a:r>
            <a:endParaRPr kumimoji="0" lang="en-GB" sz="16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31" name="TextBox 130">
            <a:extLst>
              <a:ext uri="{FF2B5EF4-FFF2-40B4-BE49-F238E27FC236}">
                <a16:creationId xmlns:a16="http://schemas.microsoft.com/office/drawing/2014/main" id="{EBF53FC7-78B2-40BC-833F-C500C311CA37}"/>
              </a:ext>
            </a:extLst>
          </p:cNvPr>
          <p:cNvSpPr txBox="1">
            <a:spLocks noChangeAspect="1"/>
          </p:cNvSpPr>
          <p:nvPr/>
        </p:nvSpPr>
        <p:spPr>
          <a:xfrm>
            <a:off x="4831918" y="3887510"/>
            <a:ext cx="265057" cy="265057"/>
          </a:xfrm>
          <a:prstGeom prst="ellipse">
            <a:avLst/>
          </a:prstGeom>
          <a:solidFill>
            <a:srgbClr val="2EB1D1"/>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02</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32" name="TextBox 131">
            <a:extLst>
              <a:ext uri="{FF2B5EF4-FFF2-40B4-BE49-F238E27FC236}">
                <a16:creationId xmlns:a16="http://schemas.microsoft.com/office/drawing/2014/main" id="{EA962426-C525-4E09-A979-29506E16C565}"/>
              </a:ext>
            </a:extLst>
          </p:cNvPr>
          <p:cNvSpPr txBox="1"/>
          <p:nvPr/>
        </p:nvSpPr>
        <p:spPr>
          <a:xfrm>
            <a:off x="8972483" y="3947817"/>
            <a:ext cx="726481"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SERVICES</a:t>
            </a:r>
            <a:endParaRPr kumimoji="0" lang="en-MY" sz="10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33" name="Rectangle 132">
            <a:extLst>
              <a:ext uri="{FF2B5EF4-FFF2-40B4-BE49-F238E27FC236}">
                <a16:creationId xmlns:a16="http://schemas.microsoft.com/office/drawing/2014/main" id="{CF0402EE-2D00-4F3A-9BB4-4C3A5F8E7966}"/>
              </a:ext>
            </a:extLst>
          </p:cNvPr>
          <p:cNvSpPr/>
          <p:nvPr/>
        </p:nvSpPr>
        <p:spPr>
          <a:xfrm>
            <a:off x="8952709" y="4340636"/>
            <a:ext cx="3483726" cy="120032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Capital-raising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Impact Investing</a:t>
            </a: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Impact Real Estate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rPr>
              <a:t>Specialized Fund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34" name="Rectangle 133">
            <a:extLst>
              <a:ext uri="{FF2B5EF4-FFF2-40B4-BE49-F238E27FC236}">
                <a16:creationId xmlns:a16="http://schemas.microsoft.com/office/drawing/2014/main" id="{CA629571-4D0B-47C4-8EAC-35369C23B0DD}"/>
              </a:ext>
            </a:extLst>
          </p:cNvPr>
          <p:cNvSpPr/>
          <p:nvPr/>
        </p:nvSpPr>
        <p:spPr>
          <a:xfrm>
            <a:off x="8952711" y="4068424"/>
            <a:ext cx="3347670" cy="3385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HOW WE DO IT</a:t>
            </a:r>
            <a:endParaRPr kumimoji="0" lang="en-GB" sz="16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35" name="TextBox 134">
            <a:extLst>
              <a:ext uri="{FF2B5EF4-FFF2-40B4-BE49-F238E27FC236}">
                <a16:creationId xmlns:a16="http://schemas.microsoft.com/office/drawing/2014/main" id="{0229C39C-A292-4C1B-A069-AB14B0C02E9E}"/>
              </a:ext>
            </a:extLst>
          </p:cNvPr>
          <p:cNvSpPr txBox="1">
            <a:spLocks noChangeAspect="1"/>
          </p:cNvSpPr>
          <p:nvPr/>
        </p:nvSpPr>
        <p:spPr>
          <a:xfrm>
            <a:off x="8656270" y="3887510"/>
            <a:ext cx="265057" cy="265057"/>
          </a:xfrm>
          <a:prstGeom prst="ellipse">
            <a:avLst/>
          </a:prstGeom>
          <a:solidFill>
            <a:srgbClr val="2EB1D1"/>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03</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36" name="TextBox 135">
            <a:extLst>
              <a:ext uri="{FF2B5EF4-FFF2-40B4-BE49-F238E27FC236}">
                <a16:creationId xmlns:a16="http://schemas.microsoft.com/office/drawing/2014/main" id="{3BA86778-1CCA-43DD-B3E8-33330D88AA19}"/>
              </a:ext>
            </a:extLst>
          </p:cNvPr>
          <p:cNvSpPr txBox="1"/>
          <p:nvPr/>
        </p:nvSpPr>
        <p:spPr>
          <a:xfrm>
            <a:off x="1250469" y="5320944"/>
            <a:ext cx="1199367"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PROJECT PIPELINE</a:t>
            </a:r>
            <a:endParaRPr kumimoji="0" lang="en-MY" sz="10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37" name="Rectangle 136">
            <a:extLst>
              <a:ext uri="{FF2B5EF4-FFF2-40B4-BE49-F238E27FC236}">
                <a16:creationId xmlns:a16="http://schemas.microsoft.com/office/drawing/2014/main" id="{BB38D2EB-7B84-4F32-A4DE-37080FBE1AC4}"/>
              </a:ext>
            </a:extLst>
          </p:cNvPr>
          <p:cNvSpPr/>
          <p:nvPr/>
        </p:nvSpPr>
        <p:spPr>
          <a:xfrm>
            <a:off x="1250510" y="5742178"/>
            <a:ext cx="3483726" cy="27699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Our Footprint – Current Projects</a:t>
            </a: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38" name="Rectangle 137">
            <a:extLst>
              <a:ext uri="{FF2B5EF4-FFF2-40B4-BE49-F238E27FC236}">
                <a16:creationId xmlns:a16="http://schemas.microsoft.com/office/drawing/2014/main" id="{857C372E-20D2-4C91-9DFB-F59A460C2DD6}"/>
              </a:ext>
            </a:extLst>
          </p:cNvPr>
          <p:cNvSpPr/>
          <p:nvPr/>
        </p:nvSpPr>
        <p:spPr>
          <a:xfrm>
            <a:off x="1250513" y="5469966"/>
            <a:ext cx="3316942" cy="3385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WHERE WE’RE WORKING</a:t>
            </a:r>
            <a:endParaRPr kumimoji="0" lang="en-GB" sz="16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39" name="TextBox 138">
            <a:extLst>
              <a:ext uri="{FF2B5EF4-FFF2-40B4-BE49-F238E27FC236}">
                <a16:creationId xmlns:a16="http://schemas.microsoft.com/office/drawing/2014/main" id="{2D3D37BF-6D8C-4EA3-816E-A760EC2C21CD}"/>
              </a:ext>
            </a:extLst>
          </p:cNvPr>
          <p:cNvSpPr txBox="1">
            <a:spLocks noChangeAspect="1"/>
          </p:cNvSpPr>
          <p:nvPr/>
        </p:nvSpPr>
        <p:spPr>
          <a:xfrm>
            <a:off x="984359" y="5310152"/>
            <a:ext cx="265057" cy="265057"/>
          </a:xfrm>
          <a:prstGeom prst="ellipse">
            <a:avLst/>
          </a:prstGeom>
          <a:solidFill>
            <a:srgbClr val="2EB1D1"/>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04</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40" name="TextBox 139">
            <a:extLst>
              <a:ext uri="{FF2B5EF4-FFF2-40B4-BE49-F238E27FC236}">
                <a16:creationId xmlns:a16="http://schemas.microsoft.com/office/drawing/2014/main" id="{566DB45C-031E-40FF-885D-8A5B0EF954F9}"/>
              </a:ext>
            </a:extLst>
          </p:cNvPr>
          <p:cNvSpPr txBox="1"/>
          <p:nvPr/>
        </p:nvSpPr>
        <p:spPr>
          <a:xfrm>
            <a:off x="5098026" y="3947817"/>
            <a:ext cx="1225015"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GROUP DICIPLINES</a:t>
            </a:r>
            <a:endParaRPr kumimoji="0" lang="en-MY" sz="10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41" name="Rectangle 140">
            <a:extLst>
              <a:ext uri="{FF2B5EF4-FFF2-40B4-BE49-F238E27FC236}">
                <a16:creationId xmlns:a16="http://schemas.microsoft.com/office/drawing/2014/main" id="{761C1720-0360-4D1F-A430-99EF20E10E1D}"/>
              </a:ext>
            </a:extLst>
          </p:cNvPr>
          <p:cNvSpPr/>
          <p:nvPr/>
        </p:nvSpPr>
        <p:spPr>
          <a:xfrm>
            <a:off x="5086014" y="4366825"/>
            <a:ext cx="3483726"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Opportunity Zones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Innovative Impact Investments</a:t>
            </a: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42" name="Rectangle 141">
            <a:extLst>
              <a:ext uri="{FF2B5EF4-FFF2-40B4-BE49-F238E27FC236}">
                <a16:creationId xmlns:a16="http://schemas.microsoft.com/office/drawing/2014/main" id="{3D970870-B13B-4C39-A100-F88AB18BD06F}"/>
              </a:ext>
            </a:extLst>
          </p:cNvPr>
          <p:cNvSpPr/>
          <p:nvPr/>
        </p:nvSpPr>
        <p:spPr>
          <a:xfrm>
            <a:off x="5086016" y="4094614"/>
            <a:ext cx="3007044" cy="3385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WHAT WE DO</a:t>
            </a:r>
            <a:endParaRPr kumimoji="0" lang="en-GB" sz="16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43" name="TextBox 142">
            <a:extLst>
              <a:ext uri="{FF2B5EF4-FFF2-40B4-BE49-F238E27FC236}">
                <a16:creationId xmlns:a16="http://schemas.microsoft.com/office/drawing/2014/main" id="{C725D4DE-4CD3-4A21-B9C1-58100F6D6AFB}"/>
              </a:ext>
            </a:extLst>
          </p:cNvPr>
          <p:cNvSpPr txBox="1">
            <a:spLocks noChangeAspect="1"/>
          </p:cNvSpPr>
          <p:nvPr/>
        </p:nvSpPr>
        <p:spPr>
          <a:xfrm>
            <a:off x="4831918" y="5310152"/>
            <a:ext cx="265057" cy="265057"/>
          </a:xfrm>
          <a:prstGeom prst="ellipse">
            <a:avLst/>
          </a:prstGeom>
          <a:solidFill>
            <a:srgbClr val="2EB1D1"/>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05</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44" name="TextBox 143">
            <a:extLst>
              <a:ext uri="{FF2B5EF4-FFF2-40B4-BE49-F238E27FC236}">
                <a16:creationId xmlns:a16="http://schemas.microsoft.com/office/drawing/2014/main" id="{3202452A-DD98-4860-BD7C-E3F951D313C7}"/>
              </a:ext>
            </a:extLst>
          </p:cNvPr>
          <p:cNvSpPr txBox="1"/>
          <p:nvPr/>
        </p:nvSpPr>
        <p:spPr>
          <a:xfrm>
            <a:off x="5098028" y="5319570"/>
            <a:ext cx="1680268"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COMPETITIVE ADVANTAGES</a:t>
            </a:r>
            <a:endParaRPr kumimoji="0" lang="en-MY" sz="10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45" name="Rectangle 144">
            <a:extLst>
              <a:ext uri="{FF2B5EF4-FFF2-40B4-BE49-F238E27FC236}">
                <a16:creationId xmlns:a16="http://schemas.microsoft.com/office/drawing/2014/main" id="{F9638B52-7FFA-4B6B-A608-A71BE036BDA8}"/>
              </a:ext>
            </a:extLst>
          </p:cNvPr>
          <p:cNvSpPr/>
          <p:nvPr/>
        </p:nvSpPr>
        <p:spPr>
          <a:xfrm>
            <a:off x="5044137" y="5512594"/>
            <a:ext cx="3007044" cy="3385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WHY WORK WITH US</a:t>
            </a:r>
            <a:endParaRPr kumimoji="0" lang="en-GB" sz="16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46" name="TextBox 145">
            <a:extLst>
              <a:ext uri="{FF2B5EF4-FFF2-40B4-BE49-F238E27FC236}">
                <a16:creationId xmlns:a16="http://schemas.microsoft.com/office/drawing/2014/main" id="{8DC8B763-9243-4FA4-93CC-701C7A8C0789}"/>
              </a:ext>
            </a:extLst>
          </p:cNvPr>
          <p:cNvSpPr txBox="1">
            <a:spLocks noChangeAspect="1"/>
          </p:cNvSpPr>
          <p:nvPr/>
        </p:nvSpPr>
        <p:spPr>
          <a:xfrm>
            <a:off x="8656270" y="5310152"/>
            <a:ext cx="265057" cy="265057"/>
          </a:xfrm>
          <a:prstGeom prst="ellipse">
            <a:avLst/>
          </a:prstGeom>
          <a:solidFill>
            <a:srgbClr val="2EB1D1"/>
          </a:solidFill>
          <a:ln w="9525">
            <a:noFill/>
            <a:prstDash val="dash"/>
          </a:ln>
          <a:effectLst>
            <a:outerShdw blurRad="50800" dist="38100" dir="2700000" algn="tl" rotWithShape="0">
              <a:prstClr val="black">
                <a:alpha val="40000"/>
              </a:prstClr>
            </a:outerShdw>
          </a:effectLst>
        </p:spPr>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06</a:t>
            </a:r>
            <a:endParaRPr kumimoji="0" lang="ru-RU" sz="1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47" name="TextBox 146">
            <a:extLst>
              <a:ext uri="{FF2B5EF4-FFF2-40B4-BE49-F238E27FC236}">
                <a16:creationId xmlns:a16="http://schemas.microsoft.com/office/drawing/2014/main" id="{E35AD28E-2B5F-40B2-B988-FDBA92F26BE0}"/>
              </a:ext>
            </a:extLst>
          </p:cNvPr>
          <p:cNvSpPr txBox="1"/>
          <p:nvPr/>
        </p:nvSpPr>
        <p:spPr>
          <a:xfrm>
            <a:off x="8922380" y="5319570"/>
            <a:ext cx="1497526"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CONTACT INFORMATION</a:t>
            </a:r>
            <a:endParaRPr kumimoji="0" lang="en-MY" sz="10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148" name="Rectangle 147">
            <a:extLst>
              <a:ext uri="{FF2B5EF4-FFF2-40B4-BE49-F238E27FC236}">
                <a16:creationId xmlns:a16="http://schemas.microsoft.com/office/drawing/2014/main" id="{BAA1BEBA-0B95-4C96-A491-D3FBDBF7897D}"/>
              </a:ext>
            </a:extLst>
          </p:cNvPr>
          <p:cNvSpPr/>
          <p:nvPr/>
        </p:nvSpPr>
        <p:spPr>
          <a:xfrm>
            <a:off x="8946800" y="5503733"/>
            <a:ext cx="3007044" cy="3385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NEXT STEPS</a:t>
            </a:r>
            <a:endParaRPr kumimoji="0" lang="en-GB" sz="16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149" name="Rectangle 148">
            <a:extLst>
              <a:ext uri="{FF2B5EF4-FFF2-40B4-BE49-F238E27FC236}">
                <a16:creationId xmlns:a16="http://schemas.microsoft.com/office/drawing/2014/main" id="{8F948515-9469-492D-ADA3-A359D87A9312}"/>
              </a:ext>
            </a:extLst>
          </p:cNvPr>
          <p:cNvSpPr/>
          <p:nvPr/>
        </p:nvSpPr>
        <p:spPr>
          <a:xfrm>
            <a:off x="5044137" y="5798403"/>
            <a:ext cx="2103725" cy="83099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For Investors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For Developers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For Local Stakeholders</a:t>
            </a: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endParaRPr>
          </a:p>
        </p:txBody>
      </p:sp>
      <p:sp>
        <p:nvSpPr>
          <p:cNvPr id="28" name="Rectangle 27">
            <a:extLst>
              <a:ext uri="{FF2B5EF4-FFF2-40B4-BE49-F238E27FC236}">
                <a16:creationId xmlns:a16="http://schemas.microsoft.com/office/drawing/2014/main" id="{8F948515-9469-492D-ADA3-A359D87A9312}"/>
              </a:ext>
            </a:extLst>
          </p:cNvPr>
          <p:cNvSpPr/>
          <p:nvPr/>
        </p:nvSpPr>
        <p:spPr>
          <a:xfrm>
            <a:off x="8946800" y="5749954"/>
            <a:ext cx="2103725" cy="64633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Tools &amp;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A434C"/>
                </a:solidFill>
                <a:effectLst/>
                <a:uLnTx/>
                <a:uFillTx/>
                <a:latin typeface="Franklin Gothic Book" panose="020B0503020102020204" pitchFamily="34" charset="0"/>
                <a:ea typeface="+mn-ea"/>
                <a:cs typeface="+mn-cs"/>
              </a:rPr>
              <a:t>Setting up a </a:t>
            </a: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A434C"/>
                </a:solidFill>
                <a:effectLst/>
                <a:uLnTx/>
                <a:uFillTx/>
                <a:latin typeface="Franklin Gothic Book" panose="020B0503020102020204" pitchFamily="34" charset="0"/>
                <a:ea typeface="+mn-ea"/>
                <a:cs typeface="+mn-cs"/>
              </a:rPr>
              <a:t>Contact Investor Relations </a:t>
            </a:r>
          </a:p>
        </p:txBody>
      </p:sp>
      <p:sp>
        <p:nvSpPr>
          <p:cNvPr id="44" name="TextBox 43">
            <a:extLst>
              <a:ext uri="{FF2B5EF4-FFF2-40B4-BE49-F238E27FC236}">
                <a16:creationId xmlns:a16="http://schemas.microsoft.com/office/drawing/2014/main" id="{8A5CE296-70E3-4F0F-8418-AFEAD60FF214}"/>
              </a:ext>
            </a:extLst>
          </p:cNvPr>
          <p:cNvSpPr txBox="1"/>
          <p:nvPr/>
        </p:nvSpPr>
        <p:spPr>
          <a:xfrm>
            <a:off x="10400214" y="3396684"/>
            <a:ext cx="1394934" cy="21544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800" b="0" i="1" u="none"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2019 Photo – Charlotte, NC</a:t>
            </a:r>
            <a:endParaRPr kumimoji="0" lang="en-MY" sz="800" b="0"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8524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z4EHxKlGKs"/>
          <p:cNvPicPr>
            <a:picLocks noRot="1" noChangeAspect="1"/>
          </p:cNvPicPr>
          <p:nvPr>
            <a:videoFile r:link="rId1"/>
          </p:nvPr>
        </p:nvPicPr>
        <p:blipFill rotWithShape="1">
          <a:blip r:embed="rId3"/>
          <a:srcRect t="8176" b="11069"/>
          <a:stretch/>
        </p:blipFill>
        <p:spPr>
          <a:xfrm>
            <a:off x="0" y="560717"/>
            <a:ext cx="12192000" cy="5538158"/>
          </a:xfrm>
          <a:prstGeom prst="rect">
            <a:avLst/>
          </a:prstGeom>
        </p:spPr>
      </p:pic>
    </p:spTree>
    <p:extLst>
      <p:ext uri="{BB962C8B-B14F-4D97-AF65-F5344CB8AC3E}">
        <p14:creationId xmlns:p14="http://schemas.microsoft.com/office/powerpoint/2010/main" val="158268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1062" y="2047691"/>
            <a:ext cx="5904808" cy="2798626"/>
          </a:xfrm>
        </p:spPr>
        <p:txBody>
          <a:bodyPr>
            <a:normAutofit fontScale="90000"/>
          </a:bodyPr>
          <a:lstStyle/>
          <a:p>
            <a:r>
              <a:rPr lang="en-US" dirty="0" smtClean="0"/>
              <a:t>“Our </a:t>
            </a:r>
            <a:r>
              <a:rPr lang="en-US" dirty="0"/>
              <a:t>work is always informed by what we learn from the people who are going to be impacted by the investments we make in their community. So, we make sure they are at the table when programs or initiatives are being designed</a:t>
            </a:r>
            <a:r>
              <a:rPr lang="en-US" dirty="0" smtClean="0"/>
              <a:t>.” </a:t>
            </a:r>
            <a:r>
              <a:rPr lang="en-US" dirty="0"/>
              <a:t/>
            </a:r>
            <a:br>
              <a:rPr lang="en-US" dirty="0"/>
            </a:br>
            <a:endParaRPr lang="en-US" dirty="0"/>
          </a:p>
        </p:txBody>
      </p:sp>
      <p:sp>
        <p:nvSpPr>
          <p:cNvPr id="2" name="TextBox 1"/>
          <p:cNvSpPr txBox="1"/>
          <p:nvPr/>
        </p:nvSpPr>
        <p:spPr>
          <a:xfrm>
            <a:off x="6272851" y="5117068"/>
            <a:ext cx="2960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Franklin Gothic Book" panose="020B0503020102020204" pitchFamily="34" charset="0"/>
                <a:ea typeface="+mn-ea"/>
                <a:cs typeface="+mn-cs"/>
              </a:rPr>
              <a:t>- Maurice </a:t>
            </a:r>
            <a:r>
              <a:rPr kumimoji="0" lang="en-US"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Jones, LISC CEO</a:t>
            </a:r>
          </a:p>
        </p:txBody>
      </p:sp>
    </p:spTree>
    <p:extLst>
      <p:ext uri="{BB962C8B-B14F-4D97-AF65-F5344CB8AC3E}">
        <p14:creationId xmlns:p14="http://schemas.microsoft.com/office/powerpoint/2010/main" val="3359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175879" y="2197412"/>
            <a:ext cx="6657203" cy="4577203"/>
          </a:xfrm>
          <a:prstGeom prst="rect">
            <a:avLst/>
          </a:prstGeom>
        </p:spPr>
      </p:pic>
      <p:sp>
        <p:nvSpPr>
          <p:cNvPr id="110" name="Rectangle 109"/>
          <p:cNvSpPr/>
          <p:nvPr/>
        </p:nvSpPr>
        <p:spPr>
          <a:xfrm>
            <a:off x="5576" y="-9630"/>
            <a:ext cx="12200985" cy="1905419"/>
          </a:xfrm>
          <a:prstGeom prst="rect">
            <a:avLst/>
          </a:prstGeom>
          <a:solidFill>
            <a:srgbClr val="2EB1D1"/>
          </a:solidFill>
          <a:ln>
            <a:solidFill>
              <a:srgbClr val="2EB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7" name="Slide Number Placeholder 5"/>
          <p:cNvSpPr txBox="1">
            <a:spLocks/>
          </p:cNvSpPr>
          <p:nvPr/>
        </p:nvSpPr>
        <p:spPr>
          <a:xfrm>
            <a:off x="11406554" y="6335485"/>
            <a:ext cx="404446" cy="365125"/>
          </a:xfrm>
          <a:prstGeom prst="rect">
            <a:avLst/>
          </a:prstGeom>
        </p:spPr>
        <p:txBody>
          <a:bodyPr anchor="ctr"/>
          <a:lstStyle>
            <a:defPPr>
              <a:defRPr lang="en-US"/>
            </a:defPPr>
            <a:lvl1pPr marL="0" algn="l" defTabSz="914400" rtl="0" eaLnBrk="1" latinLnBrk="0" hangingPunct="1">
              <a:defRPr sz="1200" kern="1200">
                <a:solidFill>
                  <a:srgbClr val="2EB1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78" y="5373253"/>
            <a:ext cx="1117039" cy="842811"/>
          </a:xfrm>
          <a:prstGeom prst="rect">
            <a:avLst/>
          </a:prstGeom>
        </p:spPr>
      </p:pic>
      <p:sp>
        <p:nvSpPr>
          <p:cNvPr id="51" name="Title 2"/>
          <p:cNvSpPr>
            <a:spLocks noGrp="1"/>
          </p:cNvSpPr>
          <p:nvPr>
            <p:ph type="title"/>
          </p:nvPr>
        </p:nvSpPr>
        <p:spPr>
          <a:xfrm>
            <a:off x="3435023" y="553679"/>
            <a:ext cx="8375978" cy="390521"/>
          </a:xfrm>
        </p:spPr>
        <p:txBody>
          <a:bodyPr>
            <a:noAutofit/>
          </a:bodyPr>
          <a:lstStyle/>
          <a:p>
            <a:pPr algn="r"/>
            <a:r>
              <a:rPr lang="en-US" sz="1800" dirty="0" smtClean="0">
                <a:solidFill>
                  <a:srgbClr val="3A434C"/>
                </a:solidFill>
                <a:latin typeface="Franklin Gothic Book" panose="020B0503020102020204" pitchFamily="34" charset="0"/>
              </a:rPr>
              <a:t>One of the nation’s largest community development financial institutions</a:t>
            </a:r>
            <a:endParaRPr lang="en-US" sz="1800" dirty="0">
              <a:solidFill>
                <a:srgbClr val="3A434C"/>
              </a:solidFill>
              <a:latin typeface="Franklin Gothic Book" panose="020B0503020102020204" pitchFamily="34" charset="0"/>
            </a:endParaRPr>
          </a:p>
        </p:txBody>
      </p:sp>
      <p:sp>
        <p:nvSpPr>
          <p:cNvPr id="80" name="Slide Number Placeholder 6"/>
          <p:cNvSpPr txBox="1">
            <a:spLocks/>
          </p:cNvSpPr>
          <p:nvPr/>
        </p:nvSpPr>
        <p:spPr>
          <a:xfrm>
            <a:off x="11406554" y="6335485"/>
            <a:ext cx="404446" cy="365125"/>
          </a:xfrm>
          <a:prstGeom prst="rect">
            <a:avLst/>
          </a:prstGeom>
        </p:spPr>
        <p:txBody>
          <a:bodyPr anchor="ctr"/>
          <a:lstStyle>
            <a:defPPr>
              <a:defRPr lang="en-US"/>
            </a:defPPr>
            <a:lvl1pPr marL="0" algn="l" defTabSz="914400" rtl="0" eaLnBrk="1" latinLnBrk="0" hangingPunct="1">
              <a:defRPr sz="1200" kern="1200">
                <a:solidFill>
                  <a:srgbClr val="2EB1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46" name="Title 2"/>
          <p:cNvSpPr txBox="1">
            <a:spLocks/>
          </p:cNvSpPr>
          <p:nvPr/>
        </p:nvSpPr>
        <p:spPr>
          <a:xfrm>
            <a:off x="2378739" y="85579"/>
            <a:ext cx="9558017" cy="5175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rgbClr val="011224"/>
                </a:solidFill>
                <a:latin typeface="Franklin Gothic Medium" panose="020B060302010202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Franklin Gothic Book" panose="020B0503020102020204" pitchFamily="34" charset="0"/>
                <a:ea typeface="+mj-ea"/>
                <a:cs typeface="+mj-cs"/>
              </a:rPr>
              <a:t>We create opportunities for people to thrive.</a:t>
            </a:r>
            <a:endParaRPr kumimoji="0" lang="en-US" sz="3600" b="0" i="0" u="none" strike="noStrike" kern="1200" cap="none" spc="0" normalizeH="0" baseline="0" noProof="0" dirty="0">
              <a:ln>
                <a:noFill/>
              </a:ln>
              <a:solidFill>
                <a:prstClr val="white"/>
              </a:solidFill>
              <a:effectLst/>
              <a:uLnTx/>
              <a:uFillTx/>
              <a:latin typeface="Franklin Gothic Book" panose="020B0503020102020204" pitchFamily="34" charset="0"/>
              <a:ea typeface="+mj-ea"/>
              <a:cs typeface="+mj-cs"/>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59" y="119486"/>
            <a:ext cx="1150933" cy="868385"/>
          </a:xfrm>
          <a:prstGeom prst="rect">
            <a:avLst/>
          </a:prstGeom>
        </p:spPr>
      </p:pic>
      <p:pic>
        <p:nvPicPr>
          <p:cNvPr id="43" name="Picture 42"/>
          <p:cNvPicPr>
            <a:picLocks noChangeAspect="1"/>
          </p:cNvPicPr>
          <p:nvPr/>
        </p:nvPicPr>
        <p:blipFill>
          <a:blip r:embed="rId5"/>
          <a:stretch>
            <a:fillRect/>
          </a:stretch>
        </p:blipFill>
        <p:spPr>
          <a:xfrm>
            <a:off x="89602" y="838372"/>
            <a:ext cx="11940703" cy="1032544"/>
          </a:xfrm>
          <a:prstGeom prst="rect">
            <a:avLst/>
          </a:prstGeom>
        </p:spPr>
      </p:pic>
      <p:sp>
        <p:nvSpPr>
          <p:cNvPr id="2" name="TextBox 1"/>
          <p:cNvSpPr txBox="1"/>
          <p:nvPr/>
        </p:nvSpPr>
        <p:spPr>
          <a:xfrm>
            <a:off x="8928452" y="5720247"/>
            <a:ext cx="2916864"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39424B"/>
              </a:solidFill>
              <a:effectLst/>
              <a:uLnTx/>
              <a:uFillTx/>
              <a:latin typeface="Franklin Gothic Medium" panose="020B06030201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39424B"/>
                </a:solidFill>
                <a:effectLst/>
                <a:uLnTx/>
                <a:uFillTx/>
                <a:latin typeface="Franklin Gothic Medium" panose="020B0603020102020204" pitchFamily="34" charset="0"/>
                <a:ea typeface="+mn-ea"/>
                <a:cs typeface="+mn-cs"/>
              </a:rPr>
              <a:t>Our Investment Companies.</a:t>
            </a:r>
            <a:endParaRPr kumimoji="0" lang="en-US" sz="1400" b="0" i="0" u="none" strike="noStrike" kern="1200" cap="none" spc="0" normalizeH="0" baseline="0" noProof="0" dirty="0">
              <a:ln>
                <a:noFill/>
              </a:ln>
              <a:solidFill>
                <a:srgbClr val="39424B"/>
              </a:solidFill>
              <a:effectLst/>
              <a:uLnTx/>
              <a:uFillTx/>
              <a:latin typeface="Franklin Gothic Medium" panose="020B0603020102020204" pitchFamily="34" charset="0"/>
              <a:ea typeface="+mn-ea"/>
              <a:cs typeface="+mn-cs"/>
            </a:endParaRPr>
          </a:p>
        </p:txBody>
      </p:sp>
      <p:pic>
        <p:nvPicPr>
          <p:cNvPr id="8" name="Picture 7"/>
          <p:cNvPicPr>
            <a:picLocks noChangeAspect="1"/>
          </p:cNvPicPr>
          <p:nvPr/>
        </p:nvPicPr>
        <p:blipFill>
          <a:blip r:embed="rId6"/>
          <a:stretch>
            <a:fillRect/>
          </a:stretch>
        </p:blipFill>
        <p:spPr>
          <a:xfrm>
            <a:off x="8193488" y="2614675"/>
            <a:ext cx="3743268" cy="3322608"/>
          </a:xfrm>
          <a:prstGeom prst="rect">
            <a:avLst/>
          </a:prstGeom>
        </p:spPr>
      </p:pic>
    </p:spTree>
    <p:extLst>
      <p:ext uri="{BB962C8B-B14F-4D97-AF65-F5344CB8AC3E}">
        <p14:creationId xmlns:p14="http://schemas.microsoft.com/office/powerpoint/2010/main" val="34653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7" name="Slide Number Placeholder 5"/>
          <p:cNvSpPr txBox="1">
            <a:spLocks/>
          </p:cNvSpPr>
          <p:nvPr/>
        </p:nvSpPr>
        <p:spPr>
          <a:xfrm>
            <a:off x="11406554" y="6335485"/>
            <a:ext cx="404446" cy="365125"/>
          </a:xfrm>
          <a:prstGeom prst="rect">
            <a:avLst/>
          </a:prstGeom>
        </p:spPr>
        <p:txBody>
          <a:bodyPr anchor="ctr"/>
          <a:lstStyle>
            <a:defPPr>
              <a:defRPr lang="en-US"/>
            </a:defPPr>
            <a:lvl1pPr marL="0" algn="l" defTabSz="914400" rtl="0" eaLnBrk="1" latinLnBrk="0" hangingPunct="1">
              <a:defRPr sz="1200" kern="1200">
                <a:solidFill>
                  <a:srgbClr val="2EB1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80" name="Slide Number Placeholder 6"/>
          <p:cNvSpPr txBox="1">
            <a:spLocks/>
          </p:cNvSpPr>
          <p:nvPr/>
        </p:nvSpPr>
        <p:spPr>
          <a:xfrm>
            <a:off x="11406554" y="6335485"/>
            <a:ext cx="404446" cy="365125"/>
          </a:xfrm>
          <a:prstGeom prst="rect">
            <a:avLst/>
          </a:prstGeom>
        </p:spPr>
        <p:txBody>
          <a:bodyPr anchor="ctr"/>
          <a:lstStyle>
            <a:defPPr>
              <a:defRPr lang="en-US"/>
            </a:defPPr>
            <a:lvl1pPr marL="0" algn="l" defTabSz="914400" rtl="0" eaLnBrk="1" latinLnBrk="0" hangingPunct="1">
              <a:defRPr sz="1200" kern="1200">
                <a:solidFill>
                  <a:srgbClr val="2EB1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008" y="155676"/>
            <a:ext cx="1150933" cy="868385"/>
          </a:xfrm>
          <a:prstGeom prst="rect">
            <a:avLst/>
          </a:prstGeom>
        </p:spPr>
      </p:pic>
      <p:sp>
        <p:nvSpPr>
          <p:cNvPr id="137" name="Title 1"/>
          <p:cNvSpPr>
            <a:spLocks noGrp="1"/>
          </p:cNvSpPr>
          <p:nvPr>
            <p:ph type="title"/>
          </p:nvPr>
        </p:nvSpPr>
        <p:spPr>
          <a:xfrm>
            <a:off x="161442" y="324915"/>
            <a:ext cx="4604868" cy="1020015"/>
          </a:xfrm>
          <a:noFill/>
        </p:spPr>
        <p:txBody>
          <a:bodyPr>
            <a:noAutofit/>
          </a:bodyPr>
          <a:lstStyle/>
          <a:p>
            <a:r>
              <a:rPr lang="en-US" sz="2800" dirty="0" smtClean="0">
                <a:solidFill>
                  <a:srgbClr val="55C1D9"/>
                </a:solidFill>
                <a:latin typeface="Franklin Gothic Book" panose="020B0503020102020204" pitchFamily="34" charset="0"/>
              </a:rPr>
              <a:t>Our work impacts the lives </a:t>
            </a:r>
            <a:r>
              <a:rPr lang="en-US" sz="2800" dirty="0">
                <a:solidFill>
                  <a:srgbClr val="55C1D9"/>
                </a:solidFill>
                <a:latin typeface="Franklin Gothic Book" panose="020B0503020102020204" pitchFamily="34" charset="0"/>
              </a:rPr>
              <a:t>of millions </a:t>
            </a:r>
            <a:r>
              <a:rPr lang="en-US" sz="2800" dirty="0" smtClean="0">
                <a:solidFill>
                  <a:srgbClr val="55C1D9"/>
                </a:solidFill>
                <a:latin typeface="Franklin Gothic Book" panose="020B0503020102020204" pitchFamily="34" charset="0"/>
              </a:rPr>
              <a:t>of Americans.</a:t>
            </a:r>
            <a:endParaRPr lang="en-US" sz="2800" dirty="0">
              <a:latin typeface="Franklin Gothic Book" panose="020B0503020102020204" pitchFamily="34" charset="0"/>
            </a:endParaRPr>
          </a:p>
        </p:txBody>
      </p:sp>
      <p:pic>
        <p:nvPicPr>
          <p:cNvPr id="20" name="Picture 19"/>
          <p:cNvPicPr>
            <a:picLocks noChangeAspect="1"/>
          </p:cNvPicPr>
          <p:nvPr/>
        </p:nvPicPr>
        <p:blipFill>
          <a:blip r:embed="rId3"/>
          <a:stretch>
            <a:fillRect/>
          </a:stretch>
        </p:blipFill>
        <p:spPr>
          <a:xfrm>
            <a:off x="346445" y="1147868"/>
            <a:ext cx="11845555" cy="5017443"/>
          </a:xfrm>
          <a:prstGeom prst="rect">
            <a:avLst/>
          </a:prstGeom>
        </p:spPr>
      </p:pic>
    </p:spTree>
    <p:extLst>
      <p:ext uri="{BB962C8B-B14F-4D97-AF65-F5344CB8AC3E}">
        <p14:creationId xmlns:p14="http://schemas.microsoft.com/office/powerpoint/2010/main" val="16564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EB1D1"/>
                </a:solidFill>
              </a:rPr>
              <a:t>Strategic Investments </a:t>
            </a:r>
            <a:br>
              <a:rPr lang="en-US" dirty="0" smtClean="0">
                <a:solidFill>
                  <a:srgbClr val="2EB1D1"/>
                </a:solidFill>
              </a:rPr>
            </a:br>
            <a:r>
              <a:rPr lang="en-US" sz="1800" dirty="0" smtClean="0">
                <a:solidFill>
                  <a:srgbClr val="0A262C"/>
                </a:solidFill>
              </a:rPr>
              <a:t>Group Services</a:t>
            </a:r>
            <a:endParaRPr lang="en-US" sz="1800" dirty="0">
              <a:solidFill>
                <a:srgbClr val="0A262C"/>
              </a:solidFill>
            </a:endParaRPr>
          </a:p>
        </p:txBody>
      </p:sp>
      <p:sp>
        <p:nvSpPr>
          <p:cNvPr id="6" name="Slide Number Placeholder 5"/>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96F77F1F-92EE-472D-ADFB-9DB3AE7EA420}"/>
              </a:ext>
            </a:extLst>
          </p:cNvPr>
          <p:cNvCxnSpPr/>
          <p:nvPr/>
        </p:nvCxnSpPr>
        <p:spPr>
          <a:xfrm>
            <a:off x="3508461" y="5014828"/>
            <a:ext cx="0" cy="459461"/>
          </a:xfrm>
          <a:prstGeom prst="line">
            <a:avLst/>
          </a:prstGeom>
          <a:noFill/>
          <a:ln w="25400" cap="rnd" cmpd="sng" algn="ctr">
            <a:solidFill>
              <a:srgbClr val="000000">
                <a:alpha val="50000"/>
              </a:srgbClr>
            </a:solidFill>
            <a:prstDash val="solid"/>
            <a:miter lim="800000"/>
            <a:tailEnd type="arrow"/>
          </a:ln>
          <a:effectLst/>
        </p:spPr>
      </p:cxnSp>
      <p:cxnSp>
        <p:nvCxnSpPr>
          <p:cNvPr id="42" name="Straight Connector 41">
            <a:extLst>
              <a:ext uri="{FF2B5EF4-FFF2-40B4-BE49-F238E27FC236}">
                <a16:creationId xmlns:a16="http://schemas.microsoft.com/office/drawing/2014/main" id="{96F77F1F-92EE-472D-ADFB-9DB3AE7EA420}"/>
              </a:ext>
            </a:extLst>
          </p:cNvPr>
          <p:cNvCxnSpPr/>
          <p:nvPr/>
        </p:nvCxnSpPr>
        <p:spPr>
          <a:xfrm flipH="1">
            <a:off x="6080574" y="5018420"/>
            <a:ext cx="7434" cy="568041"/>
          </a:xfrm>
          <a:prstGeom prst="line">
            <a:avLst/>
          </a:prstGeom>
          <a:noFill/>
          <a:ln w="25400" cap="rnd" cmpd="sng" algn="ctr">
            <a:solidFill>
              <a:srgbClr val="000000">
                <a:alpha val="50000"/>
              </a:srgbClr>
            </a:solidFill>
            <a:prstDash val="solid"/>
            <a:miter lim="800000"/>
            <a:tailEnd type="arrow"/>
          </a:ln>
          <a:effectLst/>
        </p:spPr>
      </p:cxnSp>
      <p:cxnSp>
        <p:nvCxnSpPr>
          <p:cNvPr id="43" name="Straight Connector 42">
            <a:extLst>
              <a:ext uri="{FF2B5EF4-FFF2-40B4-BE49-F238E27FC236}">
                <a16:creationId xmlns:a16="http://schemas.microsoft.com/office/drawing/2014/main" id="{96F77F1F-92EE-472D-ADFB-9DB3AE7EA420}"/>
              </a:ext>
            </a:extLst>
          </p:cNvPr>
          <p:cNvCxnSpPr/>
          <p:nvPr/>
        </p:nvCxnSpPr>
        <p:spPr>
          <a:xfrm flipH="1">
            <a:off x="8717485" y="4982425"/>
            <a:ext cx="4916" cy="983728"/>
          </a:xfrm>
          <a:prstGeom prst="line">
            <a:avLst/>
          </a:prstGeom>
          <a:noFill/>
          <a:ln w="25400" cap="rnd" cmpd="sng" algn="ctr">
            <a:solidFill>
              <a:srgbClr val="000000">
                <a:alpha val="50000"/>
              </a:srgbClr>
            </a:solidFill>
            <a:prstDash val="solid"/>
            <a:miter lim="800000"/>
            <a:tailEnd type="arrow"/>
          </a:ln>
          <a:effectLst/>
        </p:spPr>
      </p:cxnSp>
      <p:sp>
        <p:nvSpPr>
          <p:cNvPr id="44" name="TextBox 43"/>
          <p:cNvSpPr txBox="1"/>
          <p:nvPr/>
        </p:nvSpPr>
        <p:spPr>
          <a:xfrm>
            <a:off x="2464089" y="5401795"/>
            <a:ext cx="20239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Attractive Returns</a:t>
            </a:r>
            <a:endParaRPr kumimoji="0" lang="en-US" sz="18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45" name="TextBox 44"/>
          <p:cNvSpPr txBox="1"/>
          <p:nvPr/>
        </p:nvSpPr>
        <p:spPr>
          <a:xfrm>
            <a:off x="4739335" y="5605448"/>
            <a:ext cx="2682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Responsive Development</a:t>
            </a:r>
            <a:endParaRPr kumimoji="0" lang="en-US" sz="18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sp>
        <p:nvSpPr>
          <p:cNvPr id="46" name="TextBox 45"/>
          <p:cNvSpPr txBox="1"/>
          <p:nvPr/>
        </p:nvSpPr>
        <p:spPr>
          <a:xfrm>
            <a:off x="7332523" y="5966153"/>
            <a:ext cx="27810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EB1D1"/>
                </a:solidFill>
                <a:effectLst/>
                <a:uLnTx/>
                <a:uFillTx/>
                <a:latin typeface="Franklin Gothic Medium" panose="020B0603020102020204" pitchFamily="34" charset="0"/>
                <a:ea typeface="+mn-ea"/>
                <a:cs typeface="+mn-cs"/>
              </a:rPr>
              <a:t>Economic Advancement</a:t>
            </a:r>
            <a:endParaRPr kumimoji="0" lang="en-US" sz="1800" b="0" i="0" u="none" strike="noStrike" kern="1200" cap="none" spc="0" normalizeH="0" baseline="0" noProof="0" dirty="0">
              <a:ln>
                <a:noFill/>
              </a:ln>
              <a:solidFill>
                <a:srgbClr val="2EB1D1"/>
              </a:solidFill>
              <a:effectLst/>
              <a:uLnTx/>
              <a:uFillTx/>
              <a:latin typeface="Franklin Gothic Medium" panose="020B0603020102020204" pitchFamily="34" charset="0"/>
              <a:ea typeface="+mn-ea"/>
              <a:cs typeface="+mn-cs"/>
            </a:endParaRPr>
          </a:p>
        </p:txBody>
      </p:sp>
      <p:pic>
        <p:nvPicPr>
          <p:cNvPr id="3" name="Picture 2"/>
          <p:cNvPicPr>
            <a:picLocks noChangeAspect="1"/>
          </p:cNvPicPr>
          <p:nvPr/>
        </p:nvPicPr>
        <p:blipFill>
          <a:blip r:embed="rId2"/>
          <a:stretch>
            <a:fillRect/>
          </a:stretch>
        </p:blipFill>
        <p:spPr>
          <a:xfrm>
            <a:off x="2224704" y="1371600"/>
            <a:ext cx="7742591" cy="3590855"/>
          </a:xfrm>
          <a:prstGeom prst="rect">
            <a:avLst/>
          </a:prstGeom>
        </p:spPr>
      </p:pic>
    </p:spTree>
    <p:extLst>
      <p:ext uri="{BB962C8B-B14F-4D97-AF65-F5344CB8AC3E}">
        <p14:creationId xmlns:p14="http://schemas.microsoft.com/office/powerpoint/2010/main" val="18674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992"/>
          <a:stretch/>
        </p:blipFill>
        <p:spPr>
          <a:xfrm>
            <a:off x="544285" y="2137514"/>
            <a:ext cx="6979495" cy="3159155"/>
          </a:xfrm>
          <a:prstGeom prst="rect">
            <a:avLst/>
          </a:prstGeom>
        </p:spPr>
      </p:pic>
      <p:sp>
        <p:nvSpPr>
          <p:cNvPr id="12" name="Title 1"/>
          <p:cNvSpPr>
            <a:spLocks noGrp="1"/>
          </p:cNvSpPr>
          <p:nvPr>
            <p:ph type="title"/>
          </p:nvPr>
        </p:nvSpPr>
        <p:spPr>
          <a:xfrm>
            <a:off x="381000" y="606426"/>
            <a:ext cx="11430000" cy="788620"/>
          </a:xfrm>
        </p:spPr>
        <p:txBody>
          <a:bodyPr>
            <a:normAutofit fontScale="90000"/>
          </a:bodyPr>
          <a:lstStyle/>
          <a:p>
            <a:r>
              <a:rPr lang="en-US" dirty="0" smtClean="0">
                <a:solidFill>
                  <a:srgbClr val="2EB1D1"/>
                </a:solidFill>
              </a:rPr>
              <a:t>Opportunity Zones</a:t>
            </a:r>
            <a:br>
              <a:rPr lang="en-US" dirty="0" smtClean="0">
                <a:solidFill>
                  <a:srgbClr val="2EB1D1"/>
                </a:solidFill>
              </a:rPr>
            </a:br>
            <a:r>
              <a:rPr lang="en-US" sz="2200" dirty="0" smtClean="0">
                <a:solidFill>
                  <a:srgbClr val="0A262C"/>
                </a:solidFill>
              </a:rPr>
              <a:t>Investor Tax Incentive</a:t>
            </a:r>
            <a:endParaRPr lang="en-US" sz="2200" dirty="0">
              <a:solidFill>
                <a:srgbClr val="0A262C"/>
              </a:solidFill>
            </a:endParaRPr>
          </a:p>
        </p:txBody>
      </p:sp>
      <p:sp>
        <p:nvSpPr>
          <p:cNvPr id="5" name="TextBox 4">
            <a:extLst>
              <a:ext uri="{FF2B5EF4-FFF2-40B4-BE49-F238E27FC236}">
                <a16:creationId xmlns:a16="http://schemas.microsoft.com/office/drawing/2014/main" id="{E0BE5064-B071-4C16-B86D-181FBD86835C}"/>
              </a:ext>
            </a:extLst>
          </p:cNvPr>
          <p:cNvSpPr txBox="1"/>
          <p:nvPr/>
        </p:nvSpPr>
        <p:spPr>
          <a:xfrm>
            <a:off x="7935686" y="1780205"/>
            <a:ext cx="3875314" cy="714618"/>
          </a:xfrm>
          <a:prstGeom prst="rect">
            <a:avLst/>
          </a:prstGeom>
          <a:solidFill>
            <a:srgbClr val="9BDBE9"/>
          </a:solidFill>
          <a:ln w="28575">
            <a:noFill/>
          </a:ln>
          <a:effectLst>
            <a:outerShdw blurRad="50800" dist="38100" dir="2700000" algn="tl" rotWithShape="0">
              <a:prstClr val="black">
                <a:alpha val="40000"/>
              </a:prstClr>
            </a:outerShdw>
          </a:effectLst>
        </p:spPr>
        <p:txBody>
          <a:bodyPr wrap="square" lIns="182880" tIns="182880" rIns="182880" bIns="182880" rtlCol="0" anchor="ctr">
            <a:noAutofit/>
          </a:bodyPr>
          <a:lstStyle/>
          <a:p>
            <a:pPr marL="0" marR="0" lvl="1" indent="0" algn="r" defTabSz="914400" rtl="0" eaLnBrk="1" fontAlgn="auto" latinLnBrk="0" hangingPunct="1">
              <a:lnSpc>
                <a:spcPct val="100000"/>
              </a:lnSpc>
              <a:spcBef>
                <a:spcPts val="0"/>
              </a:spcBef>
              <a:spcAft>
                <a:spcPts val="600"/>
              </a:spcAft>
              <a:buClr>
                <a:srgbClr val="4472C4"/>
              </a:buClr>
              <a:buSzTx/>
              <a:buFontTx/>
              <a:buNone/>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Lower the </a:t>
            </a:r>
            <a: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cost of </a:t>
            </a:r>
            <a:b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br>
            <a: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equity </a:t>
            </a: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investment</a:t>
            </a:r>
          </a:p>
        </p:txBody>
      </p:sp>
      <p:sp>
        <p:nvSpPr>
          <p:cNvPr id="6" name="TextBox 5">
            <a:extLst>
              <a:ext uri="{FF2B5EF4-FFF2-40B4-BE49-F238E27FC236}">
                <a16:creationId xmlns:a16="http://schemas.microsoft.com/office/drawing/2014/main" id="{3BB9CC86-43D4-4067-B0FA-3963EE17CB98}"/>
              </a:ext>
            </a:extLst>
          </p:cNvPr>
          <p:cNvSpPr txBox="1"/>
          <p:nvPr/>
        </p:nvSpPr>
        <p:spPr>
          <a:xfrm>
            <a:off x="7935686" y="2730990"/>
            <a:ext cx="3875314" cy="714618"/>
          </a:xfrm>
          <a:prstGeom prst="rect">
            <a:avLst/>
          </a:prstGeom>
          <a:solidFill>
            <a:srgbClr val="9BDBE9"/>
          </a:solidFill>
          <a:ln w="28575">
            <a:noFill/>
          </a:ln>
          <a:effectLst>
            <a:outerShdw blurRad="50800" dist="38100" dir="2700000" algn="tl" rotWithShape="0">
              <a:prstClr val="black">
                <a:alpha val="40000"/>
              </a:prstClr>
            </a:outerShdw>
          </a:effectLst>
        </p:spPr>
        <p:txBody>
          <a:bodyPr wrap="square" lIns="182880" tIns="182880" rIns="182880" bIns="182880" rtlCol="0" anchor="ctr">
            <a:noAutofit/>
          </a:bodyPr>
          <a:lstStyle/>
          <a:p>
            <a:pPr marL="0" marR="0" lvl="1" indent="0" algn="r" defTabSz="914400" rtl="0" eaLnBrk="1" fontAlgn="auto" latinLnBrk="0" hangingPunct="1">
              <a:lnSpc>
                <a:spcPct val="100000"/>
              </a:lnSpc>
              <a:spcBef>
                <a:spcPts val="0"/>
              </a:spcBef>
              <a:spcAft>
                <a:spcPts val="600"/>
              </a:spcAft>
              <a:buClr>
                <a:srgbClr val="4472C4"/>
              </a:buClr>
              <a:buSzTx/>
              <a:buFontTx/>
              <a:buNone/>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Open investors up to </a:t>
            </a:r>
            <a: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new </a:t>
            </a:r>
            <a:b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br>
            <a: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under-invested geographies</a:t>
            </a:r>
          </a:p>
        </p:txBody>
      </p:sp>
      <p:sp>
        <p:nvSpPr>
          <p:cNvPr id="8" name="TextBox 7">
            <a:extLst>
              <a:ext uri="{FF2B5EF4-FFF2-40B4-BE49-F238E27FC236}">
                <a16:creationId xmlns:a16="http://schemas.microsoft.com/office/drawing/2014/main" id="{3AF28DE1-6F2A-4E18-BCB4-AD19367DAC2E}"/>
              </a:ext>
            </a:extLst>
          </p:cNvPr>
          <p:cNvSpPr txBox="1"/>
          <p:nvPr/>
        </p:nvSpPr>
        <p:spPr>
          <a:xfrm>
            <a:off x="7935686" y="3622485"/>
            <a:ext cx="3875314" cy="714618"/>
          </a:xfrm>
          <a:prstGeom prst="rect">
            <a:avLst/>
          </a:prstGeom>
          <a:solidFill>
            <a:srgbClr val="9BDBE9"/>
          </a:solidFill>
          <a:ln w="28575">
            <a:noFill/>
          </a:ln>
          <a:effectLst>
            <a:outerShdw blurRad="50800" dist="38100" dir="2700000" algn="tl" rotWithShape="0">
              <a:prstClr val="black">
                <a:alpha val="40000"/>
              </a:prstClr>
            </a:outerShdw>
          </a:effectLst>
        </p:spPr>
        <p:txBody>
          <a:bodyPr wrap="square" lIns="91440" tIns="91440" rIns="91440" bIns="91440" rtlCol="0" anchor="ctr">
            <a:noAutofit/>
          </a:bodyPr>
          <a:lstStyle/>
          <a:p>
            <a:pPr marL="0" marR="0" lvl="1" indent="0" algn="r" defTabSz="914400" rtl="0" eaLnBrk="1" fontAlgn="auto" latinLnBrk="0" hangingPunct="1">
              <a:lnSpc>
                <a:spcPct val="100000"/>
              </a:lnSpc>
              <a:spcBef>
                <a:spcPts val="0"/>
              </a:spcBef>
              <a:spcAft>
                <a:spcPts val="600"/>
              </a:spcAft>
              <a:buClr>
                <a:srgbClr val="4472C4"/>
              </a:buClr>
              <a:buSzTx/>
              <a:buFontTx/>
              <a:buNone/>
              <a:tabLst/>
              <a:defRPr/>
            </a:pPr>
            <a:r>
              <a:rPr kumimoji="0" lang="en-US" sz="1600" b="1" i="0" u="none" strike="noStrike" kern="1200" cap="none" spc="-50" normalizeH="0" baseline="0" noProof="0" dirty="0">
                <a:ln>
                  <a:noFill/>
                </a:ln>
                <a:solidFill>
                  <a:srgbClr val="39424B"/>
                </a:solidFill>
                <a:effectLst/>
                <a:uLnTx/>
                <a:uFillTx/>
                <a:latin typeface="Franklin Gothic Book" panose="020B0503020102020204" pitchFamily="34" charset="0"/>
                <a:ea typeface="+mn-ea"/>
                <a:cs typeface="+mn-cs"/>
              </a:rPr>
              <a:t>Incentive for local and federal government </a:t>
            </a: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to organize their resources around this cause</a:t>
            </a:r>
          </a:p>
        </p:txBody>
      </p:sp>
      <p:sp>
        <p:nvSpPr>
          <p:cNvPr id="9" name="TextBox 8">
            <a:extLst>
              <a:ext uri="{FF2B5EF4-FFF2-40B4-BE49-F238E27FC236}">
                <a16:creationId xmlns:a16="http://schemas.microsoft.com/office/drawing/2014/main" id="{6F27F197-5BD1-41DA-930E-982E4A3493BB}"/>
              </a:ext>
            </a:extLst>
          </p:cNvPr>
          <p:cNvSpPr txBox="1"/>
          <p:nvPr/>
        </p:nvSpPr>
        <p:spPr>
          <a:xfrm>
            <a:off x="7935686" y="4657482"/>
            <a:ext cx="3875314" cy="714618"/>
          </a:xfrm>
          <a:prstGeom prst="rect">
            <a:avLst/>
          </a:prstGeom>
          <a:solidFill>
            <a:srgbClr val="9BDBE9"/>
          </a:solidFill>
          <a:ln w="28575">
            <a:noFill/>
          </a:ln>
          <a:effectLst>
            <a:outerShdw blurRad="50800" dist="38100" dir="2700000" algn="tl" rotWithShape="0">
              <a:prstClr val="black">
                <a:alpha val="40000"/>
              </a:prstClr>
            </a:outerShdw>
          </a:effectLst>
        </p:spPr>
        <p:txBody>
          <a:bodyPr wrap="square" lIns="182880" tIns="182880" rIns="182880" bIns="182880" rtlCol="0" anchor="ctr">
            <a:noAutofit/>
          </a:bodyPr>
          <a:lstStyle/>
          <a:p>
            <a:pPr marL="0" marR="0" lvl="1" indent="0" algn="r" defTabSz="914400" rtl="0" eaLnBrk="1" fontAlgn="auto" latinLnBrk="0" hangingPunct="1">
              <a:lnSpc>
                <a:spcPct val="100000"/>
              </a:lnSpc>
              <a:spcBef>
                <a:spcPts val="0"/>
              </a:spcBef>
              <a:spcAft>
                <a:spcPts val="600"/>
              </a:spcAft>
              <a:buClr>
                <a:srgbClr val="4472C4"/>
              </a:buClr>
              <a:buSzTx/>
              <a:buFontTx/>
              <a:buNone/>
              <a:tabLst/>
              <a:defRPr/>
            </a:pP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With enough interest in these areas – </a:t>
            </a:r>
            <a: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the</a:t>
            </a:r>
            <a:r>
              <a:rPr kumimoji="0" lang="en-US" sz="1600" b="0"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 </a:t>
            </a:r>
            <a:r>
              <a:rPr kumimoji="0" lang="en-US" sz="1600" b="1" i="0" u="none" strike="noStrike" kern="1200" cap="none" spc="0" normalizeH="0" baseline="0" noProof="0" dirty="0">
                <a:ln>
                  <a:noFill/>
                </a:ln>
                <a:solidFill>
                  <a:srgbClr val="39424B"/>
                </a:solidFill>
                <a:effectLst/>
                <a:uLnTx/>
                <a:uFillTx/>
                <a:latin typeface="Franklin Gothic Book" panose="020B0503020102020204" pitchFamily="34" charset="0"/>
                <a:ea typeface="+mn-ea"/>
                <a:cs typeface="+mn-cs"/>
              </a:rPr>
              <a:t>development risks begin to diminish</a:t>
            </a:r>
          </a:p>
        </p:txBody>
      </p:sp>
      <p:sp>
        <p:nvSpPr>
          <p:cNvPr id="10" name="Text Placeholder 3"/>
          <p:cNvSpPr>
            <a:spLocks noGrp="1"/>
          </p:cNvSpPr>
          <p:nvPr>
            <p:ph type="body" sz="quarter" idx="4294967295"/>
          </p:nvPr>
        </p:nvSpPr>
        <p:spPr>
          <a:xfrm>
            <a:off x="7935686" y="1248265"/>
            <a:ext cx="3875314" cy="2965450"/>
          </a:xfrm>
          <a:prstGeom prst="rect">
            <a:avLst/>
          </a:prstGeom>
        </p:spPr>
        <p:txBody>
          <a:bodyPr/>
          <a:lstStyle/>
          <a:p>
            <a:pPr marL="0" indent="0" algn="r">
              <a:buNone/>
            </a:pPr>
            <a:r>
              <a:rPr lang="en-US" sz="2400" dirty="0" smtClean="0">
                <a:solidFill>
                  <a:srgbClr val="39424B"/>
                </a:solidFill>
                <a:latin typeface="Franklin Gothic Medium" panose="020B0603020102020204" pitchFamily="34" charset="0"/>
              </a:rPr>
              <a:t>OZ Investment Premise</a:t>
            </a:r>
            <a:endParaRPr lang="en-US" sz="2400" dirty="0">
              <a:solidFill>
                <a:srgbClr val="39424B"/>
              </a:solidFill>
              <a:latin typeface="Franklin Gothic Medium" panose="020B0603020102020204" pitchFamily="34" charset="0"/>
            </a:endParaRPr>
          </a:p>
        </p:txBody>
      </p:sp>
    </p:spTree>
    <p:extLst>
      <p:ext uri="{BB962C8B-B14F-4D97-AF65-F5344CB8AC3E}">
        <p14:creationId xmlns:p14="http://schemas.microsoft.com/office/powerpoint/2010/main" val="35062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2EB1D1"/>
                </a:solidFill>
              </a:rPr>
              <a:t>LISC Fund Types</a:t>
            </a:r>
            <a:endParaRPr lang="en-US" dirty="0">
              <a:solidFill>
                <a:srgbClr val="2EB1D1"/>
              </a:solidFill>
            </a:endParaRPr>
          </a:p>
        </p:txBody>
      </p:sp>
      <p:sp>
        <p:nvSpPr>
          <p:cNvPr id="5" name="Slide Number Placeholder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9BECD-3273-4FE3-BD63-F549C359A7E1}" type="slidenum">
              <a:rPr kumimoji="0" lang="en-US" sz="1200" b="0" i="0" u="none" strike="noStrike" kern="1200" cap="none" spc="0" normalizeH="0" baseline="0" noProof="0" smtClean="0">
                <a:ln>
                  <a:noFill/>
                </a:ln>
                <a:solidFill>
                  <a:srgbClr val="2EB1D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2EB1D1"/>
              </a:solidFill>
              <a:effectLst/>
              <a:uLnTx/>
              <a:uFillTx/>
              <a:latin typeface="Calibri" panose="020F0502020204030204"/>
              <a:ea typeface="+mn-ea"/>
              <a:cs typeface="+mn-cs"/>
            </a:endParaRPr>
          </a:p>
        </p:txBody>
      </p:sp>
      <p:sp>
        <p:nvSpPr>
          <p:cNvPr id="11" name="Text Placeholder 10"/>
          <p:cNvSpPr>
            <a:spLocks noGrp="1"/>
          </p:cNvSpPr>
          <p:nvPr>
            <p:ph type="body" sz="quarter" idx="15"/>
          </p:nvPr>
        </p:nvSpPr>
        <p:spPr>
          <a:xfrm>
            <a:off x="9406086" y="3435531"/>
            <a:ext cx="2538264" cy="4101737"/>
          </a:xfrm>
        </p:spPr>
        <p:txBody>
          <a:bodyPr/>
          <a:lstStyle/>
          <a:p>
            <a:r>
              <a:rPr lang="en-US" dirty="0" smtClean="0">
                <a:solidFill>
                  <a:srgbClr val="2EB1D1"/>
                </a:solidFill>
                <a:latin typeface="Franklin Gothic Medium" charset="0"/>
                <a:ea typeface="Franklin Gothic Medium" charset="0"/>
                <a:cs typeface="Franklin Gothic Medium" charset="0"/>
              </a:rPr>
              <a:t>Other Ways to Partner</a:t>
            </a:r>
            <a:endParaRPr lang="en-US" dirty="0">
              <a:solidFill>
                <a:srgbClr val="2EB1D1"/>
              </a:solidFill>
              <a:latin typeface="Franklin Gothic Medium" charset="0"/>
              <a:ea typeface="Franklin Gothic Medium" charset="0"/>
              <a:cs typeface="Franklin Gothic Medium" charset="0"/>
            </a:endParaRPr>
          </a:p>
          <a:p>
            <a:pPr marL="285750" indent="-285750">
              <a:buFont typeface="Arial" panose="020B0604020202020204" pitchFamily="34" charset="0"/>
              <a:buChar char="•"/>
            </a:pPr>
            <a:r>
              <a:rPr lang="en-US" dirty="0" smtClean="0"/>
              <a:t>Debt Partner</a:t>
            </a:r>
          </a:p>
          <a:p>
            <a:pPr marL="285750" indent="-285750">
              <a:buFont typeface="Arial" panose="020B0604020202020204" pitchFamily="34" charset="0"/>
              <a:buChar char="•"/>
            </a:pPr>
            <a:r>
              <a:rPr lang="en-US" dirty="0" smtClean="0"/>
              <a:t>Tax Credits</a:t>
            </a:r>
          </a:p>
          <a:p>
            <a:pPr marL="285750" indent="-285750">
              <a:buFont typeface="Arial" panose="020B0604020202020204" pitchFamily="34" charset="0"/>
              <a:buChar char="•"/>
            </a:pPr>
            <a:r>
              <a:rPr lang="en-US" dirty="0" smtClean="0"/>
              <a:t>Structuring &amp; Fund Management</a:t>
            </a:r>
          </a:p>
          <a:p>
            <a:pPr marL="285750" indent="-285750">
              <a:buFont typeface="Arial" panose="020B0604020202020204" pitchFamily="34" charset="0"/>
              <a:buChar char="•"/>
            </a:pPr>
            <a:r>
              <a:rPr lang="en-US" dirty="0" smtClean="0"/>
              <a:t>Program &amp; Grant Support</a:t>
            </a:r>
          </a:p>
          <a:p>
            <a:pPr marL="285750" indent="-285750">
              <a:buFont typeface="Arial" panose="020B0604020202020204" pitchFamily="34" charset="0"/>
              <a:buChar char="•"/>
            </a:pPr>
            <a:r>
              <a:rPr lang="en-US" dirty="0" smtClean="0"/>
              <a:t>Policy Support</a:t>
            </a:r>
            <a:endParaRPr lang="en-US" dirty="0"/>
          </a:p>
        </p:txBody>
      </p:sp>
      <p:grpSp>
        <p:nvGrpSpPr>
          <p:cNvPr id="23" name="Group 22">
            <a:extLst>
              <a:ext uri="{FF2B5EF4-FFF2-40B4-BE49-F238E27FC236}">
                <a16:creationId xmlns:a16="http://schemas.microsoft.com/office/drawing/2014/main" id="{E2F3DD89-D7CE-49F3-A4A3-935FD3C3B8D4}"/>
              </a:ext>
            </a:extLst>
          </p:cNvPr>
          <p:cNvGrpSpPr/>
          <p:nvPr/>
        </p:nvGrpSpPr>
        <p:grpSpPr>
          <a:xfrm>
            <a:off x="12924136" y="-1801004"/>
            <a:ext cx="5716128" cy="3629804"/>
            <a:chOff x="771526" y="10003243"/>
            <a:chExt cx="11417299" cy="7250111"/>
          </a:xfrm>
          <a:solidFill>
            <a:schemeClr val="bg1">
              <a:lumMod val="75000"/>
            </a:schemeClr>
          </a:solidFill>
        </p:grpSpPr>
        <p:sp>
          <p:nvSpPr>
            <p:cNvPr id="24" name="Freeform 5">
              <a:extLst>
                <a:ext uri="{FF2B5EF4-FFF2-40B4-BE49-F238E27FC236}">
                  <a16:creationId xmlns:a16="http://schemas.microsoft.com/office/drawing/2014/main" id="{01A430C6-6E08-4153-8AE7-395342397DEA}"/>
                </a:ext>
              </a:extLst>
            </p:cNvPr>
            <p:cNvSpPr>
              <a:spLocks/>
            </p:cNvSpPr>
            <p:nvPr/>
          </p:nvSpPr>
          <p:spPr bwMode="auto">
            <a:xfrm>
              <a:off x="4141788" y="14087880"/>
              <a:ext cx="3051175" cy="2960687"/>
            </a:xfrm>
            <a:custGeom>
              <a:avLst/>
              <a:gdLst>
                <a:gd name="T0" fmla="*/ 1409 w 1475"/>
                <a:gd name="T1" fmla="*/ 617 h 1433"/>
                <a:gd name="T2" fmla="*/ 1447 w 1475"/>
                <a:gd name="T3" fmla="*/ 699 h 1433"/>
                <a:gd name="T4" fmla="*/ 1446 w 1475"/>
                <a:gd name="T5" fmla="*/ 836 h 1433"/>
                <a:gd name="T6" fmla="*/ 1429 w 1475"/>
                <a:gd name="T7" fmla="*/ 925 h 1433"/>
                <a:gd name="T8" fmla="*/ 1317 w 1475"/>
                <a:gd name="T9" fmla="*/ 989 h 1433"/>
                <a:gd name="T10" fmla="*/ 1209 w 1475"/>
                <a:gd name="T11" fmla="*/ 1065 h 1433"/>
                <a:gd name="T12" fmla="*/ 1045 w 1475"/>
                <a:gd name="T13" fmla="*/ 1204 h 1433"/>
                <a:gd name="T14" fmla="*/ 1022 w 1475"/>
                <a:gd name="T15" fmla="*/ 1361 h 1433"/>
                <a:gd name="T16" fmla="*/ 1030 w 1475"/>
                <a:gd name="T17" fmla="*/ 1426 h 1433"/>
                <a:gd name="T18" fmla="*/ 975 w 1475"/>
                <a:gd name="T19" fmla="*/ 1407 h 1433"/>
                <a:gd name="T20" fmla="*/ 922 w 1475"/>
                <a:gd name="T21" fmla="*/ 1401 h 1433"/>
                <a:gd name="T22" fmla="*/ 805 w 1475"/>
                <a:gd name="T23" fmla="*/ 1309 h 1433"/>
                <a:gd name="T24" fmla="*/ 782 w 1475"/>
                <a:gd name="T25" fmla="*/ 1221 h 1433"/>
                <a:gd name="T26" fmla="*/ 719 w 1475"/>
                <a:gd name="T27" fmla="*/ 1137 h 1433"/>
                <a:gd name="T28" fmla="*/ 688 w 1475"/>
                <a:gd name="T29" fmla="*/ 1099 h 1433"/>
                <a:gd name="T30" fmla="*/ 577 w 1475"/>
                <a:gd name="T31" fmla="*/ 909 h 1433"/>
                <a:gd name="T32" fmla="*/ 465 w 1475"/>
                <a:gd name="T33" fmla="*/ 880 h 1433"/>
                <a:gd name="T34" fmla="*/ 450 w 1475"/>
                <a:gd name="T35" fmla="*/ 882 h 1433"/>
                <a:gd name="T36" fmla="*/ 360 w 1475"/>
                <a:gd name="T37" fmla="*/ 984 h 1433"/>
                <a:gd name="T38" fmla="*/ 223 w 1475"/>
                <a:gd name="T39" fmla="*/ 904 h 1433"/>
                <a:gd name="T40" fmla="*/ 138 w 1475"/>
                <a:gd name="T41" fmla="*/ 728 h 1433"/>
                <a:gd name="T42" fmla="*/ 65 w 1475"/>
                <a:gd name="T43" fmla="*/ 645 h 1433"/>
                <a:gd name="T44" fmla="*/ 3 w 1475"/>
                <a:gd name="T45" fmla="*/ 568 h 1433"/>
                <a:gd name="T46" fmla="*/ 184 w 1475"/>
                <a:gd name="T47" fmla="*/ 582 h 1433"/>
                <a:gd name="T48" fmla="*/ 405 w 1475"/>
                <a:gd name="T49" fmla="*/ 574 h 1433"/>
                <a:gd name="T50" fmla="*/ 432 w 1475"/>
                <a:gd name="T51" fmla="*/ 213 h 1433"/>
                <a:gd name="T52" fmla="*/ 458 w 1475"/>
                <a:gd name="T53" fmla="*/ 1 h 1433"/>
                <a:gd name="T54" fmla="*/ 614 w 1475"/>
                <a:gd name="T55" fmla="*/ 11 h 1433"/>
                <a:gd name="T56" fmla="*/ 760 w 1475"/>
                <a:gd name="T57" fmla="*/ 27 h 1433"/>
                <a:gd name="T58" fmla="*/ 753 w 1475"/>
                <a:gd name="T59" fmla="*/ 137 h 1433"/>
                <a:gd name="T60" fmla="*/ 800 w 1475"/>
                <a:gd name="T61" fmla="*/ 304 h 1433"/>
                <a:gd name="T62" fmla="*/ 889 w 1475"/>
                <a:gd name="T63" fmla="*/ 337 h 1433"/>
                <a:gd name="T64" fmla="*/ 931 w 1475"/>
                <a:gd name="T65" fmla="*/ 345 h 1433"/>
                <a:gd name="T66" fmla="*/ 969 w 1475"/>
                <a:gd name="T67" fmla="*/ 374 h 1433"/>
                <a:gd name="T68" fmla="*/ 1027 w 1475"/>
                <a:gd name="T69" fmla="*/ 382 h 1433"/>
                <a:gd name="T70" fmla="*/ 1075 w 1475"/>
                <a:gd name="T71" fmla="*/ 395 h 1433"/>
                <a:gd name="T72" fmla="*/ 1181 w 1475"/>
                <a:gd name="T73" fmla="*/ 386 h 1433"/>
                <a:gd name="T74" fmla="*/ 1252 w 1475"/>
                <a:gd name="T75" fmla="*/ 379 h 1433"/>
                <a:gd name="T76" fmla="*/ 1307 w 1475"/>
                <a:gd name="T77" fmla="*/ 393 h 1433"/>
                <a:gd name="T78" fmla="*/ 1356 w 1475"/>
                <a:gd name="T79" fmla="*/ 414 h 1433"/>
                <a:gd name="T80" fmla="*/ 1401 w 1475"/>
                <a:gd name="T81" fmla="*/ 432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5" h="1433">
                  <a:moveTo>
                    <a:pt x="1401" y="464"/>
                  </a:moveTo>
                  <a:cubicBezTo>
                    <a:pt x="1407" y="515"/>
                    <a:pt x="1402" y="566"/>
                    <a:pt x="1409" y="617"/>
                  </a:cubicBezTo>
                  <a:cubicBezTo>
                    <a:pt x="1409" y="618"/>
                    <a:pt x="1408" y="621"/>
                    <a:pt x="1409" y="622"/>
                  </a:cubicBezTo>
                  <a:cubicBezTo>
                    <a:pt x="1432" y="643"/>
                    <a:pt x="1430" y="675"/>
                    <a:pt x="1447" y="699"/>
                  </a:cubicBezTo>
                  <a:cubicBezTo>
                    <a:pt x="1465" y="725"/>
                    <a:pt x="1475" y="758"/>
                    <a:pt x="1456" y="790"/>
                  </a:cubicBezTo>
                  <a:cubicBezTo>
                    <a:pt x="1448" y="804"/>
                    <a:pt x="1441" y="818"/>
                    <a:pt x="1446" y="836"/>
                  </a:cubicBezTo>
                  <a:cubicBezTo>
                    <a:pt x="1454" y="865"/>
                    <a:pt x="1436" y="891"/>
                    <a:pt x="1435" y="919"/>
                  </a:cubicBezTo>
                  <a:cubicBezTo>
                    <a:pt x="1435" y="922"/>
                    <a:pt x="1433" y="925"/>
                    <a:pt x="1429" y="925"/>
                  </a:cubicBezTo>
                  <a:cubicBezTo>
                    <a:pt x="1410" y="926"/>
                    <a:pt x="1396" y="941"/>
                    <a:pt x="1378" y="945"/>
                  </a:cubicBezTo>
                  <a:cubicBezTo>
                    <a:pt x="1351" y="951"/>
                    <a:pt x="1338" y="975"/>
                    <a:pt x="1317" y="989"/>
                  </a:cubicBezTo>
                  <a:cubicBezTo>
                    <a:pt x="1289" y="1008"/>
                    <a:pt x="1268" y="1035"/>
                    <a:pt x="1237" y="1050"/>
                  </a:cubicBezTo>
                  <a:cubicBezTo>
                    <a:pt x="1228" y="1055"/>
                    <a:pt x="1219" y="1061"/>
                    <a:pt x="1209" y="1065"/>
                  </a:cubicBezTo>
                  <a:cubicBezTo>
                    <a:pt x="1165" y="1082"/>
                    <a:pt x="1129" y="1113"/>
                    <a:pt x="1091" y="1140"/>
                  </a:cubicBezTo>
                  <a:cubicBezTo>
                    <a:pt x="1070" y="1155"/>
                    <a:pt x="1057" y="1181"/>
                    <a:pt x="1045" y="1204"/>
                  </a:cubicBezTo>
                  <a:cubicBezTo>
                    <a:pt x="1030" y="1233"/>
                    <a:pt x="1014" y="1261"/>
                    <a:pt x="1010" y="1295"/>
                  </a:cubicBezTo>
                  <a:cubicBezTo>
                    <a:pt x="1006" y="1319"/>
                    <a:pt x="1016" y="1339"/>
                    <a:pt x="1022" y="1361"/>
                  </a:cubicBezTo>
                  <a:cubicBezTo>
                    <a:pt x="1026" y="1380"/>
                    <a:pt x="1025" y="1400"/>
                    <a:pt x="1035" y="1417"/>
                  </a:cubicBezTo>
                  <a:cubicBezTo>
                    <a:pt x="1039" y="1423"/>
                    <a:pt x="1033" y="1424"/>
                    <a:pt x="1030" y="1426"/>
                  </a:cubicBezTo>
                  <a:cubicBezTo>
                    <a:pt x="1025" y="1431"/>
                    <a:pt x="1020" y="1433"/>
                    <a:pt x="1012" y="1429"/>
                  </a:cubicBezTo>
                  <a:cubicBezTo>
                    <a:pt x="999" y="1423"/>
                    <a:pt x="992" y="1408"/>
                    <a:pt x="975" y="1407"/>
                  </a:cubicBezTo>
                  <a:cubicBezTo>
                    <a:pt x="966" y="1407"/>
                    <a:pt x="956" y="1406"/>
                    <a:pt x="947" y="1406"/>
                  </a:cubicBezTo>
                  <a:cubicBezTo>
                    <a:pt x="938" y="1406"/>
                    <a:pt x="927" y="1406"/>
                    <a:pt x="922" y="1401"/>
                  </a:cubicBezTo>
                  <a:cubicBezTo>
                    <a:pt x="903" y="1380"/>
                    <a:pt x="876" y="1377"/>
                    <a:pt x="853" y="1369"/>
                  </a:cubicBezTo>
                  <a:cubicBezTo>
                    <a:pt x="822" y="1359"/>
                    <a:pt x="816" y="1335"/>
                    <a:pt x="805" y="1309"/>
                  </a:cubicBezTo>
                  <a:cubicBezTo>
                    <a:pt x="796" y="1287"/>
                    <a:pt x="785" y="1265"/>
                    <a:pt x="782" y="1240"/>
                  </a:cubicBezTo>
                  <a:cubicBezTo>
                    <a:pt x="781" y="1234"/>
                    <a:pt x="780" y="1228"/>
                    <a:pt x="782" y="1221"/>
                  </a:cubicBezTo>
                  <a:cubicBezTo>
                    <a:pt x="785" y="1211"/>
                    <a:pt x="782" y="1200"/>
                    <a:pt x="773" y="1197"/>
                  </a:cubicBezTo>
                  <a:cubicBezTo>
                    <a:pt x="743" y="1187"/>
                    <a:pt x="733" y="1160"/>
                    <a:pt x="719" y="1137"/>
                  </a:cubicBezTo>
                  <a:cubicBezTo>
                    <a:pt x="712" y="1127"/>
                    <a:pt x="710" y="1115"/>
                    <a:pt x="695" y="1112"/>
                  </a:cubicBezTo>
                  <a:cubicBezTo>
                    <a:pt x="690" y="1111"/>
                    <a:pt x="690" y="1104"/>
                    <a:pt x="688" y="1099"/>
                  </a:cubicBezTo>
                  <a:cubicBezTo>
                    <a:pt x="681" y="1072"/>
                    <a:pt x="664" y="1047"/>
                    <a:pt x="657" y="1020"/>
                  </a:cubicBezTo>
                  <a:cubicBezTo>
                    <a:pt x="646" y="971"/>
                    <a:pt x="602" y="948"/>
                    <a:pt x="577" y="909"/>
                  </a:cubicBezTo>
                  <a:cubicBezTo>
                    <a:pt x="566" y="892"/>
                    <a:pt x="546" y="902"/>
                    <a:pt x="531" y="897"/>
                  </a:cubicBezTo>
                  <a:cubicBezTo>
                    <a:pt x="510" y="889"/>
                    <a:pt x="484" y="896"/>
                    <a:pt x="465" y="880"/>
                  </a:cubicBezTo>
                  <a:cubicBezTo>
                    <a:pt x="463" y="877"/>
                    <a:pt x="460" y="877"/>
                    <a:pt x="457" y="879"/>
                  </a:cubicBezTo>
                  <a:cubicBezTo>
                    <a:pt x="455" y="880"/>
                    <a:pt x="452" y="881"/>
                    <a:pt x="450" y="882"/>
                  </a:cubicBezTo>
                  <a:cubicBezTo>
                    <a:pt x="419" y="891"/>
                    <a:pt x="398" y="909"/>
                    <a:pt x="390" y="942"/>
                  </a:cubicBezTo>
                  <a:cubicBezTo>
                    <a:pt x="385" y="958"/>
                    <a:pt x="370" y="970"/>
                    <a:pt x="360" y="984"/>
                  </a:cubicBezTo>
                  <a:cubicBezTo>
                    <a:pt x="353" y="994"/>
                    <a:pt x="345" y="990"/>
                    <a:pt x="339" y="986"/>
                  </a:cubicBezTo>
                  <a:cubicBezTo>
                    <a:pt x="300" y="959"/>
                    <a:pt x="257" y="937"/>
                    <a:pt x="223" y="904"/>
                  </a:cubicBezTo>
                  <a:cubicBezTo>
                    <a:pt x="203" y="884"/>
                    <a:pt x="195" y="861"/>
                    <a:pt x="195" y="834"/>
                  </a:cubicBezTo>
                  <a:cubicBezTo>
                    <a:pt x="193" y="789"/>
                    <a:pt x="176" y="752"/>
                    <a:pt x="138" y="728"/>
                  </a:cubicBezTo>
                  <a:cubicBezTo>
                    <a:pt x="109" y="709"/>
                    <a:pt x="91" y="680"/>
                    <a:pt x="71" y="654"/>
                  </a:cubicBezTo>
                  <a:cubicBezTo>
                    <a:pt x="69" y="651"/>
                    <a:pt x="68" y="646"/>
                    <a:pt x="65" y="645"/>
                  </a:cubicBezTo>
                  <a:cubicBezTo>
                    <a:pt x="31" y="637"/>
                    <a:pt x="37" y="594"/>
                    <a:pt x="8" y="582"/>
                  </a:cubicBezTo>
                  <a:cubicBezTo>
                    <a:pt x="3" y="580"/>
                    <a:pt x="0" y="574"/>
                    <a:pt x="3" y="568"/>
                  </a:cubicBezTo>
                  <a:cubicBezTo>
                    <a:pt x="6" y="562"/>
                    <a:pt x="11" y="563"/>
                    <a:pt x="16" y="563"/>
                  </a:cubicBezTo>
                  <a:cubicBezTo>
                    <a:pt x="72" y="569"/>
                    <a:pt x="128" y="578"/>
                    <a:pt x="184" y="582"/>
                  </a:cubicBezTo>
                  <a:cubicBezTo>
                    <a:pt x="250" y="587"/>
                    <a:pt x="315" y="597"/>
                    <a:pt x="382" y="597"/>
                  </a:cubicBezTo>
                  <a:cubicBezTo>
                    <a:pt x="400" y="597"/>
                    <a:pt x="405" y="589"/>
                    <a:pt x="405" y="574"/>
                  </a:cubicBezTo>
                  <a:cubicBezTo>
                    <a:pt x="404" y="516"/>
                    <a:pt x="412" y="458"/>
                    <a:pt x="417" y="400"/>
                  </a:cubicBezTo>
                  <a:cubicBezTo>
                    <a:pt x="422" y="337"/>
                    <a:pt x="429" y="275"/>
                    <a:pt x="432" y="213"/>
                  </a:cubicBezTo>
                  <a:cubicBezTo>
                    <a:pt x="436" y="146"/>
                    <a:pt x="441" y="79"/>
                    <a:pt x="446" y="13"/>
                  </a:cubicBezTo>
                  <a:cubicBezTo>
                    <a:pt x="446" y="4"/>
                    <a:pt x="449" y="0"/>
                    <a:pt x="458" y="1"/>
                  </a:cubicBezTo>
                  <a:cubicBezTo>
                    <a:pt x="488" y="3"/>
                    <a:pt x="518" y="5"/>
                    <a:pt x="549" y="7"/>
                  </a:cubicBezTo>
                  <a:cubicBezTo>
                    <a:pt x="570" y="9"/>
                    <a:pt x="592" y="12"/>
                    <a:pt x="614" y="11"/>
                  </a:cubicBezTo>
                  <a:cubicBezTo>
                    <a:pt x="658" y="10"/>
                    <a:pt x="703" y="15"/>
                    <a:pt x="748" y="16"/>
                  </a:cubicBezTo>
                  <a:cubicBezTo>
                    <a:pt x="756" y="16"/>
                    <a:pt x="761" y="18"/>
                    <a:pt x="760" y="27"/>
                  </a:cubicBezTo>
                  <a:cubicBezTo>
                    <a:pt x="759" y="59"/>
                    <a:pt x="758" y="92"/>
                    <a:pt x="756" y="124"/>
                  </a:cubicBezTo>
                  <a:cubicBezTo>
                    <a:pt x="756" y="128"/>
                    <a:pt x="753" y="132"/>
                    <a:pt x="753" y="137"/>
                  </a:cubicBezTo>
                  <a:cubicBezTo>
                    <a:pt x="756" y="176"/>
                    <a:pt x="748" y="215"/>
                    <a:pt x="749" y="254"/>
                  </a:cubicBezTo>
                  <a:cubicBezTo>
                    <a:pt x="750" y="278"/>
                    <a:pt x="775" y="304"/>
                    <a:pt x="800" y="304"/>
                  </a:cubicBezTo>
                  <a:cubicBezTo>
                    <a:pt x="815" y="304"/>
                    <a:pt x="828" y="301"/>
                    <a:pt x="838" y="322"/>
                  </a:cubicBezTo>
                  <a:cubicBezTo>
                    <a:pt x="844" y="333"/>
                    <a:pt x="871" y="334"/>
                    <a:pt x="889" y="337"/>
                  </a:cubicBezTo>
                  <a:cubicBezTo>
                    <a:pt x="897" y="339"/>
                    <a:pt x="905" y="338"/>
                    <a:pt x="912" y="345"/>
                  </a:cubicBezTo>
                  <a:cubicBezTo>
                    <a:pt x="918" y="351"/>
                    <a:pt x="924" y="350"/>
                    <a:pt x="931" y="345"/>
                  </a:cubicBezTo>
                  <a:cubicBezTo>
                    <a:pt x="938" y="340"/>
                    <a:pt x="948" y="337"/>
                    <a:pt x="953" y="350"/>
                  </a:cubicBezTo>
                  <a:cubicBezTo>
                    <a:pt x="956" y="359"/>
                    <a:pt x="966" y="363"/>
                    <a:pt x="969" y="374"/>
                  </a:cubicBezTo>
                  <a:cubicBezTo>
                    <a:pt x="973" y="384"/>
                    <a:pt x="987" y="381"/>
                    <a:pt x="996" y="377"/>
                  </a:cubicBezTo>
                  <a:cubicBezTo>
                    <a:pt x="1008" y="371"/>
                    <a:pt x="1016" y="368"/>
                    <a:pt x="1027" y="382"/>
                  </a:cubicBezTo>
                  <a:cubicBezTo>
                    <a:pt x="1034" y="392"/>
                    <a:pt x="1050" y="398"/>
                    <a:pt x="1065" y="398"/>
                  </a:cubicBezTo>
                  <a:cubicBezTo>
                    <a:pt x="1069" y="398"/>
                    <a:pt x="1074" y="397"/>
                    <a:pt x="1075" y="395"/>
                  </a:cubicBezTo>
                  <a:cubicBezTo>
                    <a:pt x="1096" y="364"/>
                    <a:pt x="1120" y="387"/>
                    <a:pt x="1141" y="393"/>
                  </a:cubicBezTo>
                  <a:cubicBezTo>
                    <a:pt x="1158" y="398"/>
                    <a:pt x="1171" y="402"/>
                    <a:pt x="1181" y="386"/>
                  </a:cubicBezTo>
                  <a:cubicBezTo>
                    <a:pt x="1185" y="380"/>
                    <a:pt x="1191" y="379"/>
                    <a:pt x="1197" y="379"/>
                  </a:cubicBezTo>
                  <a:cubicBezTo>
                    <a:pt x="1216" y="381"/>
                    <a:pt x="1234" y="373"/>
                    <a:pt x="1252" y="379"/>
                  </a:cubicBezTo>
                  <a:cubicBezTo>
                    <a:pt x="1256" y="380"/>
                    <a:pt x="1261" y="380"/>
                    <a:pt x="1264" y="379"/>
                  </a:cubicBezTo>
                  <a:cubicBezTo>
                    <a:pt x="1283" y="368"/>
                    <a:pt x="1295" y="382"/>
                    <a:pt x="1307" y="393"/>
                  </a:cubicBezTo>
                  <a:cubicBezTo>
                    <a:pt x="1312" y="396"/>
                    <a:pt x="1316" y="397"/>
                    <a:pt x="1321" y="398"/>
                  </a:cubicBezTo>
                  <a:cubicBezTo>
                    <a:pt x="1333" y="402"/>
                    <a:pt x="1346" y="404"/>
                    <a:pt x="1356" y="414"/>
                  </a:cubicBezTo>
                  <a:cubicBezTo>
                    <a:pt x="1364" y="421"/>
                    <a:pt x="1373" y="422"/>
                    <a:pt x="1384" y="418"/>
                  </a:cubicBezTo>
                  <a:cubicBezTo>
                    <a:pt x="1397" y="413"/>
                    <a:pt x="1402" y="419"/>
                    <a:pt x="1401" y="432"/>
                  </a:cubicBezTo>
                  <a:cubicBezTo>
                    <a:pt x="1401" y="443"/>
                    <a:pt x="1401" y="454"/>
                    <a:pt x="1401" y="464"/>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id="{BE12A537-9811-4AD8-9751-628CCAA6CDB2}"/>
                </a:ext>
              </a:extLst>
            </p:cNvPr>
            <p:cNvSpPr>
              <a:spLocks/>
            </p:cNvSpPr>
            <p:nvPr/>
          </p:nvSpPr>
          <p:spPr bwMode="auto">
            <a:xfrm>
              <a:off x="771526" y="11774892"/>
              <a:ext cx="1752600" cy="2968625"/>
            </a:xfrm>
            <a:custGeom>
              <a:avLst/>
              <a:gdLst>
                <a:gd name="T0" fmla="*/ 114 w 848"/>
                <a:gd name="T1" fmla="*/ 631 h 1437"/>
                <a:gd name="T2" fmla="*/ 120 w 848"/>
                <a:gd name="T3" fmla="*/ 559 h 1437"/>
                <a:gd name="T4" fmla="*/ 95 w 848"/>
                <a:gd name="T5" fmla="*/ 542 h 1437"/>
                <a:gd name="T6" fmla="*/ 60 w 848"/>
                <a:gd name="T7" fmla="*/ 539 h 1437"/>
                <a:gd name="T8" fmla="*/ 46 w 848"/>
                <a:gd name="T9" fmla="*/ 466 h 1437"/>
                <a:gd name="T10" fmla="*/ 15 w 848"/>
                <a:gd name="T11" fmla="*/ 378 h 1437"/>
                <a:gd name="T12" fmla="*/ 23 w 848"/>
                <a:gd name="T13" fmla="*/ 248 h 1437"/>
                <a:gd name="T14" fmla="*/ 15 w 848"/>
                <a:gd name="T15" fmla="*/ 171 h 1437"/>
                <a:gd name="T16" fmla="*/ 82 w 848"/>
                <a:gd name="T17" fmla="*/ 10 h 1437"/>
                <a:gd name="T18" fmla="*/ 210 w 848"/>
                <a:gd name="T19" fmla="*/ 36 h 1437"/>
                <a:gd name="T20" fmla="*/ 458 w 848"/>
                <a:gd name="T21" fmla="*/ 104 h 1437"/>
                <a:gd name="T22" fmla="*/ 439 w 848"/>
                <a:gd name="T23" fmla="*/ 235 h 1437"/>
                <a:gd name="T24" fmla="*/ 381 w 848"/>
                <a:gd name="T25" fmla="*/ 462 h 1437"/>
                <a:gd name="T26" fmla="*/ 524 w 848"/>
                <a:gd name="T27" fmla="*/ 722 h 1437"/>
                <a:gd name="T28" fmla="*/ 784 w 848"/>
                <a:gd name="T29" fmla="*/ 1115 h 1437"/>
                <a:gd name="T30" fmla="*/ 824 w 848"/>
                <a:gd name="T31" fmla="*/ 1218 h 1437"/>
                <a:gd name="T32" fmla="*/ 818 w 848"/>
                <a:gd name="T33" fmla="*/ 1257 h 1437"/>
                <a:gd name="T34" fmla="*/ 759 w 848"/>
                <a:gd name="T35" fmla="*/ 1345 h 1437"/>
                <a:gd name="T36" fmla="*/ 750 w 848"/>
                <a:gd name="T37" fmla="*/ 1393 h 1437"/>
                <a:gd name="T38" fmla="*/ 770 w 848"/>
                <a:gd name="T39" fmla="*/ 1416 h 1437"/>
                <a:gd name="T40" fmla="*/ 729 w 848"/>
                <a:gd name="T41" fmla="*/ 1436 h 1437"/>
                <a:gd name="T42" fmla="*/ 496 w 848"/>
                <a:gd name="T43" fmla="*/ 1407 h 1437"/>
                <a:gd name="T44" fmla="*/ 476 w 848"/>
                <a:gd name="T45" fmla="*/ 1363 h 1437"/>
                <a:gd name="T46" fmla="*/ 388 w 848"/>
                <a:gd name="T47" fmla="*/ 1222 h 1437"/>
                <a:gd name="T48" fmla="*/ 346 w 848"/>
                <a:gd name="T49" fmla="*/ 1168 h 1437"/>
                <a:gd name="T50" fmla="*/ 288 w 848"/>
                <a:gd name="T51" fmla="*/ 1109 h 1437"/>
                <a:gd name="T52" fmla="*/ 237 w 848"/>
                <a:gd name="T53" fmla="*/ 1085 h 1437"/>
                <a:gd name="T54" fmla="*/ 172 w 848"/>
                <a:gd name="T55" fmla="*/ 1043 h 1437"/>
                <a:gd name="T56" fmla="*/ 157 w 848"/>
                <a:gd name="T57" fmla="*/ 915 h 1437"/>
                <a:gd name="T58" fmla="*/ 107 w 848"/>
                <a:gd name="T59" fmla="*/ 801 h 1437"/>
                <a:gd name="T60" fmla="*/ 127 w 848"/>
                <a:gd name="T61" fmla="*/ 715 h 1437"/>
                <a:gd name="T62" fmla="*/ 79 w 848"/>
                <a:gd name="T63" fmla="*/ 65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8" h="1437">
                  <a:moveTo>
                    <a:pt x="86" y="603"/>
                  </a:moveTo>
                  <a:cubicBezTo>
                    <a:pt x="92" y="618"/>
                    <a:pt x="98" y="637"/>
                    <a:pt x="114" y="631"/>
                  </a:cubicBezTo>
                  <a:cubicBezTo>
                    <a:pt x="126" y="626"/>
                    <a:pt x="120" y="607"/>
                    <a:pt x="116" y="594"/>
                  </a:cubicBezTo>
                  <a:cubicBezTo>
                    <a:pt x="114" y="582"/>
                    <a:pt x="104" y="571"/>
                    <a:pt x="120" y="559"/>
                  </a:cubicBezTo>
                  <a:cubicBezTo>
                    <a:pt x="129" y="552"/>
                    <a:pt x="119" y="542"/>
                    <a:pt x="114" y="537"/>
                  </a:cubicBezTo>
                  <a:cubicBezTo>
                    <a:pt x="108" y="531"/>
                    <a:pt x="100" y="536"/>
                    <a:pt x="95" y="542"/>
                  </a:cubicBezTo>
                  <a:cubicBezTo>
                    <a:pt x="89" y="549"/>
                    <a:pt x="90" y="558"/>
                    <a:pt x="87" y="568"/>
                  </a:cubicBezTo>
                  <a:cubicBezTo>
                    <a:pt x="77" y="558"/>
                    <a:pt x="69" y="549"/>
                    <a:pt x="60" y="539"/>
                  </a:cubicBezTo>
                  <a:cubicBezTo>
                    <a:pt x="56" y="536"/>
                    <a:pt x="57" y="532"/>
                    <a:pt x="58" y="528"/>
                  </a:cubicBezTo>
                  <a:cubicBezTo>
                    <a:pt x="63" y="505"/>
                    <a:pt x="58" y="485"/>
                    <a:pt x="46" y="466"/>
                  </a:cubicBezTo>
                  <a:cubicBezTo>
                    <a:pt x="36" y="447"/>
                    <a:pt x="27" y="428"/>
                    <a:pt x="16" y="410"/>
                  </a:cubicBezTo>
                  <a:cubicBezTo>
                    <a:pt x="9" y="399"/>
                    <a:pt x="14" y="388"/>
                    <a:pt x="15" y="378"/>
                  </a:cubicBezTo>
                  <a:cubicBezTo>
                    <a:pt x="17" y="360"/>
                    <a:pt x="20" y="344"/>
                    <a:pt x="28" y="327"/>
                  </a:cubicBezTo>
                  <a:cubicBezTo>
                    <a:pt x="41" y="301"/>
                    <a:pt x="34" y="273"/>
                    <a:pt x="23" y="248"/>
                  </a:cubicBezTo>
                  <a:cubicBezTo>
                    <a:pt x="18" y="237"/>
                    <a:pt x="13" y="228"/>
                    <a:pt x="8" y="218"/>
                  </a:cubicBezTo>
                  <a:cubicBezTo>
                    <a:pt x="0" y="202"/>
                    <a:pt x="1" y="181"/>
                    <a:pt x="15" y="171"/>
                  </a:cubicBezTo>
                  <a:cubicBezTo>
                    <a:pt x="51" y="145"/>
                    <a:pt x="61" y="105"/>
                    <a:pt x="77" y="68"/>
                  </a:cubicBezTo>
                  <a:cubicBezTo>
                    <a:pt x="84" y="51"/>
                    <a:pt x="77" y="30"/>
                    <a:pt x="82" y="10"/>
                  </a:cubicBezTo>
                  <a:cubicBezTo>
                    <a:pt x="84" y="0"/>
                    <a:pt x="87" y="1"/>
                    <a:pt x="95" y="3"/>
                  </a:cubicBezTo>
                  <a:cubicBezTo>
                    <a:pt x="133" y="14"/>
                    <a:pt x="172" y="25"/>
                    <a:pt x="210" y="36"/>
                  </a:cubicBezTo>
                  <a:cubicBezTo>
                    <a:pt x="264" y="52"/>
                    <a:pt x="318" y="66"/>
                    <a:pt x="372" y="81"/>
                  </a:cubicBezTo>
                  <a:cubicBezTo>
                    <a:pt x="401" y="89"/>
                    <a:pt x="428" y="100"/>
                    <a:pt x="458" y="104"/>
                  </a:cubicBezTo>
                  <a:cubicBezTo>
                    <a:pt x="469" y="106"/>
                    <a:pt x="471" y="112"/>
                    <a:pt x="468" y="122"/>
                  </a:cubicBezTo>
                  <a:cubicBezTo>
                    <a:pt x="458" y="160"/>
                    <a:pt x="449" y="197"/>
                    <a:pt x="439" y="235"/>
                  </a:cubicBezTo>
                  <a:cubicBezTo>
                    <a:pt x="425" y="292"/>
                    <a:pt x="411" y="350"/>
                    <a:pt x="396" y="407"/>
                  </a:cubicBezTo>
                  <a:cubicBezTo>
                    <a:pt x="391" y="425"/>
                    <a:pt x="386" y="444"/>
                    <a:pt x="381" y="462"/>
                  </a:cubicBezTo>
                  <a:cubicBezTo>
                    <a:pt x="374" y="488"/>
                    <a:pt x="379" y="509"/>
                    <a:pt x="394" y="530"/>
                  </a:cubicBezTo>
                  <a:cubicBezTo>
                    <a:pt x="438" y="594"/>
                    <a:pt x="480" y="659"/>
                    <a:pt x="524" y="722"/>
                  </a:cubicBezTo>
                  <a:cubicBezTo>
                    <a:pt x="568" y="784"/>
                    <a:pt x="609" y="848"/>
                    <a:pt x="651" y="911"/>
                  </a:cubicBezTo>
                  <a:cubicBezTo>
                    <a:pt x="695" y="979"/>
                    <a:pt x="743" y="1045"/>
                    <a:pt x="784" y="1115"/>
                  </a:cubicBezTo>
                  <a:cubicBezTo>
                    <a:pt x="790" y="1124"/>
                    <a:pt x="802" y="1133"/>
                    <a:pt x="802" y="1142"/>
                  </a:cubicBezTo>
                  <a:cubicBezTo>
                    <a:pt x="800" y="1171"/>
                    <a:pt x="822" y="1191"/>
                    <a:pt x="824" y="1218"/>
                  </a:cubicBezTo>
                  <a:cubicBezTo>
                    <a:pt x="825" y="1223"/>
                    <a:pt x="825" y="1229"/>
                    <a:pt x="828" y="1232"/>
                  </a:cubicBezTo>
                  <a:cubicBezTo>
                    <a:pt x="848" y="1250"/>
                    <a:pt x="831" y="1252"/>
                    <a:pt x="818" y="1257"/>
                  </a:cubicBezTo>
                  <a:cubicBezTo>
                    <a:pt x="798" y="1265"/>
                    <a:pt x="791" y="1283"/>
                    <a:pt x="787" y="1302"/>
                  </a:cubicBezTo>
                  <a:cubicBezTo>
                    <a:pt x="783" y="1321"/>
                    <a:pt x="780" y="1338"/>
                    <a:pt x="759" y="1345"/>
                  </a:cubicBezTo>
                  <a:cubicBezTo>
                    <a:pt x="752" y="1347"/>
                    <a:pt x="753" y="1354"/>
                    <a:pt x="753" y="1360"/>
                  </a:cubicBezTo>
                  <a:cubicBezTo>
                    <a:pt x="752" y="1371"/>
                    <a:pt x="754" y="1382"/>
                    <a:pt x="750" y="1393"/>
                  </a:cubicBezTo>
                  <a:cubicBezTo>
                    <a:pt x="747" y="1400"/>
                    <a:pt x="750" y="1407"/>
                    <a:pt x="759" y="1408"/>
                  </a:cubicBezTo>
                  <a:cubicBezTo>
                    <a:pt x="764" y="1409"/>
                    <a:pt x="772" y="1406"/>
                    <a:pt x="770" y="1416"/>
                  </a:cubicBezTo>
                  <a:cubicBezTo>
                    <a:pt x="769" y="1422"/>
                    <a:pt x="768" y="1430"/>
                    <a:pt x="760" y="1432"/>
                  </a:cubicBezTo>
                  <a:cubicBezTo>
                    <a:pt x="750" y="1434"/>
                    <a:pt x="741" y="1437"/>
                    <a:pt x="729" y="1436"/>
                  </a:cubicBezTo>
                  <a:cubicBezTo>
                    <a:pt x="682" y="1429"/>
                    <a:pt x="634" y="1425"/>
                    <a:pt x="586" y="1419"/>
                  </a:cubicBezTo>
                  <a:cubicBezTo>
                    <a:pt x="556" y="1415"/>
                    <a:pt x="526" y="1411"/>
                    <a:pt x="496" y="1407"/>
                  </a:cubicBezTo>
                  <a:cubicBezTo>
                    <a:pt x="480" y="1404"/>
                    <a:pt x="474" y="1396"/>
                    <a:pt x="476" y="1380"/>
                  </a:cubicBezTo>
                  <a:cubicBezTo>
                    <a:pt x="476" y="1374"/>
                    <a:pt x="475" y="1368"/>
                    <a:pt x="476" y="1363"/>
                  </a:cubicBezTo>
                  <a:cubicBezTo>
                    <a:pt x="482" y="1318"/>
                    <a:pt x="459" y="1285"/>
                    <a:pt x="432" y="1253"/>
                  </a:cubicBezTo>
                  <a:cubicBezTo>
                    <a:pt x="420" y="1239"/>
                    <a:pt x="412" y="1221"/>
                    <a:pt x="388" y="1222"/>
                  </a:cubicBezTo>
                  <a:cubicBezTo>
                    <a:pt x="382" y="1223"/>
                    <a:pt x="382" y="1213"/>
                    <a:pt x="382" y="1207"/>
                  </a:cubicBezTo>
                  <a:cubicBezTo>
                    <a:pt x="380" y="1176"/>
                    <a:pt x="375" y="1172"/>
                    <a:pt x="346" y="1168"/>
                  </a:cubicBezTo>
                  <a:cubicBezTo>
                    <a:pt x="329" y="1166"/>
                    <a:pt x="316" y="1158"/>
                    <a:pt x="309" y="1142"/>
                  </a:cubicBezTo>
                  <a:cubicBezTo>
                    <a:pt x="304" y="1130"/>
                    <a:pt x="297" y="1119"/>
                    <a:pt x="288" y="1109"/>
                  </a:cubicBezTo>
                  <a:cubicBezTo>
                    <a:pt x="282" y="1102"/>
                    <a:pt x="275" y="1097"/>
                    <a:pt x="264" y="1096"/>
                  </a:cubicBezTo>
                  <a:cubicBezTo>
                    <a:pt x="255" y="1096"/>
                    <a:pt x="246" y="1091"/>
                    <a:pt x="237" y="1085"/>
                  </a:cubicBezTo>
                  <a:cubicBezTo>
                    <a:pt x="225" y="1077"/>
                    <a:pt x="211" y="1071"/>
                    <a:pt x="196" y="1070"/>
                  </a:cubicBezTo>
                  <a:cubicBezTo>
                    <a:pt x="179" y="1070"/>
                    <a:pt x="170" y="1060"/>
                    <a:pt x="172" y="1043"/>
                  </a:cubicBezTo>
                  <a:cubicBezTo>
                    <a:pt x="173" y="1041"/>
                    <a:pt x="173" y="1039"/>
                    <a:pt x="174" y="1038"/>
                  </a:cubicBezTo>
                  <a:cubicBezTo>
                    <a:pt x="194" y="993"/>
                    <a:pt x="181" y="953"/>
                    <a:pt x="157" y="915"/>
                  </a:cubicBezTo>
                  <a:cubicBezTo>
                    <a:pt x="141" y="892"/>
                    <a:pt x="132" y="867"/>
                    <a:pt x="126" y="839"/>
                  </a:cubicBezTo>
                  <a:cubicBezTo>
                    <a:pt x="124" y="825"/>
                    <a:pt x="117" y="812"/>
                    <a:pt x="107" y="801"/>
                  </a:cubicBezTo>
                  <a:cubicBezTo>
                    <a:pt x="93" y="787"/>
                    <a:pt x="96" y="771"/>
                    <a:pt x="110" y="758"/>
                  </a:cubicBezTo>
                  <a:cubicBezTo>
                    <a:pt x="123" y="747"/>
                    <a:pt x="130" y="733"/>
                    <a:pt x="127" y="715"/>
                  </a:cubicBezTo>
                  <a:cubicBezTo>
                    <a:pt x="125" y="709"/>
                    <a:pt x="123" y="702"/>
                    <a:pt x="115" y="700"/>
                  </a:cubicBezTo>
                  <a:cubicBezTo>
                    <a:pt x="96" y="694"/>
                    <a:pt x="80" y="672"/>
                    <a:pt x="79" y="651"/>
                  </a:cubicBezTo>
                  <a:cubicBezTo>
                    <a:pt x="78" y="635"/>
                    <a:pt x="77" y="620"/>
                    <a:pt x="86" y="603"/>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26" name="Freeform 7">
              <a:extLst>
                <a:ext uri="{FF2B5EF4-FFF2-40B4-BE49-F238E27FC236}">
                  <a16:creationId xmlns:a16="http://schemas.microsoft.com/office/drawing/2014/main" id="{01630775-852F-43EB-BB38-2E808F0D78CD}"/>
                </a:ext>
              </a:extLst>
            </p:cNvPr>
            <p:cNvSpPr>
              <a:spLocks/>
            </p:cNvSpPr>
            <p:nvPr/>
          </p:nvSpPr>
          <p:spPr bwMode="auto">
            <a:xfrm>
              <a:off x="2897188" y="10304867"/>
              <a:ext cx="2227262" cy="1397000"/>
            </a:xfrm>
            <a:custGeom>
              <a:avLst/>
              <a:gdLst>
                <a:gd name="T0" fmla="*/ 1074 w 1077"/>
                <a:gd name="T1" fmla="*/ 175 h 676"/>
                <a:gd name="T2" fmla="*/ 1060 w 1077"/>
                <a:gd name="T3" fmla="*/ 323 h 676"/>
                <a:gd name="T4" fmla="*/ 1055 w 1077"/>
                <a:gd name="T5" fmla="*/ 376 h 676"/>
                <a:gd name="T6" fmla="*/ 1042 w 1077"/>
                <a:gd name="T7" fmla="*/ 541 h 676"/>
                <a:gd name="T8" fmla="*/ 1037 w 1077"/>
                <a:gd name="T9" fmla="*/ 630 h 676"/>
                <a:gd name="T10" fmla="*/ 980 w 1077"/>
                <a:gd name="T11" fmla="*/ 668 h 676"/>
                <a:gd name="T12" fmla="*/ 844 w 1077"/>
                <a:gd name="T13" fmla="*/ 654 h 676"/>
                <a:gd name="T14" fmla="*/ 712 w 1077"/>
                <a:gd name="T15" fmla="*/ 638 h 676"/>
                <a:gd name="T16" fmla="*/ 598 w 1077"/>
                <a:gd name="T17" fmla="*/ 624 h 676"/>
                <a:gd name="T18" fmla="*/ 481 w 1077"/>
                <a:gd name="T19" fmla="*/ 608 h 676"/>
                <a:gd name="T20" fmla="*/ 391 w 1077"/>
                <a:gd name="T21" fmla="*/ 594 h 676"/>
                <a:gd name="T22" fmla="*/ 373 w 1077"/>
                <a:gd name="T23" fmla="*/ 609 h 676"/>
                <a:gd name="T24" fmla="*/ 370 w 1077"/>
                <a:gd name="T25" fmla="*/ 621 h 676"/>
                <a:gd name="T26" fmla="*/ 364 w 1077"/>
                <a:gd name="T27" fmla="*/ 639 h 676"/>
                <a:gd name="T28" fmla="*/ 353 w 1077"/>
                <a:gd name="T29" fmla="*/ 627 h 676"/>
                <a:gd name="T30" fmla="*/ 321 w 1077"/>
                <a:gd name="T31" fmla="*/ 633 h 676"/>
                <a:gd name="T32" fmla="*/ 299 w 1077"/>
                <a:gd name="T33" fmla="*/ 640 h 676"/>
                <a:gd name="T34" fmla="*/ 248 w 1077"/>
                <a:gd name="T35" fmla="*/ 637 h 676"/>
                <a:gd name="T36" fmla="*/ 217 w 1077"/>
                <a:gd name="T37" fmla="*/ 633 h 676"/>
                <a:gd name="T38" fmla="*/ 201 w 1077"/>
                <a:gd name="T39" fmla="*/ 633 h 676"/>
                <a:gd name="T40" fmla="*/ 188 w 1077"/>
                <a:gd name="T41" fmla="*/ 623 h 676"/>
                <a:gd name="T42" fmla="*/ 169 w 1077"/>
                <a:gd name="T43" fmla="*/ 577 h 676"/>
                <a:gd name="T44" fmla="*/ 153 w 1077"/>
                <a:gd name="T45" fmla="*/ 548 h 676"/>
                <a:gd name="T46" fmla="*/ 141 w 1077"/>
                <a:gd name="T47" fmla="*/ 475 h 676"/>
                <a:gd name="T48" fmla="*/ 133 w 1077"/>
                <a:gd name="T49" fmla="*/ 456 h 676"/>
                <a:gd name="T50" fmla="*/ 111 w 1077"/>
                <a:gd name="T51" fmla="*/ 462 h 676"/>
                <a:gd name="T52" fmla="*/ 87 w 1077"/>
                <a:gd name="T53" fmla="*/ 471 h 676"/>
                <a:gd name="T54" fmla="*/ 81 w 1077"/>
                <a:gd name="T55" fmla="*/ 438 h 676"/>
                <a:gd name="T56" fmla="*/ 116 w 1077"/>
                <a:gd name="T57" fmla="*/ 348 h 676"/>
                <a:gd name="T58" fmla="*/ 102 w 1077"/>
                <a:gd name="T59" fmla="*/ 318 h 676"/>
                <a:gd name="T60" fmla="*/ 70 w 1077"/>
                <a:gd name="T61" fmla="*/ 280 h 676"/>
                <a:gd name="T62" fmla="*/ 54 w 1077"/>
                <a:gd name="T63" fmla="*/ 238 h 676"/>
                <a:gd name="T64" fmla="*/ 34 w 1077"/>
                <a:gd name="T65" fmla="*/ 218 h 676"/>
                <a:gd name="T66" fmla="*/ 22 w 1077"/>
                <a:gd name="T67" fmla="*/ 190 h 676"/>
                <a:gd name="T68" fmla="*/ 15 w 1077"/>
                <a:gd name="T69" fmla="*/ 139 h 676"/>
                <a:gd name="T70" fmla="*/ 15 w 1077"/>
                <a:gd name="T71" fmla="*/ 86 h 676"/>
                <a:gd name="T72" fmla="*/ 29 w 1077"/>
                <a:gd name="T73" fmla="*/ 17 h 676"/>
                <a:gd name="T74" fmla="*/ 51 w 1077"/>
                <a:gd name="T75" fmla="*/ 3 h 676"/>
                <a:gd name="T76" fmla="*/ 340 w 1077"/>
                <a:gd name="T77" fmla="*/ 59 h 676"/>
                <a:gd name="T78" fmla="*/ 504 w 1077"/>
                <a:gd name="T79" fmla="*/ 87 h 676"/>
                <a:gd name="T80" fmla="*/ 630 w 1077"/>
                <a:gd name="T81" fmla="*/ 103 h 676"/>
                <a:gd name="T82" fmla="*/ 810 w 1077"/>
                <a:gd name="T83" fmla="*/ 126 h 676"/>
                <a:gd name="T84" fmla="*/ 979 w 1077"/>
                <a:gd name="T85" fmla="*/ 148 h 676"/>
                <a:gd name="T86" fmla="*/ 1057 w 1077"/>
                <a:gd name="T87" fmla="*/ 154 h 676"/>
                <a:gd name="T88" fmla="*/ 1074 w 1077"/>
                <a:gd name="T89" fmla="*/ 17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7" h="676">
                  <a:moveTo>
                    <a:pt x="1074" y="175"/>
                  </a:moveTo>
                  <a:cubicBezTo>
                    <a:pt x="1065" y="224"/>
                    <a:pt x="1067" y="274"/>
                    <a:pt x="1060" y="323"/>
                  </a:cubicBezTo>
                  <a:cubicBezTo>
                    <a:pt x="1057" y="340"/>
                    <a:pt x="1055" y="358"/>
                    <a:pt x="1055" y="376"/>
                  </a:cubicBezTo>
                  <a:cubicBezTo>
                    <a:pt x="1056" y="432"/>
                    <a:pt x="1044" y="486"/>
                    <a:pt x="1042" y="541"/>
                  </a:cubicBezTo>
                  <a:cubicBezTo>
                    <a:pt x="1040" y="570"/>
                    <a:pt x="1038" y="600"/>
                    <a:pt x="1037" y="630"/>
                  </a:cubicBezTo>
                  <a:cubicBezTo>
                    <a:pt x="1035" y="670"/>
                    <a:pt x="1026" y="676"/>
                    <a:pt x="980" y="668"/>
                  </a:cubicBezTo>
                  <a:cubicBezTo>
                    <a:pt x="935" y="660"/>
                    <a:pt x="890" y="655"/>
                    <a:pt x="844" y="654"/>
                  </a:cubicBezTo>
                  <a:cubicBezTo>
                    <a:pt x="799" y="654"/>
                    <a:pt x="756" y="644"/>
                    <a:pt x="712" y="638"/>
                  </a:cubicBezTo>
                  <a:cubicBezTo>
                    <a:pt x="674" y="632"/>
                    <a:pt x="636" y="629"/>
                    <a:pt x="598" y="624"/>
                  </a:cubicBezTo>
                  <a:cubicBezTo>
                    <a:pt x="559" y="618"/>
                    <a:pt x="520" y="613"/>
                    <a:pt x="481" y="608"/>
                  </a:cubicBezTo>
                  <a:cubicBezTo>
                    <a:pt x="451" y="604"/>
                    <a:pt x="420" y="603"/>
                    <a:pt x="391" y="594"/>
                  </a:cubicBezTo>
                  <a:cubicBezTo>
                    <a:pt x="380" y="591"/>
                    <a:pt x="371" y="593"/>
                    <a:pt x="373" y="609"/>
                  </a:cubicBezTo>
                  <a:cubicBezTo>
                    <a:pt x="373" y="613"/>
                    <a:pt x="370" y="617"/>
                    <a:pt x="370" y="621"/>
                  </a:cubicBezTo>
                  <a:cubicBezTo>
                    <a:pt x="368" y="627"/>
                    <a:pt x="372" y="637"/>
                    <a:pt x="364" y="639"/>
                  </a:cubicBezTo>
                  <a:cubicBezTo>
                    <a:pt x="356" y="642"/>
                    <a:pt x="357" y="631"/>
                    <a:pt x="353" y="627"/>
                  </a:cubicBezTo>
                  <a:cubicBezTo>
                    <a:pt x="344" y="620"/>
                    <a:pt x="327" y="622"/>
                    <a:pt x="321" y="633"/>
                  </a:cubicBezTo>
                  <a:cubicBezTo>
                    <a:pt x="315" y="644"/>
                    <a:pt x="308" y="644"/>
                    <a:pt x="299" y="640"/>
                  </a:cubicBezTo>
                  <a:cubicBezTo>
                    <a:pt x="282" y="632"/>
                    <a:pt x="265" y="633"/>
                    <a:pt x="248" y="637"/>
                  </a:cubicBezTo>
                  <a:cubicBezTo>
                    <a:pt x="237" y="640"/>
                    <a:pt x="228" y="635"/>
                    <a:pt x="217" y="633"/>
                  </a:cubicBezTo>
                  <a:cubicBezTo>
                    <a:pt x="212" y="632"/>
                    <a:pt x="206" y="630"/>
                    <a:pt x="201" y="633"/>
                  </a:cubicBezTo>
                  <a:cubicBezTo>
                    <a:pt x="187" y="642"/>
                    <a:pt x="185" y="631"/>
                    <a:pt x="188" y="623"/>
                  </a:cubicBezTo>
                  <a:cubicBezTo>
                    <a:pt x="194" y="601"/>
                    <a:pt x="185" y="589"/>
                    <a:pt x="169" y="577"/>
                  </a:cubicBezTo>
                  <a:cubicBezTo>
                    <a:pt x="160" y="570"/>
                    <a:pt x="155" y="559"/>
                    <a:pt x="153" y="548"/>
                  </a:cubicBezTo>
                  <a:cubicBezTo>
                    <a:pt x="148" y="524"/>
                    <a:pt x="138" y="501"/>
                    <a:pt x="141" y="475"/>
                  </a:cubicBezTo>
                  <a:cubicBezTo>
                    <a:pt x="142" y="468"/>
                    <a:pt x="140" y="459"/>
                    <a:pt x="133" y="456"/>
                  </a:cubicBezTo>
                  <a:cubicBezTo>
                    <a:pt x="125" y="452"/>
                    <a:pt x="118" y="457"/>
                    <a:pt x="111" y="462"/>
                  </a:cubicBezTo>
                  <a:cubicBezTo>
                    <a:pt x="104" y="467"/>
                    <a:pt x="97" y="479"/>
                    <a:pt x="87" y="471"/>
                  </a:cubicBezTo>
                  <a:cubicBezTo>
                    <a:pt x="76" y="463"/>
                    <a:pt x="76" y="451"/>
                    <a:pt x="81" y="438"/>
                  </a:cubicBezTo>
                  <a:cubicBezTo>
                    <a:pt x="93" y="408"/>
                    <a:pt x="105" y="378"/>
                    <a:pt x="116" y="348"/>
                  </a:cubicBezTo>
                  <a:cubicBezTo>
                    <a:pt x="120" y="335"/>
                    <a:pt x="123" y="325"/>
                    <a:pt x="102" y="318"/>
                  </a:cubicBezTo>
                  <a:cubicBezTo>
                    <a:pt x="89" y="313"/>
                    <a:pt x="75" y="297"/>
                    <a:pt x="70" y="280"/>
                  </a:cubicBezTo>
                  <a:cubicBezTo>
                    <a:pt x="65" y="265"/>
                    <a:pt x="59" y="252"/>
                    <a:pt x="54" y="238"/>
                  </a:cubicBezTo>
                  <a:cubicBezTo>
                    <a:pt x="50" y="229"/>
                    <a:pt x="45" y="222"/>
                    <a:pt x="34" y="218"/>
                  </a:cubicBezTo>
                  <a:cubicBezTo>
                    <a:pt x="21" y="214"/>
                    <a:pt x="19" y="201"/>
                    <a:pt x="22" y="190"/>
                  </a:cubicBezTo>
                  <a:cubicBezTo>
                    <a:pt x="28" y="171"/>
                    <a:pt x="26" y="154"/>
                    <a:pt x="15" y="139"/>
                  </a:cubicBezTo>
                  <a:cubicBezTo>
                    <a:pt x="0" y="120"/>
                    <a:pt x="13" y="103"/>
                    <a:pt x="15" y="86"/>
                  </a:cubicBezTo>
                  <a:cubicBezTo>
                    <a:pt x="17" y="62"/>
                    <a:pt x="24" y="40"/>
                    <a:pt x="29" y="17"/>
                  </a:cubicBezTo>
                  <a:cubicBezTo>
                    <a:pt x="32" y="5"/>
                    <a:pt x="37" y="0"/>
                    <a:pt x="51" y="3"/>
                  </a:cubicBezTo>
                  <a:cubicBezTo>
                    <a:pt x="147" y="23"/>
                    <a:pt x="243" y="41"/>
                    <a:pt x="340" y="59"/>
                  </a:cubicBezTo>
                  <a:cubicBezTo>
                    <a:pt x="394" y="69"/>
                    <a:pt x="449" y="78"/>
                    <a:pt x="504" y="87"/>
                  </a:cubicBezTo>
                  <a:cubicBezTo>
                    <a:pt x="546" y="94"/>
                    <a:pt x="588" y="97"/>
                    <a:pt x="630" y="103"/>
                  </a:cubicBezTo>
                  <a:cubicBezTo>
                    <a:pt x="690" y="112"/>
                    <a:pt x="750" y="119"/>
                    <a:pt x="810" y="126"/>
                  </a:cubicBezTo>
                  <a:cubicBezTo>
                    <a:pt x="867" y="132"/>
                    <a:pt x="923" y="141"/>
                    <a:pt x="979" y="148"/>
                  </a:cubicBezTo>
                  <a:cubicBezTo>
                    <a:pt x="1005" y="151"/>
                    <a:pt x="1031" y="153"/>
                    <a:pt x="1057" y="154"/>
                  </a:cubicBezTo>
                  <a:cubicBezTo>
                    <a:pt x="1072" y="155"/>
                    <a:pt x="1077" y="161"/>
                    <a:pt x="1074" y="175"/>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27" name="Freeform 8">
              <a:extLst>
                <a:ext uri="{FF2B5EF4-FFF2-40B4-BE49-F238E27FC236}">
                  <a16:creationId xmlns:a16="http://schemas.microsoft.com/office/drawing/2014/main" id="{D7709AFF-37D3-4F45-9C26-41ED875BB2F9}"/>
                </a:ext>
              </a:extLst>
            </p:cNvPr>
            <p:cNvSpPr>
              <a:spLocks/>
            </p:cNvSpPr>
            <p:nvPr/>
          </p:nvSpPr>
          <p:spPr bwMode="auto">
            <a:xfrm>
              <a:off x="3565525" y="13805305"/>
              <a:ext cx="1512887" cy="1558925"/>
            </a:xfrm>
            <a:custGeom>
              <a:avLst/>
              <a:gdLst>
                <a:gd name="T0" fmla="*/ 635 w 732"/>
                <a:gd name="T1" fmla="*/ 722 h 754"/>
                <a:gd name="T2" fmla="*/ 474 w 732"/>
                <a:gd name="T3" fmla="*/ 707 h 754"/>
                <a:gd name="T4" fmla="*/ 367 w 732"/>
                <a:gd name="T5" fmla="*/ 695 h 754"/>
                <a:gd name="T6" fmla="*/ 292 w 732"/>
                <a:gd name="T7" fmla="*/ 687 h 754"/>
                <a:gd name="T8" fmla="*/ 267 w 732"/>
                <a:gd name="T9" fmla="*/ 707 h 754"/>
                <a:gd name="T10" fmla="*/ 252 w 732"/>
                <a:gd name="T11" fmla="*/ 717 h 754"/>
                <a:gd name="T12" fmla="*/ 138 w 732"/>
                <a:gd name="T13" fmla="*/ 700 h 754"/>
                <a:gd name="T14" fmla="*/ 105 w 732"/>
                <a:gd name="T15" fmla="*/ 695 h 754"/>
                <a:gd name="T16" fmla="*/ 91 w 732"/>
                <a:gd name="T17" fmla="*/ 706 h 754"/>
                <a:gd name="T18" fmla="*/ 87 w 732"/>
                <a:gd name="T19" fmla="*/ 737 h 754"/>
                <a:gd name="T20" fmla="*/ 76 w 732"/>
                <a:gd name="T21" fmla="*/ 753 h 754"/>
                <a:gd name="T22" fmla="*/ 16 w 732"/>
                <a:gd name="T23" fmla="*/ 746 h 754"/>
                <a:gd name="T24" fmla="*/ 2 w 732"/>
                <a:gd name="T25" fmla="*/ 730 h 754"/>
                <a:gd name="T26" fmla="*/ 22 w 732"/>
                <a:gd name="T27" fmla="*/ 583 h 754"/>
                <a:gd name="T28" fmla="*/ 39 w 732"/>
                <a:gd name="T29" fmla="*/ 466 h 754"/>
                <a:gd name="T30" fmla="*/ 60 w 732"/>
                <a:gd name="T31" fmla="*/ 318 h 754"/>
                <a:gd name="T32" fmla="*/ 73 w 732"/>
                <a:gd name="T33" fmla="*/ 215 h 754"/>
                <a:gd name="T34" fmla="*/ 90 w 732"/>
                <a:gd name="T35" fmla="*/ 98 h 754"/>
                <a:gd name="T36" fmla="*/ 99 w 732"/>
                <a:gd name="T37" fmla="*/ 15 h 754"/>
                <a:gd name="T38" fmla="*/ 115 w 732"/>
                <a:gd name="T39" fmla="*/ 3 h 754"/>
                <a:gd name="T40" fmla="*/ 249 w 732"/>
                <a:gd name="T41" fmla="*/ 21 h 754"/>
                <a:gd name="T42" fmla="*/ 363 w 732"/>
                <a:gd name="T43" fmla="*/ 38 h 754"/>
                <a:gd name="T44" fmla="*/ 422 w 732"/>
                <a:gd name="T45" fmla="*/ 42 h 754"/>
                <a:gd name="T46" fmla="*/ 630 w 732"/>
                <a:gd name="T47" fmla="*/ 61 h 754"/>
                <a:gd name="T48" fmla="*/ 710 w 732"/>
                <a:gd name="T49" fmla="*/ 65 h 754"/>
                <a:gd name="T50" fmla="*/ 725 w 732"/>
                <a:gd name="T51" fmla="*/ 79 h 754"/>
                <a:gd name="T52" fmla="*/ 715 w 732"/>
                <a:gd name="T53" fmla="*/ 132 h 754"/>
                <a:gd name="T54" fmla="*/ 713 w 732"/>
                <a:gd name="T55" fmla="*/ 148 h 754"/>
                <a:gd name="T56" fmla="*/ 699 w 732"/>
                <a:gd name="T57" fmla="*/ 337 h 754"/>
                <a:gd name="T58" fmla="*/ 698 w 732"/>
                <a:gd name="T59" fmla="*/ 376 h 754"/>
                <a:gd name="T60" fmla="*/ 685 w 732"/>
                <a:gd name="T61" fmla="*/ 522 h 754"/>
                <a:gd name="T62" fmla="*/ 676 w 732"/>
                <a:gd name="T63" fmla="*/ 610 h 754"/>
                <a:gd name="T64" fmla="*/ 672 w 732"/>
                <a:gd name="T65" fmla="*/ 702 h 754"/>
                <a:gd name="T66" fmla="*/ 652 w 732"/>
                <a:gd name="T67" fmla="*/ 721 h 754"/>
                <a:gd name="T68" fmla="*/ 635 w 732"/>
                <a:gd name="T69" fmla="*/ 721 h 754"/>
                <a:gd name="T70" fmla="*/ 635 w 732"/>
                <a:gd name="T71" fmla="*/ 72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2" h="754">
                  <a:moveTo>
                    <a:pt x="635" y="722"/>
                  </a:moveTo>
                  <a:cubicBezTo>
                    <a:pt x="581" y="717"/>
                    <a:pt x="528" y="711"/>
                    <a:pt x="474" y="707"/>
                  </a:cubicBezTo>
                  <a:cubicBezTo>
                    <a:pt x="438" y="704"/>
                    <a:pt x="403" y="699"/>
                    <a:pt x="367" y="695"/>
                  </a:cubicBezTo>
                  <a:cubicBezTo>
                    <a:pt x="342" y="692"/>
                    <a:pt x="317" y="690"/>
                    <a:pt x="292" y="687"/>
                  </a:cubicBezTo>
                  <a:cubicBezTo>
                    <a:pt x="277" y="686"/>
                    <a:pt x="267" y="690"/>
                    <a:pt x="267" y="707"/>
                  </a:cubicBezTo>
                  <a:cubicBezTo>
                    <a:pt x="268" y="719"/>
                    <a:pt x="259" y="718"/>
                    <a:pt x="252" y="717"/>
                  </a:cubicBezTo>
                  <a:cubicBezTo>
                    <a:pt x="214" y="712"/>
                    <a:pt x="176" y="707"/>
                    <a:pt x="138" y="700"/>
                  </a:cubicBezTo>
                  <a:cubicBezTo>
                    <a:pt x="127" y="699"/>
                    <a:pt x="116" y="700"/>
                    <a:pt x="105" y="695"/>
                  </a:cubicBezTo>
                  <a:cubicBezTo>
                    <a:pt x="98" y="692"/>
                    <a:pt x="92" y="695"/>
                    <a:pt x="91" y="706"/>
                  </a:cubicBezTo>
                  <a:cubicBezTo>
                    <a:pt x="89" y="716"/>
                    <a:pt x="89" y="727"/>
                    <a:pt x="87" y="737"/>
                  </a:cubicBezTo>
                  <a:cubicBezTo>
                    <a:pt x="86" y="743"/>
                    <a:pt x="87" y="754"/>
                    <a:pt x="76" y="753"/>
                  </a:cubicBezTo>
                  <a:cubicBezTo>
                    <a:pt x="56" y="752"/>
                    <a:pt x="36" y="749"/>
                    <a:pt x="16" y="746"/>
                  </a:cubicBezTo>
                  <a:cubicBezTo>
                    <a:pt x="8" y="745"/>
                    <a:pt x="0" y="742"/>
                    <a:pt x="2" y="730"/>
                  </a:cubicBezTo>
                  <a:cubicBezTo>
                    <a:pt x="9" y="681"/>
                    <a:pt x="15" y="632"/>
                    <a:pt x="22" y="583"/>
                  </a:cubicBezTo>
                  <a:cubicBezTo>
                    <a:pt x="27" y="544"/>
                    <a:pt x="33" y="505"/>
                    <a:pt x="39" y="466"/>
                  </a:cubicBezTo>
                  <a:cubicBezTo>
                    <a:pt x="46" y="417"/>
                    <a:pt x="56" y="368"/>
                    <a:pt x="60" y="318"/>
                  </a:cubicBezTo>
                  <a:cubicBezTo>
                    <a:pt x="63" y="283"/>
                    <a:pt x="68" y="249"/>
                    <a:pt x="73" y="215"/>
                  </a:cubicBezTo>
                  <a:cubicBezTo>
                    <a:pt x="79" y="176"/>
                    <a:pt x="85" y="137"/>
                    <a:pt x="90" y="98"/>
                  </a:cubicBezTo>
                  <a:cubicBezTo>
                    <a:pt x="94" y="71"/>
                    <a:pt x="97" y="43"/>
                    <a:pt x="99" y="15"/>
                  </a:cubicBezTo>
                  <a:cubicBezTo>
                    <a:pt x="100" y="2"/>
                    <a:pt x="105" y="0"/>
                    <a:pt x="115" y="3"/>
                  </a:cubicBezTo>
                  <a:cubicBezTo>
                    <a:pt x="159" y="12"/>
                    <a:pt x="204" y="15"/>
                    <a:pt x="249" y="21"/>
                  </a:cubicBezTo>
                  <a:cubicBezTo>
                    <a:pt x="287" y="26"/>
                    <a:pt x="325" y="28"/>
                    <a:pt x="363" y="38"/>
                  </a:cubicBezTo>
                  <a:cubicBezTo>
                    <a:pt x="382" y="42"/>
                    <a:pt x="402" y="40"/>
                    <a:pt x="422" y="42"/>
                  </a:cubicBezTo>
                  <a:cubicBezTo>
                    <a:pt x="491" y="51"/>
                    <a:pt x="561" y="52"/>
                    <a:pt x="630" y="61"/>
                  </a:cubicBezTo>
                  <a:cubicBezTo>
                    <a:pt x="657" y="65"/>
                    <a:pt x="684" y="65"/>
                    <a:pt x="710" y="65"/>
                  </a:cubicBezTo>
                  <a:cubicBezTo>
                    <a:pt x="721" y="65"/>
                    <a:pt x="726" y="68"/>
                    <a:pt x="725" y="79"/>
                  </a:cubicBezTo>
                  <a:cubicBezTo>
                    <a:pt x="722" y="97"/>
                    <a:pt x="732" y="116"/>
                    <a:pt x="715" y="132"/>
                  </a:cubicBezTo>
                  <a:cubicBezTo>
                    <a:pt x="712" y="134"/>
                    <a:pt x="714" y="142"/>
                    <a:pt x="713" y="148"/>
                  </a:cubicBezTo>
                  <a:cubicBezTo>
                    <a:pt x="708" y="211"/>
                    <a:pt x="708" y="274"/>
                    <a:pt x="699" y="337"/>
                  </a:cubicBezTo>
                  <a:cubicBezTo>
                    <a:pt x="697" y="350"/>
                    <a:pt x="698" y="363"/>
                    <a:pt x="698" y="376"/>
                  </a:cubicBezTo>
                  <a:cubicBezTo>
                    <a:pt x="698" y="425"/>
                    <a:pt x="689" y="473"/>
                    <a:pt x="685" y="522"/>
                  </a:cubicBezTo>
                  <a:cubicBezTo>
                    <a:pt x="682" y="551"/>
                    <a:pt x="679" y="581"/>
                    <a:pt x="676" y="610"/>
                  </a:cubicBezTo>
                  <a:cubicBezTo>
                    <a:pt x="673" y="641"/>
                    <a:pt x="673" y="671"/>
                    <a:pt x="672" y="702"/>
                  </a:cubicBezTo>
                  <a:cubicBezTo>
                    <a:pt x="672" y="716"/>
                    <a:pt x="666" y="723"/>
                    <a:pt x="652" y="721"/>
                  </a:cubicBezTo>
                  <a:cubicBezTo>
                    <a:pt x="646" y="720"/>
                    <a:pt x="640" y="721"/>
                    <a:pt x="635" y="721"/>
                  </a:cubicBezTo>
                  <a:cubicBezTo>
                    <a:pt x="635" y="721"/>
                    <a:pt x="635" y="721"/>
                    <a:pt x="635" y="722"/>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28" name="Freeform 9">
              <a:extLst>
                <a:ext uri="{FF2B5EF4-FFF2-40B4-BE49-F238E27FC236}">
                  <a16:creationId xmlns:a16="http://schemas.microsoft.com/office/drawing/2014/main" id="{DE4262D4-19DA-42A8-9A3B-D5444C8E1C70}"/>
                </a:ext>
              </a:extLst>
            </p:cNvPr>
            <p:cNvSpPr>
              <a:spLocks/>
            </p:cNvSpPr>
            <p:nvPr/>
          </p:nvSpPr>
          <p:spPr bwMode="auto">
            <a:xfrm>
              <a:off x="2287588" y="13630680"/>
              <a:ext cx="1463675" cy="1708150"/>
            </a:xfrm>
            <a:custGeom>
              <a:avLst/>
              <a:gdLst>
                <a:gd name="T0" fmla="*/ 706 w 708"/>
                <a:gd name="T1" fmla="*/ 97 h 827"/>
                <a:gd name="T2" fmla="*/ 686 w 708"/>
                <a:gd name="T3" fmla="*/ 257 h 827"/>
                <a:gd name="T4" fmla="*/ 667 w 708"/>
                <a:gd name="T5" fmla="*/ 385 h 827"/>
                <a:gd name="T6" fmla="*/ 648 w 708"/>
                <a:gd name="T7" fmla="*/ 532 h 827"/>
                <a:gd name="T8" fmla="*/ 627 w 708"/>
                <a:gd name="T9" fmla="*/ 673 h 827"/>
                <a:gd name="T10" fmla="*/ 608 w 708"/>
                <a:gd name="T11" fmla="*/ 816 h 827"/>
                <a:gd name="T12" fmla="*/ 593 w 708"/>
                <a:gd name="T13" fmla="*/ 824 h 827"/>
                <a:gd name="T14" fmla="*/ 497 w 708"/>
                <a:gd name="T15" fmla="*/ 812 h 827"/>
                <a:gd name="T16" fmla="*/ 390 w 708"/>
                <a:gd name="T17" fmla="*/ 795 h 827"/>
                <a:gd name="T18" fmla="*/ 376 w 708"/>
                <a:gd name="T19" fmla="*/ 789 h 827"/>
                <a:gd name="T20" fmla="*/ 126 w 708"/>
                <a:gd name="T21" fmla="*/ 643 h 827"/>
                <a:gd name="T22" fmla="*/ 10 w 708"/>
                <a:gd name="T23" fmla="*/ 574 h 827"/>
                <a:gd name="T24" fmla="*/ 2 w 708"/>
                <a:gd name="T25" fmla="*/ 563 h 827"/>
                <a:gd name="T26" fmla="*/ 22 w 708"/>
                <a:gd name="T27" fmla="*/ 548 h 827"/>
                <a:gd name="T28" fmla="*/ 50 w 708"/>
                <a:gd name="T29" fmla="*/ 511 h 827"/>
                <a:gd name="T30" fmla="*/ 45 w 708"/>
                <a:gd name="T31" fmla="*/ 502 h 827"/>
                <a:gd name="T32" fmla="*/ 46 w 708"/>
                <a:gd name="T33" fmla="*/ 453 h 827"/>
                <a:gd name="T34" fmla="*/ 65 w 708"/>
                <a:gd name="T35" fmla="*/ 418 h 827"/>
                <a:gd name="T36" fmla="*/ 103 w 708"/>
                <a:gd name="T37" fmla="*/ 367 h 827"/>
                <a:gd name="T38" fmla="*/ 111 w 708"/>
                <a:gd name="T39" fmla="*/ 330 h 827"/>
                <a:gd name="T40" fmla="*/ 99 w 708"/>
                <a:gd name="T41" fmla="*/ 301 h 827"/>
                <a:gd name="T42" fmla="*/ 89 w 708"/>
                <a:gd name="T43" fmla="*/ 274 h 827"/>
                <a:gd name="T44" fmla="*/ 91 w 708"/>
                <a:gd name="T45" fmla="*/ 239 h 827"/>
                <a:gd name="T46" fmla="*/ 95 w 708"/>
                <a:gd name="T47" fmla="*/ 225 h 827"/>
                <a:gd name="T48" fmla="*/ 99 w 708"/>
                <a:gd name="T49" fmla="*/ 123 h 827"/>
                <a:gd name="T50" fmla="*/ 107 w 708"/>
                <a:gd name="T51" fmla="*/ 103 h 827"/>
                <a:gd name="T52" fmla="*/ 134 w 708"/>
                <a:gd name="T53" fmla="*/ 111 h 827"/>
                <a:gd name="T54" fmla="*/ 161 w 708"/>
                <a:gd name="T55" fmla="*/ 123 h 827"/>
                <a:gd name="T56" fmla="*/ 181 w 708"/>
                <a:gd name="T57" fmla="*/ 95 h 827"/>
                <a:gd name="T58" fmla="*/ 196 w 708"/>
                <a:gd name="T59" fmla="*/ 9 h 827"/>
                <a:gd name="T60" fmla="*/ 209 w 708"/>
                <a:gd name="T61" fmla="*/ 2 h 827"/>
                <a:gd name="T62" fmla="*/ 345 w 708"/>
                <a:gd name="T63" fmla="*/ 29 h 827"/>
                <a:gd name="T64" fmla="*/ 520 w 708"/>
                <a:gd name="T65" fmla="*/ 57 h 827"/>
                <a:gd name="T66" fmla="*/ 600 w 708"/>
                <a:gd name="T67" fmla="*/ 71 h 827"/>
                <a:gd name="T68" fmla="*/ 692 w 708"/>
                <a:gd name="T69" fmla="*/ 83 h 827"/>
                <a:gd name="T70" fmla="*/ 706 w 708"/>
                <a:gd name="T71" fmla="*/ 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827">
                  <a:moveTo>
                    <a:pt x="706" y="97"/>
                  </a:moveTo>
                  <a:cubicBezTo>
                    <a:pt x="699" y="151"/>
                    <a:pt x="693" y="204"/>
                    <a:pt x="686" y="257"/>
                  </a:cubicBezTo>
                  <a:cubicBezTo>
                    <a:pt x="680" y="300"/>
                    <a:pt x="670" y="342"/>
                    <a:pt x="667" y="385"/>
                  </a:cubicBezTo>
                  <a:cubicBezTo>
                    <a:pt x="664" y="434"/>
                    <a:pt x="655" y="483"/>
                    <a:pt x="648" y="532"/>
                  </a:cubicBezTo>
                  <a:cubicBezTo>
                    <a:pt x="641" y="579"/>
                    <a:pt x="633" y="626"/>
                    <a:pt x="627" y="673"/>
                  </a:cubicBezTo>
                  <a:cubicBezTo>
                    <a:pt x="620" y="721"/>
                    <a:pt x="614" y="768"/>
                    <a:pt x="608" y="816"/>
                  </a:cubicBezTo>
                  <a:cubicBezTo>
                    <a:pt x="607" y="827"/>
                    <a:pt x="599" y="825"/>
                    <a:pt x="593" y="824"/>
                  </a:cubicBezTo>
                  <a:cubicBezTo>
                    <a:pt x="561" y="821"/>
                    <a:pt x="529" y="817"/>
                    <a:pt x="497" y="812"/>
                  </a:cubicBezTo>
                  <a:cubicBezTo>
                    <a:pt x="461" y="807"/>
                    <a:pt x="426" y="800"/>
                    <a:pt x="390" y="795"/>
                  </a:cubicBezTo>
                  <a:cubicBezTo>
                    <a:pt x="385" y="794"/>
                    <a:pt x="381" y="792"/>
                    <a:pt x="376" y="789"/>
                  </a:cubicBezTo>
                  <a:cubicBezTo>
                    <a:pt x="293" y="741"/>
                    <a:pt x="209" y="692"/>
                    <a:pt x="126" y="643"/>
                  </a:cubicBezTo>
                  <a:cubicBezTo>
                    <a:pt x="87" y="620"/>
                    <a:pt x="50" y="595"/>
                    <a:pt x="10" y="574"/>
                  </a:cubicBezTo>
                  <a:cubicBezTo>
                    <a:pt x="5" y="571"/>
                    <a:pt x="0" y="568"/>
                    <a:pt x="2" y="563"/>
                  </a:cubicBezTo>
                  <a:cubicBezTo>
                    <a:pt x="6" y="555"/>
                    <a:pt x="12" y="549"/>
                    <a:pt x="22" y="548"/>
                  </a:cubicBezTo>
                  <a:cubicBezTo>
                    <a:pt x="44" y="545"/>
                    <a:pt x="53" y="532"/>
                    <a:pt x="50" y="511"/>
                  </a:cubicBezTo>
                  <a:cubicBezTo>
                    <a:pt x="50" y="507"/>
                    <a:pt x="49" y="505"/>
                    <a:pt x="45" y="502"/>
                  </a:cubicBezTo>
                  <a:cubicBezTo>
                    <a:pt x="25" y="486"/>
                    <a:pt x="25" y="469"/>
                    <a:pt x="46" y="453"/>
                  </a:cubicBezTo>
                  <a:cubicBezTo>
                    <a:pt x="57" y="444"/>
                    <a:pt x="63" y="432"/>
                    <a:pt x="65" y="418"/>
                  </a:cubicBezTo>
                  <a:cubicBezTo>
                    <a:pt x="69" y="394"/>
                    <a:pt x="77" y="375"/>
                    <a:pt x="103" y="367"/>
                  </a:cubicBezTo>
                  <a:cubicBezTo>
                    <a:pt x="120" y="362"/>
                    <a:pt x="123" y="344"/>
                    <a:pt x="111" y="330"/>
                  </a:cubicBezTo>
                  <a:cubicBezTo>
                    <a:pt x="103" y="322"/>
                    <a:pt x="102" y="311"/>
                    <a:pt x="99" y="301"/>
                  </a:cubicBezTo>
                  <a:cubicBezTo>
                    <a:pt x="97" y="292"/>
                    <a:pt x="94" y="282"/>
                    <a:pt x="89" y="274"/>
                  </a:cubicBezTo>
                  <a:cubicBezTo>
                    <a:pt x="82" y="262"/>
                    <a:pt x="82" y="250"/>
                    <a:pt x="91" y="239"/>
                  </a:cubicBezTo>
                  <a:cubicBezTo>
                    <a:pt x="95" y="235"/>
                    <a:pt x="95" y="230"/>
                    <a:pt x="95" y="225"/>
                  </a:cubicBezTo>
                  <a:cubicBezTo>
                    <a:pt x="93" y="191"/>
                    <a:pt x="99" y="157"/>
                    <a:pt x="99" y="123"/>
                  </a:cubicBezTo>
                  <a:cubicBezTo>
                    <a:pt x="99" y="115"/>
                    <a:pt x="96" y="104"/>
                    <a:pt x="107" y="103"/>
                  </a:cubicBezTo>
                  <a:cubicBezTo>
                    <a:pt x="117" y="101"/>
                    <a:pt x="130" y="102"/>
                    <a:pt x="134" y="111"/>
                  </a:cubicBezTo>
                  <a:cubicBezTo>
                    <a:pt x="140" y="125"/>
                    <a:pt x="151" y="127"/>
                    <a:pt x="161" y="123"/>
                  </a:cubicBezTo>
                  <a:cubicBezTo>
                    <a:pt x="173" y="119"/>
                    <a:pt x="179" y="108"/>
                    <a:pt x="181" y="95"/>
                  </a:cubicBezTo>
                  <a:cubicBezTo>
                    <a:pt x="186" y="66"/>
                    <a:pt x="192" y="38"/>
                    <a:pt x="196" y="9"/>
                  </a:cubicBezTo>
                  <a:cubicBezTo>
                    <a:pt x="198" y="0"/>
                    <a:pt x="203" y="0"/>
                    <a:pt x="209" y="2"/>
                  </a:cubicBezTo>
                  <a:cubicBezTo>
                    <a:pt x="254" y="13"/>
                    <a:pt x="300" y="21"/>
                    <a:pt x="345" y="29"/>
                  </a:cubicBezTo>
                  <a:cubicBezTo>
                    <a:pt x="403" y="39"/>
                    <a:pt x="462" y="48"/>
                    <a:pt x="520" y="57"/>
                  </a:cubicBezTo>
                  <a:cubicBezTo>
                    <a:pt x="547" y="61"/>
                    <a:pt x="574" y="66"/>
                    <a:pt x="600" y="71"/>
                  </a:cubicBezTo>
                  <a:cubicBezTo>
                    <a:pt x="631" y="77"/>
                    <a:pt x="662" y="80"/>
                    <a:pt x="692" y="83"/>
                  </a:cubicBezTo>
                  <a:cubicBezTo>
                    <a:pt x="703" y="84"/>
                    <a:pt x="708" y="86"/>
                    <a:pt x="706" y="97"/>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29" name="Freeform 10">
              <a:extLst>
                <a:ext uri="{FF2B5EF4-FFF2-40B4-BE49-F238E27FC236}">
                  <a16:creationId xmlns:a16="http://schemas.microsoft.com/office/drawing/2014/main" id="{FDDED948-F496-44A9-B277-DAD183050EB2}"/>
                </a:ext>
              </a:extLst>
            </p:cNvPr>
            <p:cNvSpPr>
              <a:spLocks/>
            </p:cNvSpPr>
            <p:nvPr/>
          </p:nvSpPr>
          <p:spPr bwMode="auto">
            <a:xfrm>
              <a:off x="1573213" y="12001905"/>
              <a:ext cx="1358900" cy="2103437"/>
            </a:xfrm>
            <a:custGeom>
              <a:avLst/>
              <a:gdLst>
                <a:gd name="T0" fmla="*/ 429 w 657"/>
                <a:gd name="T1" fmla="*/ 1018 h 1018"/>
                <a:gd name="T2" fmla="*/ 392 w 657"/>
                <a:gd name="T3" fmla="*/ 971 h 1018"/>
                <a:gd name="T4" fmla="*/ 306 w 657"/>
                <a:gd name="T5" fmla="*/ 843 h 1018"/>
                <a:gd name="T6" fmla="*/ 217 w 657"/>
                <a:gd name="T7" fmla="*/ 707 h 1018"/>
                <a:gd name="T8" fmla="*/ 141 w 657"/>
                <a:gd name="T9" fmla="*/ 595 h 1018"/>
                <a:gd name="T10" fmla="*/ 17 w 657"/>
                <a:gd name="T11" fmla="*/ 412 h 1018"/>
                <a:gd name="T12" fmla="*/ 7 w 657"/>
                <a:gd name="T13" fmla="*/ 345 h 1018"/>
                <a:gd name="T14" fmla="*/ 91 w 657"/>
                <a:gd name="T15" fmla="*/ 22 h 1018"/>
                <a:gd name="T16" fmla="*/ 117 w 657"/>
                <a:gd name="T17" fmla="*/ 5 h 1018"/>
                <a:gd name="T18" fmla="*/ 352 w 657"/>
                <a:gd name="T19" fmla="*/ 63 h 1018"/>
                <a:gd name="T20" fmla="*/ 596 w 657"/>
                <a:gd name="T21" fmla="*/ 117 h 1018"/>
                <a:gd name="T22" fmla="*/ 645 w 657"/>
                <a:gd name="T23" fmla="*/ 126 h 1018"/>
                <a:gd name="T24" fmla="*/ 655 w 657"/>
                <a:gd name="T25" fmla="*/ 142 h 1018"/>
                <a:gd name="T26" fmla="*/ 609 w 657"/>
                <a:gd name="T27" fmla="*/ 370 h 1018"/>
                <a:gd name="T28" fmla="*/ 560 w 657"/>
                <a:gd name="T29" fmla="*/ 635 h 1018"/>
                <a:gd name="T30" fmla="*/ 524 w 657"/>
                <a:gd name="T31" fmla="*/ 824 h 1018"/>
                <a:gd name="T32" fmla="*/ 515 w 657"/>
                <a:gd name="T33" fmla="*/ 877 h 1018"/>
                <a:gd name="T34" fmla="*/ 508 w 657"/>
                <a:gd name="T35" fmla="*/ 892 h 1018"/>
                <a:gd name="T36" fmla="*/ 492 w 657"/>
                <a:gd name="T37" fmla="*/ 892 h 1018"/>
                <a:gd name="T38" fmla="*/ 450 w 657"/>
                <a:gd name="T39" fmla="*/ 877 h 1018"/>
                <a:gd name="T40" fmla="*/ 432 w 657"/>
                <a:gd name="T41" fmla="*/ 900 h 1018"/>
                <a:gd name="T42" fmla="*/ 429 w 657"/>
                <a:gd name="T43" fmla="*/ 10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7" h="1018">
                  <a:moveTo>
                    <a:pt x="429" y="1018"/>
                  </a:moveTo>
                  <a:cubicBezTo>
                    <a:pt x="407" y="1005"/>
                    <a:pt x="402" y="986"/>
                    <a:pt x="392" y="971"/>
                  </a:cubicBezTo>
                  <a:cubicBezTo>
                    <a:pt x="363" y="929"/>
                    <a:pt x="334" y="886"/>
                    <a:pt x="306" y="843"/>
                  </a:cubicBezTo>
                  <a:cubicBezTo>
                    <a:pt x="276" y="798"/>
                    <a:pt x="247" y="752"/>
                    <a:pt x="217" y="707"/>
                  </a:cubicBezTo>
                  <a:cubicBezTo>
                    <a:pt x="192" y="669"/>
                    <a:pt x="166" y="632"/>
                    <a:pt x="141" y="595"/>
                  </a:cubicBezTo>
                  <a:cubicBezTo>
                    <a:pt x="100" y="534"/>
                    <a:pt x="60" y="472"/>
                    <a:pt x="17" y="412"/>
                  </a:cubicBezTo>
                  <a:cubicBezTo>
                    <a:pt x="2" y="390"/>
                    <a:pt x="0" y="370"/>
                    <a:pt x="7" y="345"/>
                  </a:cubicBezTo>
                  <a:cubicBezTo>
                    <a:pt x="37" y="238"/>
                    <a:pt x="64" y="130"/>
                    <a:pt x="91" y="22"/>
                  </a:cubicBezTo>
                  <a:cubicBezTo>
                    <a:pt x="95" y="6"/>
                    <a:pt x="100" y="0"/>
                    <a:pt x="117" y="5"/>
                  </a:cubicBezTo>
                  <a:cubicBezTo>
                    <a:pt x="194" y="30"/>
                    <a:pt x="273" y="47"/>
                    <a:pt x="352" y="63"/>
                  </a:cubicBezTo>
                  <a:cubicBezTo>
                    <a:pt x="433" y="79"/>
                    <a:pt x="515" y="99"/>
                    <a:pt x="596" y="117"/>
                  </a:cubicBezTo>
                  <a:cubicBezTo>
                    <a:pt x="613" y="120"/>
                    <a:pt x="629" y="122"/>
                    <a:pt x="645" y="126"/>
                  </a:cubicBezTo>
                  <a:cubicBezTo>
                    <a:pt x="653" y="127"/>
                    <a:pt x="657" y="130"/>
                    <a:pt x="655" y="142"/>
                  </a:cubicBezTo>
                  <a:cubicBezTo>
                    <a:pt x="639" y="218"/>
                    <a:pt x="624" y="294"/>
                    <a:pt x="609" y="370"/>
                  </a:cubicBezTo>
                  <a:cubicBezTo>
                    <a:pt x="592" y="458"/>
                    <a:pt x="576" y="547"/>
                    <a:pt x="560" y="635"/>
                  </a:cubicBezTo>
                  <a:cubicBezTo>
                    <a:pt x="548" y="698"/>
                    <a:pt x="534" y="761"/>
                    <a:pt x="524" y="824"/>
                  </a:cubicBezTo>
                  <a:cubicBezTo>
                    <a:pt x="521" y="842"/>
                    <a:pt x="513" y="859"/>
                    <a:pt x="515" y="877"/>
                  </a:cubicBezTo>
                  <a:cubicBezTo>
                    <a:pt x="515" y="883"/>
                    <a:pt x="510" y="887"/>
                    <a:pt x="508" y="892"/>
                  </a:cubicBezTo>
                  <a:cubicBezTo>
                    <a:pt x="502" y="902"/>
                    <a:pt x="499" y="900"/>
                    <a:pt x="492" y="892"/>
                  </a:cubicBezTo>
                  <a:cubicBezTo>
                    <a:pt x="481" y="880"/>
                    <a:pt x="468" y="873"/>
                    <a:pt x="450" y="877"/>
                  </a:cubicBezTo>
                  <a:cubicBezTo>
                    <a:pt x="437" y="880"/>
                    <a:pt x="432" y="887"/>
                    <a:pt x="432" y="900"/>
                  </a:cubicBezTo>
                  <a:cubicBezTo>
                    <a:pt x="432" y="938"/>
                    <a:pt x="426" y="976"/>
                    <a:pt x="429" y="1018"/>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0" name="Freeform 11">
              <a:extLst>
                <a:ext uri="{FF2B5EF4-FFF2-40B4-BE49-F238E27FC236}">
                  <a16:creationId xmlns:a16="http://schemas.microsoft.com/office/drawing/2014/main" id="{9ABF6896-FDB2-490A-9AF4-BFB1CD67F597}"/>
                </a:ext>
              </a:extLst>
            </p:cNvPr>
            <p:cNvSpPr>
              <a:spLocks/>
            </p:cNvSpPr>
            <p:nvPr/>
          </p:nvSpPr>
          <p:spPr bwMode="auto">
            <a:xfrm>
              <a:off x="3776663" y="12706755"/>
              <a:ext cx="1566862" cy="1227137"/>
            </a:xfrm>
            <a:custGeom>
              <a:avLst/>
              <a:gdLst>
                <a:gd name="T0" fmla="*/ 684 w 758"/>
                <a:gd name="T1" fmla="*/ 594 h 594"/>
                <a:gd name="T2" fmla="*/ 525 w 758"/>
                <a:gd name="T3" fmla="*/ 579 h 594"/>
                <a:gd name="T4" fmla="*/ 431 w 758"/>
                <a:gd name="T5" fmla="*/ 571 h 594"/>
                <a:gd name="T6" fmla="*/ 248 w 758"/>
                <a:gd name="T7" fmla="*/ 553 h 594"/>
                <a:gd name="T8" fmla="*/ 112 w 758"/>
                <a:gd name="T9" fmla="*/ 537 h 594"/>
                <a:gd name="T10" fmla="*/ 10 w 758"/>
                <a:gd name="T11" fmla="*/ 522 h 594"/>
                <a:gd name="T12" fmla="*/ 2 w 758"/>
                <a:gd name="T13" fmla="*/ 511 h 594"/>
                <a:gd name="T14" fmla="*/ 22 w 758"/>
                <a:gd name="T15" fmla="*/ 372 h 594"/>
                <a:gd name="T16" fmla="*/ 47 w 758"/>
                <a:gd name="T17" fmla="*/ 186 h 594"/>
                <a:gd name="T18" fmla="*/ 72 w 758"/>
                <a:gd name="T19" fmla="*/ 13 h 594"/>
                <a:gd name="T20" fmla="*/ 85 w 758"/>
                <a:gd name="T21" fmla="*/ 2 h 594"/>
                <a:gd name="T22" fmla="*/ 283 w 758"/>
                <a:gd name="T23" fmla="*/ 30 h 594"/>
                <a:gd name="T24" fmla="*/ 377 w 758"/>
                <a:gd name="T25" fmla="*/ 39 h 594"/>
                <a:gd name="T26" fmla="*/ 522 w 758"/>
                <a:gd name="T27" fmla="*/ 53 h 594"/>
                <a:gd name="T28" fmla="*/ 574 w 758"/>
                <a:gd name="T29" fmla="*/ 57 h 594"/>
                <a:gd name="T30" fmla="*/ 747 w 758"/>
                <a:gd name="T31" fmla="*/ 69 h 594"/>
                <a:gd name="T32" fmla="*/ 757 w 758"/>
                <a:gd name="T33" fmla="*/ 84 h 594"/>
                <a:gd name="T34" fmla="*/ 745 w 758"/>
                <a:gd name="T35" fmla="*/ 303 h 594"/>
                <a:gd name="T36" fmla="*/ 734 w 758"/>
                <a:gd name="T37" fmla="*/ 485 h 594"/>
                <a:gd name="T38" fmla="*/ 728 w 758"/>
                <a:gd name="T39" fmla="*/ 583 h 594"/>
                <a:gd name="T40" fmla="*/ 716 w 758"/>
                <a:gd name="T41" fmla="*/ 593 h 594"/>
                <a:gd name="T42" fmla="*/ 684 w 758"/>
                <a:gd name="T43" fmla="*/ 593 h 594"/>
                <a:gd name="T44" fmla="*/ 684 w 758"/>
                <a:gd name="T45"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8" h="594">
                  <a:moveTo>
                    <a:pt x="684" y="594"/>
                  </a:moveTo>
                  <a:cubicBezTo>
                    <a:pt x="631" y="589"/>
                    <a:pt x="578" y="584"/>
                    <a:pt x="525" y="579"/>
                  </a:cubicBezTo>
                  <a:cubicBezTo>
                    <a:pt x="494" y="576"/>
                    <a:pt x="462" y="574"/>
                    <a:pt x="431" y="571"/>
                  </a:cubicBezTo>
                  <a:cubicBezTo>
                    <a:pt x="370" y="565"/>
                    <a:pt x="309" y="564"/>
                    <a:pt x="248" y="553"/>
                  </a:cubicBezTo>
                  <a:cubicBezTo>
                    <a:pt x="203" y="545"/>
                    <a:pt x="157" y="543"/>
                    <a:pt x="112" y="537"/>
                  </a:cubicBezTo>
                  <a:cubicBezTo>
                    <a:pt x="78" y="533"/>
                    <a:pt x="44" y="527"/>
                    <a:pt x="10" y="522"/>
                  </a:cubicBezTo>
                  <a:cubicBezTo>
                    <a:pt x="2" y="521"/>
                    <a:pt x="0" y="517"/>
                    <a:pt x="2" y="511"/>
                  </a:cubicBezTo>
                  <a:cubicBezTo>
                    <a:pt x="12" y="465"/>
                    <a:pt x="20" y="418"/>
                    <a:pt x="22" y="372"/>
                  </a:cubicBezTo>
                  <a:cubicBezTo>
                    <a:pt x="24" y="309"/>
                    <a:pt x="43" y="249"/>
                    <a:pt x="47" y="186"/>
                  </a:cubicBezTo>
                  <a:cubicBezTo>
                    <a:pt x="51" y="128"/>
                    <a:pt x="64" y="71"/>
                    <a:pt x="72" y="13"/>
                  </a:cubicBezTo>
                  <a:cubicBezTo>
                    <a:pt x="73" y="3"/>
                    <a:pt x="77" y="0"/>
                    <a:pt x="85" y="2"/>
                  </a:cubicBezTo>
                  <a:cubicBezTo>
                    <a:pt x="150" y="15"/>
                    <a:pt x="217" y="19"/>
                    <a:pt x="283" y="30"/>
                  </a:cubicBezTo>
                  <a:cubicBezTo>
                    <a:pt x="313" y="35"/>
                    <a:pt x="345" y="37"/>
                    <a:pt x="377" y="39"/>
                  </a:cubicBezTo>
                  <a:cubicBezTo>
                    <a:pt x="425" y="43"/>
                    <a:pt x="474" y="49"/>
                    <a:pt x="522" y="53"/>
                  </a:cubicBezTo>
                  <a:cubicBezTo>
                    <a:pt x="540" y="55"/>
                    <a:pt x="557" y="58"/>
                    <a:pt x="574" y="57"/>
                  </a:cubicBezTo>
                  <a:cubicBezTo>
                    <a:pt x="632" y="56"/>
                    <a:pt x="689" y="71"/>
                    <a:pt x="747" y="69"/>
                  </a:cubicBezTo>
                  <a:cubicBezTo>
                    <a:pt x="758" y="69"/>
                    <a:pt x="758" y="76"/>
                    <a:pt x="757" y="84"/>
                  </a:cubicBezTo>
                  <a:cubicBezTo>
                    <a:pt x="748" y="157"/>
                    <a:pt x="751" y="230"/>
                    <a:pt x="745" y="303"/>
                  </a:cubicBezTo>
                  <a:cubicBezTo>
                    <a:pt x="739" y="364"/>
                    <a:pt x="738" y="424"/>
                    <a:pt x="734" y="485"/>
                  </a:cubicBezTo>
                  <a:cubicBezTo>
                    <a:pt x="732" y="518"/>
                    <a:pt x="727" y="550"/>
                    <a:pt x="728" y="583"/>
                  </a:cubicBezTo>
                  <a:cubicBezTo>
                    <a:pt x="728" y="592"/>
                    <a:pt x="723" y="593"/>
                    <a:pt x="716" y="593"/>
                  </a:cubicBezTo>
                  <a:cubicBezTo>
                    <a:pt x="705" y="593"/>
                    <a:pt x="694" y="593"/>
                    <a:pt x="684" y="593"/>
                  </a:cubicBezTo>
                  <a:cubicBezTo>
                    <a:pt x="684" y="594"/>
                    <a:pt x="684" y="594"/>
                    <a:pt x="684" y="594"/>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1" name="Freeform 12">
              <a:extLst>
                <a:ext uri="{FF2B5EF4-FFF2-40B4-BE49-F238E27FC236}">
                  <a16:creationId xmlns:a16="http://schemas.microsoft.com/office/drawing/2014/main" id="{5749ED89-2E87-4A93-B765-94B76CA85088}"/>
                </a:ext>
              </a:extLst>
            </p:cNvPr>
            <p:cNvSpPr>
              <a:spLocks/>
            </p:cNvSpPr>
            <p:nvPr/>
          </p:nvSpPr>
          <p:spPr bwMode="auto">
            <a:xfrm>
              <a:off x="3521075" y="11560580"/>
              <a:ext cx="1512887" cy="1235075"/>
            </a:xfrm>
            <a:custGeom>
              <a:avLst/>
              <a:gdLst>
                <a:gd name="T0" fmla="*/ 724 w 731"/>
                <a:gd name="T1" fmla="*/ 102 h 598"/>
                <a:gd name="T2" fmla="*/ 709 w 731"/>
                <a:gd name="T3" fmla="*/ 272 h 598"/>
                <a:gd name="T4" fmla="*/ 701 w 731"/>
                <a:gd name="T5" fmla="*/ 374 h 598"/>
                <a:gd name="T6" fmla="*/ 686 w 731"/>
                <a:gd name="T7" fmla="*/ 566 h 598"/>
                <a:gd name="T8" fmla="*/ 682 w 731"/>
                <a:gd name="T9" fmla="*/ 585 h 598"/>
                <a:gd name="T10" fmla="*/ 667 w 731"/>
                <a:gd name="T11" fmla="*/ 597 h 598"/>
                <a:gd name="T12" fmla="*/ 571 w 731"/>
                <a:gd name="T13" fmla="*/ 588 h 598"/>
                <a:gd name="T14" fmla="*/ 525 w 731"/>
                <a:gd name="T15" fmla="*/ 585 h 598"/>
                <a:gd name="T16" fmla="*/ 446 w 731"/>
                <a:gd name="T17" fmla="*/ 575 h 598"/>
                <a:gd name="T18" fmla="*/ 341 w 731"/>
                <a:gd name="T19" fmla="*/ 562 h 598"/>
                <a:gd name="T20" fmla="*/ 236 w 731"/>
                <a:gd name="T21" fmla="*/ 549 h 598"/>
                <a:gd name="T22" fmla="*/ 114 w 731"/>
                <a:gd name="T23" fmla="*/ 532 h 598"/>
                <a:gd name="T24" fmla="*/ 15 w 731"/>
                <a:gd name="T25" fmla="*/ 519 h 598"/>
                <a:gd name="T26" fmla="*/ 3 w 731"/>
                <a:gd name="T27" fmla="*/ 502 h 598"/>
                <a:gd name="T28" fmla="*/ 34 w 731"/>
                <a:gd name="T29" fmla="*/ 312 h 598"/>
                <a:gd name="T30" fmla="*/ 74 w 731"/>
                <a:gd name="T31" fmla="*/ 64 h 598"/>
                <a:gd name="T32" fmla="*/ 82 w 731"/>
                <a:gd name="T33" fmla="*/ 9 h 598"/>
                <a:gd name="T34" fmla="*/ 94 w 731"/>
                <a:gd name="T35" fmla="*/ 1 h 598"/>
                <a:gd name="T36" fmla="*/ 306 w 731"/>
                <a:gd name="T37" fmla="*/ 31 h 598"/>
                <a:gd name="T38" fmla="*/ 497 w 731"/>
                <a:gd name="T39" fmla="*/ 57 h 598"/>
                <a:gd name="T40" fmla="*/ 581 w 731"/>
                <a:gd name="T41" fmla="*/ 62 h 598"/>
                <a:gd name="T42" fmla="*/ 715 w 731"/>
                <a:gd name="T43" fmla="*/ 77 h 598"/>
                <a:gd name="T44" fmla="*/ 724 w 731"/>
                <a:gd name="T45" fmla="*/ 10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1" h="598">
                  <a:moveTo>
                    <a:pt x="724" y="102"/>
                  </a:moveTo>
                  <a:cubicBezTo>
                    <a:pt x="719" y="159"/>
                    <a:pt x="712" y="215"/>
                    <a:pt x="709" y="272"/>
                  </a:cubicBezTo>
                  <a:cubicBezTo>
                    <a:pt x="707" y="306"/>
                    <a:pt x="705" y="340"/>
                    <a:pt x="701" y="374"/>
                  </a:cubicBezTo>
                  <a:cubicBezTo>
                    <a:pt x="694" y="438"/>
                    <a:pt x="691" y="502"/>
                    <a:pt x="686" y="566"/>
                  </a:cubicBezTo>
                  <a:cubicBezTo>
                    <a:pt x="685" y="573"/>
                    <a:pt x="682" y="579"/>
                    <a:pt x="682" y="585"/>
                  </a:cubicBezTo>
                  <a:cubicBezTo>
                    <a:pt x="683" y="596"/>
                    <a:pt x="676" y="598"/>
                    <a:pt x="667" y="597"/>
                  </a:cubicBezTo>
                  <a:cubicBezTo>
                    <a:pt x="635" y="594"/>
                    <a:pt x="603" y="593"/>
                    <a:pt x="571" y="588"/>
                  </a:cubicBezTo>
                  <a:cubicBezTo>
                    <a:pt x="556" y="585"/>
                    <a:pt x="540" y="586"/>
                    <a:pt x="525" y="585"/>
                  </a:cubicBezTo>
                  <a:cubicBezTo>
                    <a:pt x="498" y="582"/>
                    <a:pt x="472" y="575"/>
                    <a:pt x="446" y="575"/>
                  </a:cubicBezTo>
                  <a:cubicBezTo>
                    <a:pt x="410" y="575"/>
                    <a:pt x="376" y="565"/>
                    <a:pt x="341" y="562"/>
                  </a:cubicBezTo>
                  <a:cubicBezTo>
                    <a:pt x="306" y="560"/>
                    <a:pt x="271" y="554"/>
                    <a:pt x="236" y="549"/>
                  </a:cubicBezTo>
                  <a:cubicBezTo>
                    <a:pt x="196" y="542"/>
                    <a:pt x="155" y="539"/>
                    <a:pt x="114" y="532"/>
                  </a:cubicBezTo>
                  <a:cubicBezTo>
                    <a:pt x="81" y="526"/>
                    <a:pt x="48" y="522"/>
                    <a:pt x="15" y="519"/>
                  </a:cubicBezTo>
                  <a:cubicBezTo>
                    <a:pt x="0" y="518"/>
                    <a:pt x="2" y="513"/>
                    <a:pt x="3" y="502"/>
                  </a:cubicBezTo>
                  <a:cubicBezTo>
                    <a:pt x="10" y="438"/>
                    <a:pt x="24" y="375"/>
                    <a:pt x="34" y="312"/>
                  </a:cubicBezTo>
                  <a:cubicBezTo>
                    <a:pt x="47" y="229"/>
                    <a:pt x="56" y="146"/>
                    <a:pt x="74" y="64"/>
                  </a:cubicBezTo>
                  <a:cubicBezTo>
                    <a:pt x="78" y="46"/>
                    <a:pt x="80" y="27"/>
                    <a:pt x="82" y="9"/>
                  </a:cubicBezTo>
                  <a:cubicBezTo>
                    <a:pt x="83" y="0"/>
                    <a:pt x="86" y="0"/>
                    <a:pt x="94" y="1"/>
                  </a:cubicBezTo>
                  <a:cubicBezTo>
                    <a:pt x="165" y="12"/>
                    <a:pt x="235" y="24"/>
                    <a:pt x="306" y="31"/>
                  </a:cubicBezTo>
                  <a:cubicBezTo>
                    <a:pt x="370" y="38"/>
                    <a:pt x="434" y="48"/>
                    <a:pt x="497" y="57"/>
                  </a:cubicBezTo>
                  <a:cubicBezTo>
                    <a:pt x="525" y="61"/>
                    <a:pt x="553" y="58"/>
                    <a:pt x="581" y="62"/>
                  </a:cubicBezTo>
                  <a:cubicBezTo>
                    <a:pt x="625" y="68"/>
                    <a:pt x="670" y="71"/>
                    <a:pt x="715" y="77"/>
                  </a:cubicBezTo>
                  <a:cubicBezTo>
                    <a:pt x="731" y="79"/>
                    <a:pt x="719" y="94"/>
                    <a:pt x="724" y="102"/>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2" name="Freeform 13">
              <a:extLst>
                <a:ext uri="{FF2B5EF4-FFF2-40B4-BE49-F238E27FC236}">
                  <a16:creationId xmlns:a16="http://schemas.microsoft.com/office/drawing/2014/main" id="{011C63A8-7734-4DA4-A76F-F42871E84A6A}"/>
                </a:ext>
              </a:extLst>
            </p:cNvPr>
            <p:cNvSpPr>
              <a:spLocks/>
            </p:cNvSpPr>
            <p:nvPr/>
          </p:nvSpPr>
          <p:spPr bwMode="auto">
            <a:xfrm>
              <a:off x="925513" y="10673167"/>
              <a:ext cx="1738312" cy="1438275"/>
            </a:xfrm>
            <a:custGeom>
              <a:avLst/>
              <a:gdLst>
                <a:gd name="T0" fmla="*/ 332 w 840"/>
                <a:gd name="T1" fmla="*/ 128 h 696"/>
                <a:gd name="T2" fmla="*/ 394 w 840"/>
                <a:gd name="T3" fmla="*/ 127 h 696"/>
                <a:gd name="T4" fmla="*/ 412 w 840"/>
                <a:gd name="T5" fmla="*/ 133 h 696"/>
                <a:gd name="T6" fmla="*/ 462 w 840"/>
                <a:gd name="T7" fmla="*/ 147 h 696"/>
                <a:gd name="T8" fmla="*/ 511 w 840"/>
                <a:gd name="T9" fmla="*/ 153 h 696"/>
                <a:gd name="T10" fmla="*/ 594 w 840"/>
                <a:gd name="T11" fmla="*/ 150 h 696"/>
                <a:gd name="T12" fmla="*/ 754 w 840"/>
                <a:gd name="T13" fmla="*/ 179 h 696"/>
                <a:gd name="T14" fmla="*/ 788 w 840"/>
                <a:gd name="T15" fmla="*/ 187 h 696"/>
                <a:gd name="T16" fmla="*/ 817 w 840"/>
                <a:gd name="T17" fmla="*/ 211 h 696"/>
                <a:gd name="T18" fmla="*/ 820 w 840"/>
                <a:gd name="T19" fmla="*/ 216 h 696"/>
                <a:gd name="T20" fmla="*/ 822 w 840"/>
                <a:gd name="T21" fmla="*/ 265 h 696"/>
                <a:gd name="T22" fmla="*/ 792 w 840"/>
                <a:gd name="T23" fmla="*/ 305 h 696"/>
                <a:gd name="T24" fmla="*/ 786 w 840"/>
                <a:gd name="T25" fmla="*/ 318 h 696"/>
                <a:gd name="T26" fmla="*/ 772 w 840"/>
                <a:gd name="T27" fmla="*/ 337 h 696"/>
                <a:gd name="T28" fmla="*/ 734 w 840"/>
                <a:gd name="T29" fmla="*/ 405 h 696"/>
                <a:gd name="T30" fmla="*/ 741 w 840"/>
                <a:gd name="T31" fmla="*/ 415 h 696"/>
                <a:gd name="T32" fmla="*/ 752 w 840"/>
                <a:gd name="T33" fmla="*/ 442 h 696"/>
                <a:gd name="T34" fmla="*/ 704 w 840"/>
                <a:gd name="T35" fmla="*/ 618 h 696"/>
                <a:gd name="T36" fmla="*/ 688 w 840"/>
                <a:gd name="T37" fmla="*/ 682 h 696"/>
                <a:gd name="T38" fmla="*/ 671 w 840"/>
                <a:gd name="T39" fmla="*/ 694 h 696"/>
                <a:gd name="T40" fmla="*/ 487 w 840"/>
                <a:gd name="T41" fmla="*/ 653 h 696"/>
                <a:gd name="T42" fmla="*/ 205 w 840"/>
                <a:gd name="T43" fmla="*/ 576 h 696"/>
                <a:gd name="T44" fmla="*/ 26 w 840"/>
                <a:gd name="T45" fmla="*/ 524 h 696"/>
                <a:gd name="T46" fmla="*/ 3 w 840"/>
                <a:gd name="T47" fmla="*/ 485 h 696"/>
                <a:gd name="T48" fmla="*/ 11 w 840"/>
                <a:gd name="T49" fmla="*/ 419 h 696"/>
                <a:gd name="T50" fmla="*/ 31 w 840"/>
                <a:gd name="T51" fmla="*/ 384 h 696"/>
                <a:gd name="T52" fmla="*/ 132 w 840"/>
                <a:gd name="T53" fmla="*/ 179 h 696"/>
                <a:gd name="T54" fmla="*/ 175 w 840"/>
                <a:gd name="T55" fmla="*/ 69 h 696"/>
                <a:gd name="T56" fmla="*/ 191 w 840"/>
                <a:gd name="T57" fmla="*/ 21 h 696"/>
                <a:gd name="T58" fmla="*/ 221 w 840"/>
                <a:gd name="T59" fmla="*/ 4 h 696"/>
                <a:gd name="T60" fmla="*/ 234 w 840"/>
                <a:gd name="T61" fmla="*/ 16 h 696"/>
                <a:gd name="T62" fmla="*/ 243 w 840"/>
                <a:gd name="T63" fmla="*/ 22 h 696"/>
                <a:gd name="T64" fmla="*/ 274 w 840"/>
                <a:gd name="T65" fmla="*/ 81 h 696"/>
                <a:gd name="T66" fmla="*/ 283 w 840"/>
                <a:gd name="T67" fmla="*/ 109 h 696"/>
                <a:gd name="T68" fmla="*/ 332 w 840"/>
                <a:gd name="T69" fmla="*/ 12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0" h="696">
                  <a:moveTo>
                    <a:pt x="332" y="128"/>
                  </a:moveTo>
                  <a:cubicBezTo>
                    <a:pt x="353" y="127"/>
                    <a:pt x="373" y="117"/>
                    <a:pt x="394" y="127"/>
                  </a:cubicBezTo>
                  <a:cubicBezTo>
                    <a:pt x="400" y="129"/>
                    <a:pt x="407" y="130"/>
                    <a:pt x="412" y="133"/>
                  </a:cubicBezTo>
                  <a:cubicBezTo>
                    <a:pt x="427" y="144"/>
                    <a:pt x="444" y="146"/>
                    <a:pt x="462" y="147"/>
                  </a:cubicBezTo>
                  <a:cubicBezTo>
                    <a:pt x="479" y="147"/>
                    <a:pt x="494" y="158"/>
                    <a:pt x="511" y="153"/>
                  </a:cubicBezTo>
                  <a:cubicBezTo>
                    <a:pt x="539" y="145"/>
                    <a:pt x="566" y="151"/>
                    <a:pt x="594" y="150"/>
                  </a:cubicBezTo>
                  <a:cubicBezTo>
                    <a:pt x="649" y="149"/>
                    <a:pt x="701" y="167"/>
                    <a:pt x="754" y="179"/>
                  </a:cubicBezTo>
                  <a:cubicBezTo>
                    <a:pt x="766" y="181"/>
                    <a:pt x="777" y="185"/>
                    <a:pt x="788" y="187"/>
                  </a:cubicBezTo>
                  <a:cubicBezTo>
                    <a:pt x="803" y="190"/>
                    <a:pt x="817" y="191"/>
                    <a:pt x="817" y="211"/>
                  </a:cubicBezTo>
                  <a:cubicBezTo>
                    <a:pt x="817" y="213"/>
                    <a:pt x="819" y="214"/>
                    <a:pt x="820" y="216"/>
                  </a:cubicBezTo>
                  <a:cubicBezTo>
                    <a:pt x="840" y="239"/>
                    <a:pt x="840" y="240"/>
                    <a:pt x="822" y="265"/>
                  </a:cubicBezTo>
                  <a:cubicBezTo>
                    <a:pt x="813" y="279"/>
                    <a:pt x="805" y="293"/>
                    <a:pt x="792" y="305"/>
                  </a:cubicBezTo>
                  <a:cubicBezTo>
                    <a:pt x="788" y="308"/>
                    <a:pt x="786" y="313"/>
                    <a:pt x="786" y="318"/>
                  </a:cubicBezTo>
                  <a:cubicBezTo>
                    <a:pt x="787" y="328"/>
                    <a:pt x="781" y="333"/>
                    <a:pt x="772" y="337"/>
                  </a:cubicBezTo>
                  <a:cubicBezTo>
                    <a:pt x="753" y="346"/>
                    <a:pt x="732" y="384"/>
                    <a:pt x="734" y="405"/>
                  </a:cubicBezTo>
                  <a:cubicBezTo>
                    <a:pt x="734" y="410"/>
                    <a:pt x="737" y="415"/>
                    <a:pt x="741" y="415"/>
                  </a:cubicBezTo>
                  <a:cubicBezTo>
                    <a:pt x="764" y="416"/>
                    <a:pt x="756" y="433"/>
                    <a:pt x="752" y="442"/>
                  </a:cubicBezTo>
                  <a:cubicBezTo>
                    <a:pt x="727" y="498"/>
                    <a:pt x="720" y="559"/>
                    <a:pt x="704" y="618"/>
                  </a:cubicBezTo>
                  <a:cubicBezTo>
                    <a:pt x="698" y="639"/>
                    <a:pt x="694" y="661"/>
                    <a:pt x="688" y="682"/>
                  </a:cubicBezTo>
                  <a:cubicBezTo>
                    <a:pt x="686" y="691"/>
                    <a:pt x="684" y="696"/>
                    <a:pt x="671" y="694"/>
                  </a:cubicBezTo>
                  <a:cubicBezTo>
                    <a:pt x="609" y="683"/>
                    <a:pt x="548" y="668"/>
                    <a:pt x="487" y="653"/>
                  </a:cubicBezTo>
                  <a:cubicBezTo>
                    <a:pt x="392" y="629"/>
                    <a:pt x="299" y="602"/>
                    <a:pt x="205" y="576"/>
                  </a:cubicBezTo>
                  <a:cubicBezTo>
                    <a:pt x="145" y="559"/>
                    <a:pt x="85" y="541"/>
                    <a:pt x="26" y="524"/>
                  </a:cubicBezTo>
                  <a:cubicBezTo>
                    <a:pt x="5" y="518"/>
                    <a:pt x="0" y="507"/>
                    <a:pt x="3" y="485"/>
                  </a:cubicBezTo>
                  <a:cubicBezTo>
                    <a:pt x="6" y="463"/>
                    <a:pt x="11" y="441"/>
                    <a:pt x="11" y="419"/>
                  </a:cubicBezTo>
                  <a:cubicBezTo>
                    <a:pt x="11" y="404"/>
                    <a:pt x="23" y="395"/>
                    <a:pt x="31" y="384"/>
                  </a:cubicBezTo>
                  <a:cubicBezTo>
                    <a:pt x="76" y="321"/>
                    <a:pt x="104" y="250"/>
                    <a:pt x="132" y="179"/>
                  </a:cubicBezTo>
                  <a:cubicBezTo>
                    <a:pt x="146" y="142"/>
                    <a:pt x="163" y="106"/>
                    <a:pt x="175" y="69"/>
                  </a:cubicBezTo>
                  <a:cubicBezTo>
                    <a:pt x="181" y="53"/>
                    <a:pt x="186" y="37"/>
                    <a:pt x="191" y="21"/>
                  </a:cubicBezTo>
                  <a:cubicBezTo>
                    <a:pt x="195" y="6"/>
                    <a:pt x="210" y="9"/>
                    <a:pt x="221" y="4"/>
                  </a:cubicBezTo>
                  <a:cubicBezTo>
                    <a:pt x="231" y="0"/>
                    <a:pt x="231" y="11"/>
                    <a:pt x="234" y="16"/>
                  </a:cubicBezTo>
                  <a:cubicBezTo>
                    <a:pt x="236" y="19"/>
                    <a:pt x="238" y="21"/>
                    <a:pt x="243" y="22"/>
                  </a:cubicBezTo>
                  <a:cubicBezTo>
                    <a:pt x="273" y="29"/>
                    <a:pt x="287" y="52"/>
                    <a:pt x="274" y="81"/>
                  </a:cubicBezTo>
                  <a:cubicBezTo>
                    <a:pt x="268" y="96"/>
                    <a:pt x="273" y="102"/>
                    <a:pt x="283" y="109"/>
                  </a:cubicBezTo>
                  <a:cubicBezTo>
                    <a:pt x="307" y="127"/>
                    <a:pt x="307" y="127"/>
                    <a:pt x="332" y="128"/>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3" name="Freeform 14">
              <a:extLst>
                <a:ext uri="{FF2B5EF4-FFF2-40B4-BE49-F238E27FC236}">
                  <a16:creationId xmlns:a16="http://schemas.microsoft.com/office/drawing/2014/main" id="{11D2F7E6-0FA9-43DD-B2E7-2CCE2193FADB}"/>
                </a:ext>
              </a:extLst>
            </p:cNvPr>
            <p:cNvSpPr>
              <a:spLocks/>
            </p:cNvSpPr>
            <p:nvPr/>
          </p:nvSpPr>
          <p:spPr bwMode="auto">
            <a:xfrm>
              <a:off x="1163638" y="15337242"/>
              <a:ext cx="1597025" cy="1698625"/>
            </a:xfrm>
            <a:custGeom>
              <a:avLst/>
              <a:gdLst>
                <a:gd name="T0" fmla="*/ 731 w 772"/>
                <a:gd name="T1" fmla="*/ 690 h 822"/>
                <a:gd name="T2" fmla="*/ 707 w 772"/>
                <a:gd name="T3" fmla="*/ 663 h 822"/>
                <a:gd name="T4" fmla="*/ 642 w 772"/>
                <a:gd name="T5" fmla="*/ 648 h 822"/>
                <a:gd name="T6" fmla="*/ 540 w 772"/>
                <a:gd name="T7" fmla="*/ 604 h 822"/>
                <a:gd name="T8" fmla="*/ 480 w 772"/>
                <a:gd name="T9" fmla="*/ 618 h 822"/>
                <a:gd name="T10" fmla="*/ 424 w 772"/>
                <a:gd name="T11" fmla="*/ 649 h 822"/>
                <a:gd name="T12" fmla="*/ 374 w 772"/>
                <a:gd name="T13" fmla="*/ 671 h 822"/>
                <a:gd name="T14" fmla="*/ 398 w 772"/>
                <a:gd name="T15" fmla="*/ 650 h 822"/>
                <a:gd name="T16" fmla="*/ 387 w 772"/>
                <a:gd name="T17" fmla="*/ 634 h 822"/>
                <a:gd name="T18" fmla="*/ 429 w 772"/>
                <a:gd name="T19" fmla="*/ 590 h 822"/>
                <a:gd name="T20" fmla="*/ 429 w 772"/>
                <a:gd name="T21" fmla="*/ 564 h 822"/>
                <a:gd name="T22" fmla="*/ 352 w 772"/>
                <a:gd name="T23" fmla="*/ 624 h 822"/>
                <a:gd name="T24" fmla="*/ 309 w 772"/>
                <a:gd name="T25" fmla="*/ 648 h 822"/>
                <a:gd name="T26" fmla="*/ 313 w 772"/>
                <a:gd name="T27" fmla="*/ 695 h 822"/>
                <a:gd name="T28" fmla="*/ 196 w 772"/>
                <a:gd name="T29" fmla="*/ 764 h 822"/>
                <a:gd name="T30" fmla="*/ 142 w 772"/>
                <a:gd name="T31" fmla="*/ 794 h 822"/>
                <a:gd name="T32" fmla="*/ 71 w 772"/>
                <a:gd name="T33" fmla="*/ 810 h 822"/>
                <a:gd name="T34" fmla="*/ 17 w 772"/>
                <a:gd name="T35" fmla="*/ 818 h 822"/>
                <a:gd name="T36" fmla="*/ 9 w 772"/>
                <a:gd name="T37" fmla="*/ 805 h 822"/>
                <a:gd name="T38" fmla="*/ 82 w 772"/>
                <a:gd name="T39" fmla="*/ 789 h 822"/>
                <a:gd name="T40" fmla="*/ 148 w 772"/>
                <a:gd name="T41" fmla="*/ 766 h 822"/>
                <a:gd name="T42" fmla="*/ 219 w 772"/>
                <a:gd name="T43" fmla="*/ 675 h 822"/>
                <a:gd name="T44" fmla="*/ 209 w 772"/>
                <a:gd name="T45" fmla="*/ 659 h 822"/>
                <a:gd name="T46" fmla="*/ 178 w 772"/>
                <a:gd name="T47" fmla="*/ 647 h 822"/>
                <a:gd name="T48" fmla="*/ 112 w 772"/>
                <a:gd name="T49" fmla="*/ 628 h 822"/>
                <a:gd name="T50" fmla="*/ 100 w 772"/>
                <a:gd name="T51" fmla="*/ 601 h 822"/>
                <a:gd name="T52" fmla="*/ 104 w 772"/>
                <a:gd name="T53" fmla="*/ 555 h 822"/>
                <a:gd name="T54" fmla="*/ 63 w 772"/>
                <a:gd name="T55" fmla="*/ 556 h 822"/>
                <a:gd name="T56" fmla="*/ 48 w 772"/>
                <a:gd name="T57" fmla="*/ 535 h 822"/>
                <a:gd name="T58" fmla="*/ 48 w 772"/>
                <a:gd name="T59" fmla="*/ 472 h 822"/>
                <a:gd name="T60" fmla="*/ 97 w 772"/>
                <a:gd name="T61" fmla="*/ 386 h 822"/>
                <a:gd name="T62" fmla="*/ 146 w 772"/>
                <a:gd name="T63" fmla="*/ 393 h 822"/>
                <a:gd name="T64" fmla="*/ 204 w 772"/>
                <a:gd name="T65" fmla="*/ 366 h 822"/>
                <a:gd name="T66" fmla="*/ 208 w 772"/>
                <a:gd name="T67" fmla="*/ 310 h 822"/>
                <a:gd name="T68" fmla="*/ 95 w 772"/>
                <a:gd name="T69" fmla="*/ 261 h 822"/>
                <a:gd name="T70" fmla="*/ 89 w 772"/>
                <a:gd name="T71" fmla="*/ 214 h 822"/>
                <a:gd name="T72" fmla="*/ 138 w 772"/>
                <a:gd name="T73" fmla="*/ 207 h 822"/>
                <a:gd name="T74" fmla="*/ 169 w 772"/>
                <a:gd name="T75" fmla="*/ 215 h 822"/>
                <a:gd name="T76" fmla="*/ 217 w 772"/>
                <a:gd name="T77" fmla="*/ 250 h 822"/>
                <a:gd name="T78" fmla="*/ 218 w 772"/>
                <a:gd name="T79" fmla="*/ 191 h 822"/>
                <a:gd name="T80" fmla="*/ 172 w 772"/>
                <a:gd name="T81" fmla="*/ 99 h 822"/>
                <a:gd name="T82" fmla="*/ 189 w 772"/>
                <a:gd name="T83" fmla="*/ 78 h 822"/>
                <a:gd name="T84" fmla="*/ 282 w 772"/>
                <a:gd name="T85" fmla="*/ 34 h 822"/>
                <a:gd name="T86" fmla="*/ 379 w 772"/>
                <a:gd name="T87" fmla="*/ 13 h 822"/>
                <a:gd name="T88" fmla="*/ 440 w 772"/>
                <a:gd name="T89" fmla="*/ 35 h 822"/>
                <a:gd name="T90" fmla="*/ 485 w 772"/>
                <a:gd name="T91" fmla="*/ 66 h 822"/>
                <a:gd name="T92" fmla="*/ 603 w 772"/>
                <a:gd name="T93" fmla="*/ 104 h 822"/>
                <a:gd name="T94" fmla="*/ 645 w 772"/>
                <a:gd name="T95" fmla="*/ 107 h 822"/>
                <a:gd name="T96" fmla="*/ 671 w 772"/>
                <a:gd name="T97" fmla="*/ 618 h 822"/>
                <a:gd name="T98" fmla="*/ 725 w 772"/>
                <a:gd name="T99" fmla="*/ 649 h 822"/>
                <a:gd name="T100" fmla="*/ 766 w 772"/>
                <a:gd name="T101" fmla="*/ 711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2" h="822">
                  <a:moveTo>
                    <a:pt x="766" y="711"/>
                  </a:moveTo>
                  <a:cubicBezTo>
                    <a:pt x="755" y="701"/>
                    <a:pt x="743" y="695"/>
                    <a:pt x="731" y="690"/>
                  </a:cubicBezTo>
                  <a:cubicBezTo>
                    <a:pt x="723" y="686"/>
                    <a:pt x="714" y="684"/>
                    <a:pt x="719" y="670"/>
                  </a:cubicBezTo>
                  <a:cubicBezTo>
                    <a:pt x="723" y="660"/>
                    <a:pt x="712" y="661"/>
                    <a:pt x="707" y="663"/>
                  </a:cubicBezTo>
                  <a:cubicBezTo>
                    <a:pt x="690" y="669"/>
                    <a:pt x="677" y="663"/>
                    <a:pt x="663" y="656"/>
                  </a:cubicBezTo>
                  <a:cubicBezTo>
                    <a:pt x="656" y="652"/>
                    <a:pt x="649" y="647"/>
                    <a:pt x="642" y="648"/>
                  </a:cubicBezTo>
                  <a:cubicBezTo>
                    <a:pt x="612" y="650"/>
                    <a:pt x="586" y="642"/>
                    <a:pt x="560" y="626"/>
                  </a:cubicBezTo>
                  <a:cubicBezTo>
                    <a:pt x="549" y="620"/>
                    <a:pt x="544" y="613"/>
                    <a:pt x="540" y="604"/>
                  </a:cubicBezTo>
                  <a:cubicBezTo>
                    <a:pt x="534" y="590"/>
                    <a:pt x="524" y="582"/>
                    <a:pt x="510" y="588"/>
                  </a:cubicBezTo>
                  <a:cubicBezTo>
                    <a:pt x="496" y="594"/>
                    <a:pt x="476" y="595"/>
                    <a:pt x="480" y="618"/>
                  </a:cubicBezTo>
                  <a:cubicBezTo>
                    <a:pt x="483" y="637"/>
                    <a:pt x="471" y="639"/>
                    <a:pt x="459" y="635"/>
                  </a:cubicBezTo>
                  <a:cubicBezTo>
                    <a:pt x="442" y="629"/>
                    <a:pt x="434" y="639"/>
                    <a:pt x="424" y="649"/>
                  </a:cubicBezTo>
                  <a:cubicBezTo>
                    <a:pt x="412" y="662"/>
                    <a:pt x="399" y="675"/>
                    <a:pt x="379" y="673"/>
                  </a:cubicBezTo>
                  <a:cubicBezTo>
                    <a:pt x="378" y="673"/>
                    <a:pt x="376" y="672"/>
                    <a:pt x="374" y="671"/>
                  </a:cubicBezTo>
                  <a:cubicBezTo>
                    <a:pt x="377" y="665"/>
                    <a:pt x="383" y="664"/>
                    <a:pt x="388" y="663"/>
                  </a:cubicBezTo>
                  <a:cubicBezTo>
                    <a:pt x="395" y="661"/>
                    <a:pt x="397" y="656"/>
                    <a:pt x="398" y="650"/>
                  </a:cubicBezTo>
                  <a:cubicBezTo>
                    <a:pt x="399" y="642"/>
                    <a:pt x="393" y="646"/>
                    <a:pt x="388" y="645"/>
                  </a:cubicBezTo>
                  <a:cubicBezTo>
                    <a:pt x="380" y="644"/>
                    <a:pt x="384" y="638"/>
                    <a:pt x="387" y="634"/>
                  </a:cubicBezTo>
                  <a:cubicBezTo>
                    <a:pt x="393" y="623"/>
                    <a:pt x="401" y="613"/>
                    <a:pt x="404" y="599"/>
                  </a:cubicBezTo>
                  <a:cubicBezTo>
                    <a:pt x="405" y="591"/>
                    <a:pt x="417" y="588"/>
                    <a:pt x="429" y="590"/>
                  </a:cubicBezTo>
                  <a:cubicBezTo>
                    <a:pt x="434" y="592"/>
                    <a:pt x="446" y="596"/>
                    <a:pt x="446" y="584"/>
                  </a:cubicBezTo>
                  <a:cubicBezTo>
                    <a:pt x="447" y="574"/>
                    <a:pt x="441" y="566"/>
                    <a:pt x="429" y="564"/>
                  </a:cubicBezTo>
                  <a:cubicBezTo>
                    <a:pt x="411" y="563"/>
                    <a:pt x="396" y="567"/>
                    <a:pt x="383" y="581"/>
                  </a:cubicBezTo>
                  <a:cubicBezTo>
                    <a:pt x="371" y="594"/>
                    <a:pt x="357" y="605"/>
                    <a:pt x="352" y="624"/>
                  </a:cubicBezTo>
                  <a:cubicBezTo>
                    <a:pt x="350" y="632"/>
                    <a:pt x="342" y="640"/>
                    <a:pt x="332" y="639"/>
                  </a:cubicBezTo>
                  <a:cubicBezTo>
                    <a:pt x="323" y="639"/>
                    <a:pt x="316" y="644"/>
                    <a:pt x="309" y="648"/>
                  </a:cubicBezTo>
                  <a:cubicBezTo>
                    <a:pt x="297" y="657"/>
                    <a:pt x="297" y="671"/>
                    <a:pt x="311" y="677"/>
                  </a:cubicBezTo>
                  <a:cubicBezTo>
                    <a:pt x="325" y="683"/>
                    <a:pt x="320" y="690"/>
                    <a:pt x="313" y="695"/>
                  </a:cubicBezTo>
                  <a:cubicBezTo>
                    <a:pt x="299" y="705"/>
                    <a:pt x="288" y="719"/>
                    <a:pt x="271" y="725"/>
                  </a:cubicBezTo>
                  <a:cubicBezTo>
                    <a:pt x="245" y="735"/>
                    <a:pt x="223" y="755"/>
                    <a:pt x="196" y="764"/>
                  </a:cubicBezTo>
                  <a:cubicBezTo>
                    <a:pt x="185" y="768"/>
                    <a:pt x="173" y="767"/>
                    <a:pt x="162" y="771"/>
                  </a:cubicBezTo>
                  <a:cubicBezTo>
                    <a:pt x="153" y="775"/>
                    <a:pt x="138" y="776"/>
                    <a:pt x="142" y="794"/>
                  </a:cubicBezTo>
                  <a:cubicBezTo>
                    <a:pt x="144" y="802"/>
                    <a:pt x="134" y="801"/>
                    <a:pt x="130" y="800"/>
                  </a:cubicBezTo>
                  <a:cubicBezTo>
                    <a:pt x="109" y="796"/>
                    <a:pt x="90" y="801"/>
                    <a:pt x="71" y="810"/>
                  </a:cubicBezTo>
                  <a:cubicBezTo>
                    <a:pt x="67" y="812"/>
                    <a:pt x="61" y="813"/>
                    <a:pt x="57" y="811"/>
                  </a:cubicBezTo>
                  <a:cubicBezTo>
                    <a:pt x="42" y="805"/>
                    <a:pt x="29" y="803"/>
                    <a:pt x="17" y="818"/>
                  </a:cubicBezTo>
                  <a:cubicBezTo>
                    <a:pt x="13" y="822"/>
                    <a:pt x="7" y="817"/>
                    <a:pt x="4" y="814"/>
                  </a:cubicBezTo>
                  <a:cubicBezTo>
                    <a:pt x="0" y="809"/>
                    <a:pt x="6" y="807"/>
                    <a:pt x="9" y="805"/>
                  </a:cubicBezTo>
                  <a:cubicBezTo>
                    <a:pt x="27" y="793"/>
                    <a:pt x="44" y="780"/>
                    <a:pt x="66" y="792"/>
                  </a:cubicBezTo>
                  <a:cubicBezTo>
                    <a:pt x="71" y="795"/>
                    <a:pt x="78" y="794"/>
                    <a:pt x="82" y="789"/>
                  </a:cubicBezTo>
                  <a:cubicBezTo>
                    <a:pt x="98" y="772"/>
                    <a:pt x="119" y="768"/>
                    <a:pt x="141" y="767"/>
                  </a:cubicBezTo>
                  <a:cubicBezTo>
                    <a:pt x="143" y="767"/>
                    <a:pt x="147" y="767"/>
                    <a:pt x="148" y="766"/>
                  </a:cubicBezTo>
                  <a:cubicBezTo>
                    <a:pt x="162" y="739"/>
                    <a:pt x="200" y="731"/>
                    <a:pt x="203" y="695"/>
                  </a:cubicBezTo>
                  <a:cubicBezTo>
                    <a:pt x="204" y="686"/>
                    <a:pt x="214" y="682"/>
                    <a:pt x="219" y="675"/>
                  </a:cubicBezTo>
                  <a:cubicBezTo>
                    <a:pt x="222" y="671"/>
                    <a:pt x="223" y="666"/>
                    <a:pt x="221" y="661"/>
                  </a:cubicBezTo>
                  <a:cubicBezTo>
                    <a:pt x="218" y="657"/>
                    <a:pt x="213" y="657"/>
                    <a:pt x="209" y="659"/>
                  </a:cubicBezTo>
                  <a:cubicBezTo>
                    <a:pt x="198" y="664"/>
                    <a:pt x="190" y="664"/>
                    <a:pt x="185" y="651"/>
                  </a:cubicBezTo>
                  <a:cubicBezTo>
                    <a:pt x="185" y="649"/>
                    <a:pt x="180" y="647"/>
                    <a:pt x="178" y="647"/>
                  </a:cubicBezTo>
                  <a:cubicBezTo>
                    <a:pt x="161" y="646"/>
                    <a:pt x="151" y="643"/>
                    <a:pt x="137" y="632"/>
                  </a:cubicBezTo>
                  <a:cubicBezTo>
                    <a:pt x="129" y="626"/>
                    <a:pt x="120" y="630"/>
                    <a:pt x="112" y="628"/>
                  </a:cubicBezTo>
                  <a:cubicBezTo>
                    <a:pt x="108" y="627"/>
                    <a:pt x="100" y="635"/>
                    <a:pt x="100" y="627"/>
                  </a:cubicBezTo>
                  <a:cubicBezTo>
                    <a:pt x="99" y="618"/>
                    <a:pt x="92" y="609"/>
                    <a:pt x="100" y="601"/>
                  </a:cubicBezTo>
                  <a:cubicBezTo>
                    <a:pt x="103" y="597"/>
                    <a:pt x="110" y="599"/>
                    <a:pt x="109" y="591"/>
                  </a:cubicBezTo>
                  <a:cubicBezTo>
                    <a:pt x="108" y="579"/>
                    <a:pt x="107" y="567"/>
                    <a:pt x="104" y="555"/>
                  </a:cubicBezTo>
                  <a:cubicBezTo>
                    <a:pt x="103" y="549"/>
                    <a:pt x="97" y="549"/>
                    <a:pt x="92" y="553"/>
                  </a:cubicBezTo>
                  <a:cubicBezTo>
                    <a:pt x="83" y="560"/>
                    <a:pt x="73" y="557"/>
                    <a:pt x="63" y="556"/>
                  </a:cubicBezTo>
                  <a:cubicBezTo>
                    <a:pt x="55" y="556"/>
                    <a:pt x="49" y="552"/>
                    <a:pt x="50" y="542"/>
                  </a:cubicBezTo>
                  <a:cubicBezTo>
                    <a:pt x="50" y="540"/>
                    <a:pt x="49" y="537"/>
                    <a:pt x="48" y="535"/>
                  </a:cubicBezTo>
                  <a:cubicBezTo>
                    <a:pt x="34" y="518"/>
                    <a:pt x="39" y="502"/>
                    <a:pt x="51" y="486"/>
                  </a:cubicBezTo>
                  <a:cubicBezTo>
                    <a:pt x="56" y="480"/>
                    <a:pt x="53" y="476"/>
                    <a:pt x="48" y="472"/>
                  </a:cubicBezTo>
                  <a:cubicBezTo>
                    <a:pt x="33" y="461"/>
                    <a:pt x="33" y="445"/>
                    <a:pt x="46" y="432"/>
                  </a:cubicBezTo>
                  <a:cubicBezTo>
                    <a:pt x="62" y="416"/>
                    <a:pt x="84" y="406"/>
                    <a:pt x="97" y="386"/>
                  </a:cubicBezTo>
                  <a:cubicBezTo>
                    <a:pt x="101" y="379"/>
                    <a:pt x="111" y="373"/>
                    <a:pt x="117" y="388"/>
                  </a:cubicBezTo>
                  <a:cubicBezTo>
                    <a:pt x="123" y="403"/>
                    <a:pt x="136" y="397"/>
                    <a:pt x="146" y="393"/>
                  </a:cubicBezTo>
                  <a:cubicBezTo>
                    <a:pt x="155" y="389"/>
                    <a:pt x="161" y="385"/>
                    <a:pt x="172" y="388"/>
                  </a:cubicBezTo>
                  <a:cubicBezTo>
                    <a:pt x="189" y="392"/>
                    <a:pt x="199" y="384"/>
                    <a:pt x="204" y="366"/>
                  </a:cubicBezTo>
                  <a:cubicBezTo>
                    <a:pt x="208" y="353"/>
                    <a:pt x="209" y="339"/>
                    <a:pt x="217" y="326"/>
                  </a:cubicBezTo>
                  <a:cubicBezTo>
                    <a:pt x="221" y="320"/>
                    <a:pt x="218" y="308"/>
                    <a:pt x="208" y="310"/>
                  </a:cubicBezTo>
                  <a:cubicBezTo>
                    <a:pt x="180" y="318"/>
                    <a:pt x="155" y="305"/>
                    <a:pt x="128" y="303"/>
                  </a:cubicBezTo>
                  <a:cubicBezTo>
                    <a:pt x="103" y="300"/>
                    <a:pt x="88" y="284"/>
                    <a:pt x="95" y="261"/>
                  </a:cubicBezTo>
                  <a:cubicBezTo>
                    <a:pt x="99" y="248"/>
                    <a:pt x="100" y="239"/>
                    <a:pt x="86" y="231"/>
                  </a:cubicBezTo>
                  <a:cubicBezTo>
                    <a:pt x="77" y="225"/>
                    <a:pt x="78" y="216"/>
                    <a:pt x="89" y="214"/>
                  </a:cubicBezTo>
                  <a:cubicBezTo>
                    <a:pt x="99" y="212"/>
                    <a:pt x="110" y="208"/>
                    <a:pt x="120" y="211"/>
                  </a:cubicBezTo>
                  <a:cubicBezTo>
                    <a:pt x="128" y="213"/>
                    <a:pt x="133" y="212"/>
                    <a:pt x="138" y="207"/>
                  </a:cubicBezTo>
                  <a:cubicBezTo>
                    <a:pt x="144" y="201"/>
                    <a:pt x="153" y="201"/>
                    <a:pt x="161" y="202"/>
                  </a:cubicBezTo>
                  <a:cubicBezTo>
                    <a:pt x="170" y="202"/>
                    <a:pt x="174" y="207"/>
                    <a:pt x="169" y="215"/>
                  </a:cubicBezTo>
                  <a:cubicBezTo>
                    <a:pt x="161" y="229"/>
                    <a:pt x="169" y="234"/>
                    <a:pt x="180" y="239"/>
                  </a:cubicBezTo>
                  <a:cubicBezTo>
                    <a:pt x="192" y="244"/>
                    <a:pt x="203" y="251"/>
                    <a:pt x="217" y="250"/>
                  </a:cubicBezTo>
                  <a:cubicBezTo>
                    <a:pt x="232" y="249"/>
                    <a:pt x="235" y="244"/>
                    <a:pt x="229" y="230"/>
                  </a:cubicBezTo>
                  <a:cubicBezTo>
                    <a:pt x="224" y="217"/>
                    <a:pt x="212" y="207"/>
                    <a:pt x="218" y="191"/>
                  </a:cubicBezTo>
                  <a:cubicBezTo>
                    <a:pt x="218" y="190"/>
                    <a:pt x="218" y="188"/>
                    <a:pt x="217" y="187"/>
                  </a:cubicBezTo>
                  <a:cubicBezTo>
                    <a:pt x="188" y="165"/>
                    <a:pt x="200" y="122"/>
                    <a:pt x="172" y="99"/>
                  </a:cubicBezTo>
                  <a:cubicBezTo>
                    <a:pt x="168" y="95"/>
                    <a:pt x="169" y="89"/>
                    <a:pt x="172" y="85"/>
                  </a:cubicBezTo>
                  <a:cubicBezTo>
                    <a:pt x="177" y="80"/>
                    <a:pt x="182" y="76"/>
                    <a:pt x="189" y="78"/>
                  </a:cubicBezTo>
                  <a:cubicBezTo>
                    <a:pt x="221" y="88"/>
                    <a:pt x="244" y="79"/>
                    <a:pt x="260" y="49"/>
                  </a:cubicBezTo>
                  <a:cubicBezTo>
                    <a:pt x="264" y="41"/>
                    <a:pt x="274" y="34"/>
                    <a:pt x="282" y="34"/>
                  </a:cubicBezTo>
                  <a:cubicBezTo>
                    <a:pt x="312" y="32"/>
                    <a:pt x="337" y="10"/>
                    <a:pt x="367" y="18"/>
                  </a:cubicBezTo>
                  <a:cubicBezTo>
                    <a:pt x="372" y="19"/>
                    <a:pt x="375" y="16"/>
                    <a:pt x="379" y="13"/>
                  </a:cubicBezTo>
                  <a:cubicBezTo>
                    <a:pt x="396" y="0"/>
                    <a:pt x="413" y="5"/>
                    <a:pt x="420" y="26"/>
                  </a:cubicBezTo>
                  <a:cubicBezTo>
                    <a:pt x="424" y="37"/>
                    <a:pt x="427" y="44"/>
                    <a:pt x="440" y="35"/>
                  </a:cubicBezTo>
                  <a:cubicBezTo>
                    <a:pt x="449" y="30"/>
                    <a:pt x="457" y="33"/>
                    <a:pt x="457" y="43"/>
                  </a:cubicBezTo>
                  <a:cubicBezTo>
                    <a:pt x="459" y="62"/>
                    <a:pt x="470" y="67"/>
                    <a:pt x="485" y="66"/>
                  </a:cubicBezTo>
                  <a:cubicBezTo>
                    <a:pt x="504" y="65"/>
                    <a:pt x="520" y="70"/>
                    <a:pt x="535" y="81"/>
                  </a:cubicBezTo>
                  <a:cubicBezTo>
                    <a:pt x="554" y="97"/>
                    <a:pt x="581" y="94"/>
                    <a:pt x="603" y="104"/>
                  </a:cubicBezTo>
                  <a:cubicBezTo>
                    <a:pt x="605" y="105"/>
                    <a:pt x="610" y="105"/>
                    <a:pt x="612" y="103"/>
                  </a:cubicBezTo>
                  <a:cubicBezTo>
                    <a:pt x="624" y="92"/>
                    <a:pt x="633" y="103"/>
                    <a:pt x="645" y="107"/>
                  </a:cubicBezTo>
                  <a:cubicBezTo>
                    <a:pt x="668" y="115"/>
                    <a:pt x="672" y="130"/>
                    <a:pt x="672" y="154"/>
                  </a:cubicBezTo>
                  <a:cubicBezTo>
                    <a:pt x="671" y="308"/>
                    <a:pt x="671" y="463"/>
                    <a:pt x="671" y="618"/>
                  </a:cubicBezTo>
                  <a:cubicBezTo>
                    <a:pt x="671" y="647"/>
                    <a:pt x="684" y="656"/>
                    <a:pt x="711" y="644"/>
                  </a:cubicBezTo>
                  <a:cubicBezTo>
                    <a:pt x="719" y="640"/>
                    <a:pt x="721" y="639"/>
                    <a:pt x="725" y="649"/>
                  </a:cubicBezTo>
                  <a:cubicBezTo>
                    <a:pt x="730" y="666"/>
                    <a:pt x="748" y="675"/>
                    <a:pt x="759" y="688"/>
                  </a:cubicBezTo>
                  <a:cubicBezTo>
                    <a:pt x="763" y="694"/>
                    <a:pt x="772" y="698"/>
                    <a:pt x="766" y="711"/>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4" name="Freeform 15">
              <a:extLst>
                <a:ext uri="{FF2B5EF4-FFF2-40B4-BE49-F238E27FC236}">
                  <a16:creationId xmlns:a16="http://schemas.microsoft.com/office/drawing/2014/main" id="{02C6EB48-FFE1-47A4-9BED-38940B377489}"/>
                </a:ext>
              </a:extLst>
            </p:cNvPr>
            <p:cNvSpPr>
              <a:spLocks/>
            </p:cNvSpPr>
            <p:nvPr/>
          </p:nvSpPr>
          <p:spPr bwMode="auto">
            <a:xfrm>
              <a:off x="2700338" y="12273367"/>
              <a:ext cx="1201737" cy="1508125"/>
            </a:xfrm>
            <a:custGeom>
              <a:avLst/>
              <a:gdLst>
                <a:gd name="T0" fmla="*/ 498 w 581"/>
                <a:gd name="T1" fmla="*/ 729 h 730"/>
                <a:gd name="T2" fmla="*/ 371 w 581"/>
                <a:gd name="T3" fmla="*/ 710 h 730"/>
                <a:gd name="T4" fmla="*/ 235 w 581"/>
                <a:gd name="T5" fmla="*/ 687 h 730"/>
                <a:gd name="T6" fmla="*/ 56 w 581"/>
                <a:gd name="T7" fmla="*/ 655 h 730"/>
                <a:gd name="T8" fmla="*/ 9 w 581"/>
                <a:gd name="T9" fmla="*/ 646 h 730"/>
                <a:gd name="T10" fmla="*/ 1 w 581"/>
                <a:gd name="T11" fmla="*/ 633 h 730"/>
                <a:gd name="T12" fmla="*/ 43 w 581"/>
                <a:gd name="T13" fmla="*/ 432 h 730"/>
                <a:gd name="T14" fmla="*/ 79 w 581"/>
                <a:gd name="T15" fmla="*/ 232 h 730"/>
                <a:gd name="T16" fmla="*/ 114 w 581"/>
                <a:gd name="T17" fmla="*/ 55 h 730"/>
                <a:gd name="T18" fmla="*/ 123 w 581"/>
                <a:gd name="T19" fmla="*/ 13 h 730"/>
                <a:gd name="T20" fmla="*/ 139 w 581"/>
                <a:gd name="T21" fmla="*/ 3 h 730"/>
                <a:gd name="T22" fmla="*/ 290 w 581"/>
                <a:gd name="T23" fmla="*/ 29 h 730"/>
                <a:gd name="T24" fmla="*/ 393 w 581"/>
                <a:gd name="T25" fmla="*/ 46 h 730"/>
                <a:gd name="T26" fmla="*/ 402 w 581"/>
                <a:gd name="T27" fmla="*/ 59 h 730"/>
                <a:gd name="T28" fmla="*/ 386 w 581"/>
                <a:gd name="T29" fmla="*/ 165 h 730"/>
                <a:gd name="T30" fmla="*/ 402 w 581"/>
                <a:gd name="T31" fmla="*/ 186 h 730"/>
                <a:gd name="T32" fmla="*/ 547 w 581"/>
                <a:gd name="T33" fmla="*/ 206 h 730"/>
                <a:gd name="T34" fmla="*/ 554 w 581"/>
                <a:gd name="T35" fmla="*/ 208 h 730"/>
                <a:gd name="T36" fmla="*/ 577 w 581"/>
                <a:gd name="T37" fmla="*/ 238 h 730"/>
                <a:gd name="T38" fmla="*/ 558 w 581"/>
                <a:gd name="T39" fmla="*/ 368 h 730"/>
                <a:gd name="T40" fmla="*/ 537 w 581"/>
                <a:gd name="T41" fmla="*/ 507 h 730"/>
                <a:gd name="T42" fmla="*/ 528 w 581"/>
                <a:gd name="T43" fmla="*/ 598 h 730"/>
                <a:gd name="T44" fmla="*/ 510 w 581"/>
                <a:gd name="T45" fmla="*/ 716 h 730"/>
                <a:gd name="T46" fmla="*/ 498 w 581"/>
                <a:gd name="T47" fmla="*/ 72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730">
                  <a:moveTo>
                    <a:pt x="498" y="729"/>
                  </a:moveTo>
                  <a:cubicBezTo>
                    <a:pt x="454" y="724"/>
                    <a:pt x="413" y="717"/>
                    <a:pt x="371" y="710"/>
                  </a:cubicBezTo>
                  <a:cubicBezTo>
                    <a:pt x="326" y="701"/>
                    <a:pt x="280" y="695"/>
                    <a:pt x="235" y="687"/>
                  </a:cubicBezTo>
                  <a:cubicBezTo>
                    <a:pt x="175" y="677"/>
                    <a:pt x="116" y="666"/>
                    <a:pt x="56" y="655"/>
                  </a:cubicBezTo>
                  <a:cubicBezTo>
                    <a:pt x="41" y="652"/>
                    <a:pt x="25" y="649"/>
                    <a:pt x="9" y="646"/>
                  </a:cubicBezTo>
                  <a:cubicBezTo>
                    <a:pt x="0" y="645"/>
                    <a:pt x="0" y="640"/>
                    <a:pt x="1" y="633"/>
                  </a:cubicBezTo>
                  <a:cubicBezTo>
                    <a:pt x="15" y="566"/>
                    <a:pt x="30" y="500"/>
                    <a:pt x="43" y="432"/>
                  </a:cubicBezTo>
                  <a:cubicBezTo>
                    <a:pt x="56" y="366"/>
                    <a:pt x="66" y="299"/>
                    <a:pt x="79" y="232"/>
                  </a:cubicBezTo>
                  <a:cubicBezTo>
                    <a:pt x="90" y="173"/>
                    <a:pt x="102" y="114"/>
                    <a:pt x="114" y="55"/>
                  </a:cubicBezTo>
                  <a:cubicBezTo>
                    <a:pt x="117" y="41"/>
                    <a:pt x="121" y="27"/>
                    <a:pt x="123" y="13"/>
                  </a:cubicBezTo>
                  <a:cubicBezTo>
                    <a:pt x="124" y="2"/>
                    <a:pt x="130" y="0"/>
                    <a:pt x="139" y="3"/>
                  </a:cubicBezTo>
                  <a:cubicBezTo>
                    <a:pt x="189" y="14"/>
                    <a:pt x="240" y="19"/>
                    <a:pt x="290" y="29"/>
                  </a:cubicBezTo>
                  <a:cubicBezTo>
                    <a:pt x="325" y="36"/>
                    <a:pt x="360" y="37"/>
                    <a:pt x="393" y="46"/>
                  </a:cubicBezTo>
                  <a:cubicBezTo>
                    <a:pt x="402" y="49"/>
                    <a:pt x="405" y="49"/>
                    <a:pt x="402" y="59"/>
                  </a:cubicBezTo>
                  <a:cubicBezTo>
                    <a:pt x="392" y="94"/>
                    <a:pt x="395" y="130"/>
                    <a:pt x="386" y="165"/>
                  </a:cubicBezTo>
                  <a:cubicBezTo>
                    <a:pt x="383" y="177"/>
                    <a:pt x="385" y="184"/>
                    <a:pt x="402" y="186"/>
                  </a:cubicBezTo>
                  <a:cubicBezTo>
                    <a:pt x="451" y="191"/>
                    <a:pt x="499" y="199"/>
                    <a:pt x="547" y="206"/>
                  </a:cubicBezTo>
                  <a:cubicBezTo>
                    <a:pt x="549" y="206"/>
                    <a:pt x="552" y="207"/>
                    <a:pt x="554" y="208"/>
                  </a:cubicBezTo>
                  <a:cubicBezTo>
                    <a:pt x="581" y="211"/>
                    <a:pt x="581" y="211"/>
                    <a:pt x="577" y="238"/>
                  </a:cubicBezTo>
                  <a:cubicBezTo>
                    <a:pt x="570" y="282"/>
                    <a:pt x="565" y="325"/>
                    <a:pt x="558" y="368"/>
                  </a:cubicBezTo>
                  <a:cubicBezTo>
                    <a:pt x="551" y="415"/>
                    <a:pt x="549" y="461"/>
                    <a:pt x="537" y="507"/>
                  </a:cubicBezTo>
                  <a:cubicBezTo>
                    <a:pt x="529" y="536"/>
                    <a:pt x="531" y="567"/>
                    <a:pt x="528" y="598"/>
                  </a:cubicBezTo>
                  <a:cubicBezTo>
                    <a:pt x="524" y="637"/>
                    <a:pt x="518" y="677"/>
                    <a:pt x="510" y="716"/>
                  </a:cubicBezTo>
                  <a:cubicBezTo>
                    <a:pt x="508" y="726"/>
                    <a:pt x="505" y="730"/>
                    <a:pt x="498" y="729"/>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5" name="Freeform 16">
              <a:extLst>
                <a:ext uri="{FF2B5EF4-FFF2-40B4-BE49-F238E27FC236}">
                  <a16:creationId xmlns:a16="http://schemas.microsoft.com/office/drawing/2014/main" id="{942087B4-B8C2-42D8-A43A-FA99768CF21C}"/>
                </a:ext>
              </a:extLst>
            </p:cNvPr>
            <p:cNvSpPr>
              <a:spLocks/>
            </p:cNvSpPr>
            <p:nvPr/>
          </p:nvSpPr>
          <p:spPr bwMode="auto">
            <a:xfrm>
              <a:off x="6391275" y="10589030"/>
              <a:ext cx="1357312" cy="1589087"/>
            </a:xfrm>
            <a:custGeom>
              <a:avLst/>
              <a:gdLst>
                <a:gd name="T0" fmla="*/ 656 w 656"/>
                <a:gd name="T1" fmla="*/ 169 h 769"/>
                <a:gd name="T2" fmla="*/ 636 w 656"/>
                <a:gd name="T3" fmla="*/ 180 h 769"/>
                <a:gd name="T4" fmla="*/ 534 w 656"/>
                <a:gd name="T5" fmla="*/ 253 h 769"/>
                <a:gd name="T6" fmla="*/ 459 w 656"/>
                <a:gd name="T7" fmla="*/ 325 h 769"/>
                <a:gd name="T8" fmla="*/ 441 w 656"/>
                <a:gd name="T9" fmla="*/ 362 h 769"/>
                <a:gd name="T10" fmla="*/ 441 w 656"/>
                <a:gd name="T11" fmla="*/ 400 h 769"/>
                <a:gd name="T12" fmla="*/ 420 w 656"/>
                <a:gd name="T13" fmla="*/ 434 h 769"/>
                <a:gd name="T14" fmla="*/ 389 w 656"/>
                <a:gd name="T15" fmla="*/ 486 h 769"/>
                <a:gd name="T16" fmla="*/ 397 w 656"/>
                <a:gd name="T17" fmla="*/ 499 h 769"/>
                <a:gd name="T18" fmla="*/ 406 w 656"/>
                <a:gd name="T19" fmla="*/ 524 h 769"/>
                <a:gd name="T20" fmla="*/ 401 w 656"/>
                <a:gd name="T21" fmla="*/ 564 h 769"/>
                <a:gd name="T22" fmla="*/ 403 w 656"/>
                <a:gd name="T23" fmla="*/ 588 h 769"/>
                <a:gd name="T24" fmla="*/ 437 w 656"/>
                <a:gd name="T25" fmla="*/ 630 h 769"/>
                <a:gd name="T26" fmla="*/ 478 w 656"/>
                <a:gd name="T27" fmla="*/ 658 h 769"/>
                <a:gd name="T28" fmla="*/ 521 w 656"/>
                <a:gd name="T29" fmla="*/ 695 h 769"/>
                <a:gd name="T30" fmla="*/ 556 w 656"/>
                <a:gd name="T31" fmla="*/ 739 h 769"/>
                <a:gd name="T32" fmla="*/ 543 w 656"/>
                <a:gd name="T33" fmla="*/ 757 h 769"/>
                <a:gd name="T34" fmla="*/ 267 w 656"/>
                <a:gd name="T35" fmla="*/ 765 h 769"/>
                <a:gd name="T36" fmla="*/ 89 w 656"/>
                <a:gd name="T37" fmla="*/ 768 h 769"/>
                <a:gd name="T38" fmla="*/ 66 w 656"/>
                <a:gd name="T39" fmla="*/ 746 h 769"/>
                <a:gd name="T40" fmla="*/ 67 w 656"/>
                <a:gd name="T41" fmla="*/ 547 h 769"/>
                <a:gd name="T42" fmla="*/ 51 w 656"/>
                <a:gd name="T43" fmla="*/ 512 h 769"/>
                <a:gd name="T44" fmla="*/ 39 w 656"/>
                <a:gd name="T45" fmla="*/ 487 h 769"/>
                <a:gd name="T46" fmla="*/ 55 w 656"/>
                <a:gd name="T47" fmla="*/ 448 h 769"/>
                <a:gd name="T48" fmla="*/ 41 w 656"/>
                <a:gd name="T49" fmla="*/ 359 h 769"/>
                <a:gd name="T50" fmla="*/ 34 w 656"/>
                <a:gd name="T51" fmla="*/ 286 h 769"/>
                <a:gd name="T52" fmla="*/ 28 w 656"/>
                <a:gd name="T53" fmla="*/ 215 h 769"/>
                <a:gd name="T54" fmla="*/ 10 w 656"/>
                <a:gd name="T55" fmla="*/ 164 h 769"/>
                <a:gd name="T56" fmla="*/ 7 w 656"/>
                <a:gd name="T57" fmla="*/ 104 h 769"/>
                <a:gd name="T58" fmla="*/ 5 w 656"/>
                <a:gd name="T59" fmla="*/ 59 h 769"/>
                <a:gd name="T60" fmla="*/ 18 w 656"/>
                <a:gd name="T61" fmla="*/ 45 h 769"/>
                <a:gd name="T62" fmla="*/ 156 w 656"/>
                <a:gd name="T63" fmla="*/ 48 h 769"/>
                <a:gd name="T64" fmla="*/ 183 w 656"/>
                <a:gd name="T65" fmla="*/ 23 h 769"/>
                <a:gd name="T66" fmla="*/ 183 w 656"/>
                <a:gd name="T67" fmla="*/ 12 h 769"/>
                <a:gd name="T68" fmla="*/ 191 w 656"/>
                <a:gd name="T69" fmla="*/ 0 h 769"/>
                <a:gd name="T70" fmla="*/ 204 w 656"/>
                <a:gd name="T71" fmla="*/ 10 h 769"/>
                <a:gd name="T72" fmla="*/ 216 w 656"/>
                <a:gd name="T73" fmla="*/ 66 h 769"/>
                <a:gd name="T74" fmla="*/ 240 w 656"/>
                <a:gd name="T75" fmla="*/ 86 h 769"/>
                <a:gd name="T76" fmla="*/ 288 w 656"/>
                <a:gd name="T77" fmla="*/ 96 h 769"/>
                <a:gd name="T78" fmla="*/ 321 w 656"/>
                <a:gd name="T79" fmla="*/ 108 h 769"/>
                <a:gd name="T80" fmla="*/ 335 w 656"/>
                <a:gd name="T81" fmla="*/ 104 h 769"/>
                <a:gd name="T82" fmla="*/ 376 w 656"/>
                <a:gd name="T83" fmla="*/ 97 h 769"/>
                <a:gd name="T84" fmla="*/ 426 w 656"/>
                <a:gd name="T85" fmla="*/ 121 h 769"/>
                <a:gd name="T86" fmla="*/ 491 w 656"/>
                <a:gd name="T87" fmla="*/ 156 h 769"/>
                <a:gd name="T88" fmla="*/ 545 w 656"/>
                <a:gd name="T89" fmla="*/ 150 h 769"/>
                <a:gd name="T90" fmla="*/ 572 w 656"/>
                <a:gd name="T91" fmla="*/ 151 h 769"/>
                <a:gd name="T92" fmla="*/ 586 w 656"/>
                <a:gd name="T93" fmla="*/ 152 h 769"/>
                <a:gd name="T94" fmla="*/ 601 w 656"/>
                <a:gd name="T95" fmla="*/ 150 h 769"/>
                <a:gd name="T96" fmla="*/ 656 w 656"/>
                <a:gd name="T97" fmla="*/ 1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6" h="769">
                  <a:moveTo>
                    <a:pt x="656" y="169"/>
                  </a:moveTo>
                  <a:cubicBezTo>
                    <a:pt x="651" y="174"/>
                    <a:pt x="644" y="177"/>
                    <a:pt x="636" y="180"/>
                  </a:cubicBezTo>
                  <a:cubicBezTo>
                    <a:pt x="597" y="196"/>
                    <a:pt x="559" y="215"/>
                    <a:pt x="534" y="253"/>
                  </a:cubicBezTo>
                  <a:cubicBezTo>
                    <a:pt x="515" y="283"/>
                    <a:pt x="486" y="303"/>
                    <a:pt x="459" y="325"/>
                  </a:cubicBezTo>
                  <a:cubicBezTo>
                    <a:pt x="447" y="335"/>
                    <a:pt x="439" y="345"/>
                    <a:pt x="441" y="362"/>
                  </a:cubicBezTo>
                  <a:cubicBezTo>
                    <a:pt x="442" y="375"/>
                    <a:pt x="440" y="387"/>
                    <a:pt x="441" y="400"/>
                  </a:cubicBezTo>
                  <a:cubicBezTo>
                    <a:pt x="443" y="417"/>
                    <a:pt x="435" y="428"/>
                    <a:pt x="420" y="434"/>
                  </a:cubicBezTo>
                  <a:cubicBezTo>
                    <a:pt x="397" y="445"/>
                    <a:pt x="395" y="466"/>
                    <a:pt x="389" y="486"/>
                  </a:cubicBezTo>
                  <a:cubicBezTo>
                    <a:pt x="386" y="493"/>
                    <a:pt x="390" y="497"/>
                    <a:pt x="397" y="499"/>
                  </a:cubicBezTo>
                  <a:cubicBezTo>
                    <a:pt x="408" y="504"/>
                    <a:pt x="414" y="511"/>
                    <a:pt x="406" y="524"/>
                  </a:cubicBezTo>
                  <a:cubicBezTo>
                    <a:pt x="398" y="536"/>
                    <a:pt x="397" y="550"/>
                    <a:pt x="401" y="564"/>
                  </a:cubicBezTo>
                  <a:cubicBezTo>
                    <a:pt x="403" y="572"/>
                    <a:pt x="403" y="580"/>
                    <a:pt x="403" y="588"/>
                  </a:cubicBezTo>
                  <a:cubicBezTo>
                    <a:pt x="403" y="612"/>
                    <a:pt x="414" y="624"/>
                    <a:pt x="437" y="630"/>
                  </a:cubicBezTo>
                  <a:cubicBezTo>
                    <a:pt x="454" y="634"/>
                    <a:pt x="467" y="646"/>
                    <a:pt x="478" y="658"/>
                  </a:cubicBezTo>
                  <a:cubicBezTo>
                    <a:pt x="492" y="671"/>
                    <a:pt x="504" y="685"/>
                    <a:pt x="521" y="695"/>
                  </a:cubicBezTo>
                  <a:cubicBezTo>
                    <a:pt x="539" y="704"/>
                    <a:pt x="553" y="717"/>
                    <a:pt x="556" y="739"/>
                  </a:cubicBezTo>
                  <a:cubicBezTo>
                    <a:pt x="557" y="751"/>
                    <a:pt x="556" y="756"/>
                    <a:pt x="543" y="757"/>
                  </a:cubicBezTo>
                  <a:cubicBezTo>
                    <a:pt x="451" y="762"/>
                    <a:pt x="359" y="762"/>
                    <a:pt x="267" y="765"/>
                  </a:cubicBezTo>
                  <a:cubicBezTo>
                    <a:pt x="207" y="767"/>
                    <a:pt x="148" y="765"/>
                    <a:pt x="89" y="768"/>
                  </a:cubicBezTo>
                  <a:cubicBezTo>
                    <a:pt x="72" y="769"/>
                    <a:pt x="66" y="764"/>
                    <a:pt x="66" y="746"/>
                  </a:cubicBezTo>
                  <a:cubicBezTo>
                    <a:pt x="67" y="679"/>
                    <a:pt x="66" y="613"/>
                    <a:pt x="67" y="547"/>
                  </a:cubicBezTo>
                  <a:cubicBezTo>
                    <a:pt x="67" y="532"/>
                    <a:pt x="63" y="522"/>
                    <a:pt x="51" y="512"/>
                  </a:cubicBezTo>
                  <a:cubicBezTo>
                    <a:pt x="44" y="507"/>
                    <a:pt x="23" y="500"/>
                    <a:pt x="39" y="487"/>
                  </a:cubicBezTo>
                  <a:cubicBezTo>
                    <a:pt x="53" y="476"/>
                    <a:pt x="55" y="464"/>
                    <a:pt x="55" y="448"/>
                  </a:cubicBezTo>
                  <a:cubicBezTo>
                    <a:pt x="57" y="417"/>
                    <a:pt x="53" y="388"/>
                    <a:pt x="41" y="359"/>
                  </a:cubicBezTo>
                  <a:cubicBezTo>
                    <a:pt x="31" y="336"/>
                    <a:pt x="37" y="310"/>
                    <a:pt x="34" y="286"/>
                  </a:cubicBezTo>
                  <a:cubicBezTo>
                    <a:pt x="31" y="262"/>
                    <a:pt x="31" y="238"/>
                    <a:pt x="28" y="215"/>
                  </a:cubicBezTo>
                  <a:cubicBezTo>
                    <a:pt x="26" y="197"/>
                    <a:pt x="13" y="182"/>
                    <a:pt x="10" y="164"/>
                  </a:cubicBezTo>
                  <a:cubicBezTo>
                    <a:pt x="6" y="144"/>
                    <a:pt x="5" y="123"/>
                    <a:pt x="7" y="104"/>
                  </a:cubicBezTo>
                  <a:cubicBezTo>
                    <a:pt x="10" y="88"/>
                    <a:pt x="11" y="73"/>
                    <a:pt x="5" y="59"/>
                  </a:cubicBezTo>
                  <a:cubicBezTo>
                    <a:pt x="0" y="44"/>
                    <a:pt x="9" y="43"/>
                    <a:pt x="18" y="45"/>
                  </a:cubicBezTo>
                  <a:cubicBezTo>
                    <a:pt x="64" y="52"/>
                    <a:pt x="110" y="47"/>
                    <a:pt x="156" y="48"/>
                  </a:cubicBezTo>
                  <a:cubicBezTo>
                    <a:pt x="186" y="49"/>
                    <a:pt x="182" y="52"/>
                    <a:pt x="183" y="23"/>
                  </a:cubicBezTo>
                  <a:cubicBezTo>
                    <a:pt x="183" y="19"/>
                    <a:pt x="183" y="15"/>
                    <a:pt x="183" y="12"/>
                  </a:cubicBezTo>
                  <a:cubicBezTo>
                    <a:pt x="183" y="6"/>
                    <a:pt x="183" y="0"/>
                    <a:pt x="191" y="0"/>
                  </a:cubicBezTo>
                  <a:cubicBezTo>
                    <a:pt x="198" y="0"/>
                    <a:pt x="203" y="2"/>
                    <a:pt x="204" y="10"/>
                  </a:cubicBezTo>
                  <a:cubicBezTo>
                    <a:pt x="208" y="28"/>
                    <a:pt x="212" y="47"/>
                    <a:pt x="216" y="66"/>
                  </a:cubicBezTo>
                  <a:cubicBezTo>
                    <a:pt x="218" y="80"/>
                    <a:pt x="226" y="86"/>
                    <a:pt x="240" y="86"/>
                  </a:cubicBezTo>
                  <a:cubicBezTo>
                    <a:pt x="257" y="85"/>
                    <a:pt x="272" y="92"/>
                    <a:pt x="288" y="96"/>
                  </a:cubicBezTo>
                  <a:cubicBezTo>
                    <a:pt x="298" y="98"/>
                    <a:pt x="307" y="111"/>
                    <a:pt x="321" y="108"/>
                  </a:cubicBezTo>
                  <a:cubicBezTo>
                    <a:pt x="326" y="108"/>
                    <a:pt x="331" y="108"/>
                    <a:pt x="335" y="104"/>
                  </a:cubicBezTo>
                  <a:cubicBezTo>
                    <a:pt x="346" y="87"/>
                    <a:pt x="362" y="92"/>
                    <a:pt x="376" y="97"/>
                  </a:cubicBezTo>
                  <a:cubicBezTo>
                    <a:pt x="393" y="104"/>
                    <a:pt x="409" y="116"/>
                    <a:pt x="426" y="121"/>
                  </a:cubicBezTo>
                  <a:cubicBezTo>
                    <a:pt x="451" y="129"/>
                    <a:pt x="470" y="144"/>
                    <a:pt x="491" y="156"/>
                  </a:cubicBezTo>
                  <a:cubicBezTo>
                    <a:pt x="508" y="165"/>
                    <a:pt x="528" y="164"/>
                    <a:pt x="545" y="150"/>
                  </a:cubicBezTo>
                  <a:cubicBezTo>
                    <a:pt x="553" y="143"/>
                    <a:pt x="563" y="129"/>
                    <a:pt x="572" y="151"/>
                  </a:cubicBezTo>
                  <a:cubicBezTo>
                    <a:pt x="574" y="155"/>
                    <a:pt x="581" y="154"/>
                    <a:pt x="586" y="152"/>
                  </a:cubicBezTo>
                  <a:cubicBezTo>
                    <a:pt x="591" y="150"/>
                    <a:pt x="596" y="150"/>
                    <a:pt x="601" y="150"/>
                  </a:cubicBezTo>
                  <a:cubicBezTo>
                    <a:pt x="622" y="148"/>
                    <a:pt x="643" y="147"/>
                    <a:pt x="656" y="169"/>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6" name="Freeform 17">
              <a:extLst>
                <a:ext uri="{FF2B5EF4-FFF2-40B4-BE49-F238E27FC236}">
                  <a16:creationId xmlns:a16="http://schemas.microsoft.com/office/drawing/2014/main" id="{5E4DD62A-775E-4D98-B745-118A895AAFD5}"/>
                </a:ext>
              </a:extLst>
            </p:cNvPr>
            <p:cNvSpPr>
              <a:spLocks/>
            </p:cNvSpPr>
            <p:nvPr/>
          </p:nvSpPr>
          <p:spPr bwMode="auto">
            <a:xfrm>
              <a:off x="5303838" y="13133792"/>
              <a:ext cx="1595437" cy="849312"/>
            </a:xfrm>
            <a:custGeom>
              <a:avLst/>
              <a:gdLst>
                <a:gd name="T0" fmla="*/ 768 w 771"/>
                <a:gd name="T1" fmla="*/ 283 h 411"/>
                <a:gd name="T2" fmla="*/ 768 w 771"/>
                <a:gd name="T3" fmla="*/ 390 h 411"/>
                <a:gd name="T4" fmla="*/ 753 w 771"/>
                <a:gd name="T5" fmla="*/ 405 h 411"/>
                <a:gd name="T6" fmla="*/ 529 w 771"/>
                <a:gd name="T7" fmla="*/ 408 h 411"/>
                <a:gd name="T8" fmla="*/ 331 w 771"/>
                <a:gd name="T9" fmla="*/ 404 h 411"/>
                <a:gd name="T10" fmla="*/ 158 w 771"/>
                <a:gd name="T11" fmla="*/ 397 h 411"/>
                <a:gd name="T12" fmla="*/ 13 w 771"/>
                <a:gd name="T13" fmla="*/ 390 h 411"/>
                <a:gd name="T14" fmla="*/ 0 w 771"/>
                <a:gd name="T15" fmla="*/ 375 h 411"/>
                <a:gd name="T16" fmla="*/ 11 w 771"/>
                <a:gd name="T17" fmla="*/ 175 h 411"/>
                <a:gd name="T18" fmla="*/ 19 w 771"/>
                <a:gd name="T19" fmla="*/ 19 h 411"/>
                <a:gd name="T20" fmla="*/ 38 w 771"/>
                <a:gd name="T21" fmla="*/ 0 h 411"/>
                <a:gd name="T22" fmla="*/ 192 w 771"/>
                <a:gd name="T23" fmla="*/ 6 h 411"/>
                <a:gd name="T24" fmla="*/ 377 w 771"/>
                <a:gd name="T25" fmla="*/ 12 h 411"/>
                <a:gd name="T26" fmla="*/ 678 w 771"/>
                <a:gd name="T27" fmla="*/ 15 h 411"/>
                <a:gd name="T28" fmla="*/ 705 w 771"/>
                <a:gd name="T29" fmla="*/ 27 h 411"/>
                <a:gd name="T30" fmla="*/ 732 w 771"/>
                <a:gd name="T31" fmla="*/ 37 h 411"/>
                <a:gd name="T32" fmla="*/ 720 w 771"/>
                <a:gd name="T33" fmla="*/ 61 h 411"/>
                <a:gd name="T34" fmla="*/ 730 w 771"/>
                <a:gd name="T35" fmla="*/ 97 h 411"/>
                <a:gd name="T36" fmla="*/ 761 w 771"/>
                <a:gd name="T37" fmla="*/ 128 h 411"/>
                <a:gd name="T38" fmla="*/ 764 w 771"/>
                <a:gd name="T39" fmla="*/ 142 h 411"/>
                <a:gd name="T40" fmla="*/ 768 w 771"/>
                <a:gd name="T41" fmla="*/ 28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11">
                  <a:moveTo>
                    <a:pt x="768" y="283"/>
                  </a:moveTo>
                  <a:cubicBezTo>
                    <a:pt x="768" y="327"/>
                    <a:pt x="768" y="358"/>
                    <a:pt x="768" y="390"/>
                  </a:cubicBezTo>
                  <a:cubicBezTo>
                    <a:pt x="769" y="402"/>
                    <a:pt x="765" y="404"/>
                    <a:pt x="753" y="405"/>
                  </a:cubicBezTo>
                  <a:cubicBezTo>
                    <a:pt x="679" y="411"/>
                    <a:pt x="604" y="411"/>
                    <a:pt x="529" y="408"/>
                  </a:cubicBezTo>
                  <a:cubicBezTo>
                    <a:pt x="463" y="405"/>
                    <a:pt x="397" y="409"/>
                    <a:pt x="331" y="404"/>
                  </a:cubicBezTo>
                  <a:cubicBezTo>
                    <a:pt x="274" y="400"/>
                    <a:pt x="216" y="404"/>
                    <a:pt x="158" y="397"/>
                  </a:cubicBezTo>
                  <a:cubicBezTo>
                    <a:pt x="110" y="391"/>
                    <a:pt x="62" y="396"/>
                    <a:pt x="13" y="390"/>
                  </a:cubicBezTo>
                  <a:cubicBezTo>
                    <a:pt x="2" y="389"/>
                    <a:pt x="0" y="385"/>
                    <a:pt x="0" y="375"/>
                  </a:cubicBezTo>
                  <a:cubicBezTo>
                    <a:pt x="4" y="309"/>
                    <a:pt x="8" y="242"/>
                    <a:pt x="11" y="175"/>
                  </a:cubicBezTo>
                  <a:cubicBezTo>
                    <a:pt x="13" y="123"/>
                    <a:pt x="24" y="71"/>
                    <a:pt x="19" y="19"/>
                  </a:cubicBezTo>
                  <a:cubicBezTo>
                    <a:pt x="17" y="4"/>
                    <a:pt x="23" y="0"/>
                    <a:pt x="38" y="0"/>
                  </a:cubicBezTo>
                  <a:cubicBezTo>
                    <a:pt x="89" y="3"/>
                    <a:pt x="141" y="2"/>
                    <a:pt x="192" y="6"/>
                  </a:cubicBezTo>
                  <a:cubicBezTo>
                    <a:pt x="254" y="10"/>
                    <a:pt x="315" y="10"/>
                    <a:pt x="377" y="12"/>
                  </a:cubicBezTo>
                  <a:cubicBezTo>
                    <a:pt x="477" y="16"/>
                    <a:pt x="577" y="16"/>
                    <a:pt x="678" y="15"/>
                  </a:cubicBezTo>
                  <a:cubicBezTo>
                    <a:pt x="689" y="15"/>
                    <a:pt x="698" y="21"/>
                    <a:pt x="705" y="27"/>
                  </a:cubicBezTo>
                  <a:cubicBezTo>
                    <a:pt x="714" y="36"/>
                    <a:pt x="728" y="30"/>
                    <a:pt x="732" y="37"/>
                  </a:cubicBezTo>
                  <a:cubicBezTo>
                    <a:pt x="737" y="46"/>
                    <a:pt x="719" y="51"/>
                    <a:pt x="720" y="61"/>
                  </a:cubicBezTo>
                  <a:cubicBezTo>
                    <a:pt x="720" y="74"/>
                    <a:pt x="719" y="87"/>
                    <a:pt x="730" y="97"/>
                  </a:cubicBezTo>
                  <a:cubicBezTo>
                    <a:pt x="741" y="107"/>
                    <a:pt x="746" y="122"/>
                    <a:pt x="761" y="128"/>
                  </a:cubicBezTo>
                  <a:cubicBezTo>
                    <a:pt x="766" y="130"/>
                    <a:pt x="764" y="137"/>
                    <a:pt x="764" y="142"/>
                  </a:cubicBezTo>
                  <a:cubicBezTo>
                    <a:pt x="766" y="193"/>
                    <a:pt x="771" y="244"/>
                    <a:pt x="768" y="283"/>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7" name="Freeform 18">
              <a:extLst>
                <a:ext uri="{FF2B5EF4-FFF2-40B4-BE49-F238E27FC236}">
                  <a16:creationId xmlns:a16="http://schemas.microsoft.com/office/drawing/2014/main" id="{30F8EB7E-B083-42CC-90A9-61CA6D6D3344}"/>
                </a:ext>
              </a:extLst>
            </p:cNvPr>
            <p:cNvSpPr>
              <a:spLocks/>
            </p:cNvSpPr>
            <p:nvPr/>
          </p:nvSpPr>
          <p:spPr bwMode="auto">
            <a:xfrm>
              <a:off x="2365375" y="10258830"/>
              <a:ext cx="1279525" cy="2089150"/>
            </a:xfrm>
            <a:custGeom>
              <a:avLst/>
              <a:gdLst>
                <a:gd name="T0" fmla="*/ 619 w 619"/>
                <a:gd name="T1" fmla="*/ 700 h 1011"/>
                <a:gd name="T2" fmla="*/ 601 w 619"/>
                <a:gd name="T3" fmla="*/ 797 h 1011"/>
                <a:gd name="T4" fmla="*/ 585 w 619"/>
                <a:gd name="T5" fmla="*/ 913 h 1011"/>
                <a:gd name="T6" fmla="*/ 570 w 619"/>
                <a:gd name="T7" fmla="*/ 1000 h 1011"/>
                <a:gd name="T8" fmla="*/ 560 w 619"/>
                <a:gd name="T9" fmla="*/ 1009 h 1011"/>
                <a:gd name="T10" fmla="*/ 479 w 619"/>
                <a:gd name="T11" fmla="*/ 998 h 1011"/>
                <a:gd name="T12" fmla="*/ 356 w 619"/>
                <a:gd name="T13" fmla="*/ 976 h 1011"/>
                <a:gd name="T14" fmla="*/ 70 w 619"/>
                <a:gd name="T15" fmla="*/ 916 h 1011"/>
                <a:gd name="T16" fmla="*/ 12 w 619"/>
                <a:gd name="T17" fmla="*/ 903 h 1011"/>
                <a:gd name="T18" fmla="*/ 3 w 619"/>
                <a:gd name="T19" fmla="*/ 888 h 1011"/>
                <a:gd name="T20" fmla="*/ 51 w 619"/>
                <a:gd name="T21" fmla="*/ 698 h 1011"/>
                <a:gd name="T22" fmla="*/ 74 w 619"/>
                <a:gd name="T23" fmla="*/ 633 h 1011"/>
                <a:gd name="T24" fmla="*/ 63 w 619"/>
                <a:gd name="T25" fmla="*/ 606 h 1011"/>
                <a:gd name="T26" fmla="*/ 54 w 619"/>
                <a:gd name="T27" fmla="*/ 589 h 1011"/>
                <a:gd name="T28" fmla="*/ 85 w 619"/>
                <a:gd name="T29" fmla="*/ 550 h 1011"/>
                <a:gd name="T30" fmla="*/ 101 w 619"/>
                <a:gd name="T31" fmla="*/ 536 h 1011"/>
                <a:gd name="T32" fmla="*/ 146 w 619"/>
                <a:gd name="T33" fmla="*/ 463 h 1011"/>
                <a:gd name="T34" fmla="*/ 145 w 619"/>
                <a:gd name="T35" fmla="*/ 416 h 1011"/>
                <a:gd name="T36" fmla="*/ 128 w 619"/>
                <a:gd name="T37" fmla="*/ 377 h 1011"/>
                <a:gd name="T38" fmla="*/ 147 w 619"/>
                <a:gd name="T39" fmla="*/ 254 h 1011"/>
                <a:gd name="T40" fmla="*/ 199 w 619"/>
                <a:gd name="T41" fmla="*/ 27 h 1011"/>
                <a:gd name="T42" fmla="*/ 227 w 619"/>
                <a:gd name="T43" fmla="*/ 9 h 1011"/>
                <a:gd name="T44" fmla="*/ 241 w 619"/>
                <a:gd name="T45" fmla="*/ 12 h 1011"/>
                <a:gd name="T46" fmla="*/ 269 w 619"/>
                <a:gd name="T47" fmla="*/ 59 h 1011"/>
                <a:gd name="T48" fmla="*/ 249 w 619"/>
                <a:gd name="T49" fmla="*/ 139 h 1011"/>
                <a:gd name="T50" fmla="*/ 259 w 619"/>
                <a:gd name="T51" fmla="*/ 168 h 1011"/>
                <a:gd name="T52" fmla="*/ 264 w 619"/>
                <a:gd name="T53" fmla="*/ 211 h 1011"/>
                <a:gd name="T54" fmla="*/ 280 w 619"/>
                <a:gd name="T55" fmla="*/ 251 h 1011"/>
                <a:gd name="T56" fmla="*/ 307 w 619"/>
                <a:gd name="T57" fmla="*/ 291 h 1011"/>
                <a:gd name="T58" fmla="*/ 343 w 619"/>
                <a:gd name="T59" fmla="*/ 352 h 1011"/>
                <a:gd name="T60" fmla="*/ 348 w 619"/>
                <a:gd name="T61" fmla="*/ 354 h 1011"/>
                <a:gd name="T62" fmla="*/ 356 w 619"/>
                <a:gd name="T63" fmla="*/ 379 h 1011"/>
                <a:gd name="T64" fmla="*/ 321 w 619"/>
                <a:gd name="T65" fmla="*/ 472 h 1011"/>
                <a:gd name="T66" fmla="*/ 337 w 619"/>
                <a:gd name="T67" fmla="*/ 508 h 1011"/>
                <a:gd name="T68" fmla="*/ 362 w 619"/>
                <a:gd name="T69" fmla="*/ 505 h 1011"/>
                <a:gd name="T70" fmla="*/ 387 w 619"/>
                <a:gd name="T71" fmla="*/ 519 h 1011"/>
                <a:gd name="T72" fmla="*/ 425 w 619"/>
                <a:gd name="T73" fmla="*/ 618 h 1011"/>
                <a:gd name="T74" fmla="*/ 432 w 619"/>
                <a:gd name="T75" fmla="*/ 641 h 1011"/>
                <a:gd name="T76" fmla="*/ 439 w 619"/>
                <a:gd name="T77" fmla="*/ 672 h 1011"/>
                <a:gd name="T78" fmla="*/ 462 w 619"/>
                <a:gd name="T79" fmla="*/ 674 h 1011"/>
                <a:gd name="T80" fmla="*/ 482 w 619"/>
                <a:gd name="T81" fmla="*/ 671 h 1011"/>
                <a:gd name="T82" fmla="*/ 510 w 619"/>
                <a:gd name="T83" fmla="*/ 672 h 1011"/>
                <a:gd name="T84" fmla="*/ 550 w 619"/>
                <a:gd name="T85" fmla="*/ 674 h 1011"/>
                <a:gd name="T86" fmla="*/ 589 w 619"/>
                <a:gd name="T87" fmla="*/ 665 h 1011"/>
                <a:gd name="T88" fmla="*/ 602 w 619"/>
                <a:gd name="T89" fmla="*/ 666 h 1011"/>
                <a:gd name="T90" fmla="*/ 619 w 619"/>
                <a:gd name="T91" fmla="*/ 70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1011">
                  <a:moveTo>
                    <a:pt x="619" y="700"/>
                  </a:moveTo>
                  <a:cubicBezTo>
                    <a:pt x="613" y="734"/>
                    <a:pt x="606" y="766"/>
                    <a:pt x="601" y="797"/>
                  </a:cubicBezTo>
                  <a:cubicBezTo>
                    <a:pt x="595" y="836"/>
                    <a:pt x="591" y="874"/>
                    <a:pt x="585" y="913"/>
                  </a:cubicBezTo>
                  <a:cubicBezTo>
                    <a:pt x="581" y="942"/>
                    <a:pt x="575" y="971"/>
                    <a:pt x="570" y="1000"/>
                  </a:cubicBezTo>
                  <a:cubicBezTo>
                    <a:pt x="569" y="1007"/>
                    <a:pt x="567" y="1011"/>
                    <a:pt x="560" y="1009"/>
                  </a:cubicBezTo>
                  <a:cubicBezTo>
                    <a:pt x="533" y="1004"/>
                    <a:pt x="505" y="1004"/>
                    <a:pt x="479" y="998"/>
                  </a:cubicBezTo>
                  <a:cubicBezTo>
                    <a:pt x="438" y="987"/>
                    <a:pt x="397" y="985"/>
                    <a:pt x="356" y="976"/>
                  </a:cubicBezTo>
                  <a:cubicBezTo>
                    <a:pt x="260" y="956"/>
                    <a:pt x="165" y="936"/>
                    <a:pt x="70" y="916"/>
                  </a:cubicBezTo>
                  <a:cubicBezTo>
                    <a:pt x="51" y="912"/>
                    <a:pt x="31" y="908"/>
                    <a:pt x="12" y="903"/>
                  </a:cubicBezTo>
                  <a:cubicBezTo>
                    <a:pt x="4" y="901"/>
                    <a:pt x="0" y="899"/>
                    <a:pt x="3" y="888"/>
                  </a:cubicBezTo>
                  <a:cubicBezTo>
                    <a:pt x="21" y="825"/>
                    <a:pt x="33" y="761"/>
                    <a:pt x="51" y="698"/>
                  </a:cubicBezTo>
                  <a:cubicBezTo>
                    <a:pt x="57" y="676"/>
                    <a:pt x="67" y="655"/>
                    <a:pt x="74" y="633"/>
                  </a:cubicBezTo>
                  <a:cubicBezTo>
                    <a:pt x="78" y="620"/>
                    <a:pt x="74" y="610"/>
                    <a:pt x="63" y="606"/>
                  </a:cubicBezTo>
                  <a:cubicBezTo>
                    <a:pt x="52" y="603"/>
                    <a:pt x="52" y="596"/>
                    <a:pt x="54" y="589"/>
                  </a:cubicBezTo>
                  <a:cubicBezTo>
                    <a:pt x="60" y="573"/>
                    <a:pt x="69" y="557"/>
                    <a:pt x="85" y="550"/>
                  </a:cubicBezTo>
                  <a:cubicBezTo>
                    <a:pt x="93" y="547"/>
                    <a:pt x="99" y="542"/>
                    <a:pt x="101" y="536"/>
                  </a:cubicBezTo>
                  <a:cubicBezTo>
                    <a:pt x="108" y="507"/>
                    <a:pt x="130" y="486"/>
                    <a:pt x="146" y="463"/>
                  </a:cubicBezTo>
                  <a:cubicBezTo>
                    <a:pt x="157" y="449"/>
                    <a:pt x="159" y="426"/>
                    <a:pt x="145" y="416"/>
                  </a:cubicBezTo>
                  <a:cubicBezTo>
                    <a:pt x="132" y="405"/>
                    <a:pt x="129" y="392"/>
                    <a:pt x="128" y="377"/>
                  </a:cubicBezTo>
                  <a:cubicBezTo>
                    <a:pt x="126" y="334"/>
                    <a:pt x="138" y="295"/>
                    <a:pt x="147" y="254"/>
                  </a:cubicBezTo>
                  <a:cubicBezTo>
                    <a:pt x="164" y="179"/>
                    <a:pt x="182" y="103"/>
                    <a:pt x="199" y="27"/>
                  </a:cubicBezTo>
                  <a:cubicBezTo>
                    <a:pt x="203" y="11"/>
                    <a:pt x="208" y="0"/>
                    <a:pt x="227" y="9"/>
                  </a:cubicBezTo>
                  <a:cubicBezTo>
                    <a:pt x="231" y="11"/>
                    <a:pt x="237" y="11"/>
                    <a:pt x="241" y="12"/>
                  </a:cubicBezTo>
                  <a:cubicBezTo>
                    <a:pt x="279" y="21"/>
                    <a:pt x="280" y="21"/>
                    <a:pt x="269" y="59"/>
                  </a:cubicBezTo>
                  <a:cubicBezTo>
                    <a:pt x="262" y="85"/>
                    <a:pt x="260" y="113"/>
                    <a:pt x="249" y="139"/>
                  </a:cubicBezTo>
                  <a:cubicBezTo>
                    <a:pt x="245" y="149"/>
                    <a:pt x="255" y="159"/>
                    <a:pt x="259" y="168"/>
                  </a:cubicBezTo>
                  <a:cubicBezTo>
                    <a:pt x="266" y="182"/>
                    <a:pt x="273" y="194"/>
                    <a:pt x="264" y="211"/>
                  </a:cubicBezTo>
                  <a:cubicBezTo>
                    <a:pt x="257" y="227"/>
                    <a:pt x="268" y="244"/>
                    <a:pt x="280" y="251"/>
                  </a:cubicBezTo>
                  <a:cubicBezTo>
                    <a:pt x="298" y="261"/>
                    <a:pt x="304" y="275"/>
                    <a:pt x="307" y="291"/>
                  </a:cubicBezTo>
                  <a:cubicBezTo>
                    <a:pt x="313" y="316"/>
                    <a:pt x="332" y="331"/>
                    <a:pt x="343" y="352"/>
                  </a:cubicBezTo>
                  <a:cubicBezTo>
                    <a:pt x="344" y="353"/>
                    <a:pt x="346" y="354"/>
                    <a:pt x="348" y="354"/>
                  </a:cubicBezTo>
                  <a:cubicBezTo>
                    <a:pt x="374" y="354"/>
                    <a:pt x="359" y="371"/>
                    <a:pt x="356" y="379"/>
                  </a:cubicBezTo>
                  <a:cubicBezTo>
                    <a:pt x="344" y="410"/>
                    <a:pt x="333" y="441"/>
                    <a:pt x="321" y="472"/>
                  </a:cubicBezTo>
                  <a:cubicBezTo>
                    <a:pt x="314" y="492"/>
                    <a:pt x="330" y="498"/>
                    <a:pt x="337" y="508"/>
                  </a:cubicBezTo>
                  <a:cubicBezTo>
                    <a:pt x="344" y="518"/>
                    <a:pt x="354" y="509"/>
                    <a:pt x="362" y="505"/>
                  </a:cubicBezTo>
                  <a:cubicBezTo>
                    <a:pt x="386" y="493"/>
                    <a:pt x="383" y="493"/>
                    <a:pt x="387" y="519"/>
                  </a:cubicBezTo>
                  <a:cubicBezTo>
                    <a:pt x="392" y="554"/>
                    <a:pt x="393" y="592"/>
                    <a:pt x="425" y="618"/>
                  </a:cubicBezTo>
                  <a:cubicBezTo>
                    <a:pt x="431" y="622"/>
                    <a:pt x="435" y="630"/>
                    <a:pt x="432" y="641"/>
                  </a:cubicBezTo>
                  <a:cubicBezTo>
                    <a:pt x="429" y="651"/>
                    <a:pt x="431" y="663"/>
                    <a:pt x="439" y="672"/>
                  </a:cubicBezTo>
                  <a:cubicBezTo>
                    <a:pt x="447" y="681"/>
                    <a:pt x="453" y="687"/>
                    <a:pt x="462" y="674"/>
                  </a:cubicBezTo>
                  <a:cubicBezTo>
                    <a:pt x="468" y="666"/>
                    <a:pt x="476" y="669"/>
                    <a:pt x="482" y="671"/>
                  </a:cubicBezTo>
                  <a:cubicBezTo>
                    <a:pt x="492" y="674"/>
                    <a:pt x="502" y="675"/>
                    <a:pt x="510" y="672"/>
                  </a:cubicBezTo>
                  <a:cubicBezTo>
                    <a:pt x="524" y="668"/>
                    <a:pt x="537" y="670"/>
                    <a:pt x="550" y="674"/>
                  </a:cubicBezTo>
                  <a:cubicBezTo>
                    <a:pt x="564" y="678"/>
                    <a:pt x="579" y="682"/>
                    <a:pt x="589" y="665"/>
                  </a:cubicBezTo>
                  <a:cubicBezTo>
                    <a:pt x="593" y="658"/>
                    <a:pt x="598" y="658"/>
                    <a:pt x="602" y="666"/>
                  </a:cubicBezTo>
                  <a:cubicBezTo>
                    <a:pt x="608" y="678"/>
                    <a:pt x="614" y="690"/>
                    <a:pt x="619" y="70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8" name="Freeform 19">
              <a:extLst>
                <a:ext uri="{FF2B5EF4-FFF2-40B4-BE49-F238E27FC236}">
                  <a16:creationId xmlns:a16="http://schemas.microsoft.com/office/drawing/2014/main" id="{928B5921-460A-48C6-857F-4FE72110132A}"/>
                </a:ext>
              </a:extLst>
            </p:cNvPr>
            <p:cNvSpPr>
              <a:spLocks/>
            </p:cNvSpPr>
            <p:nvPr/>
          </p:nvSpPr>
          <p:spPr bwMode="auto">
            <a:xfrm>
              <a:off x="5008563" y="11458980"/>
              <a:ext cx="1503362" cy="941387"/>
            </a:xfrm>
            <a:custGeom>
              <a:avLst/>
              <a:gdLst>
                <a:gd name="T0" fmla="*/ 0 w 727"/>
                <a:gd name="T1" fmla="*/ 353 h 456"/>
                <a:gd name="T2" fmla="*/ 15 w 727"/>
                <a:gd name="T3" fmla="*/ 176 h 456"/>
                <a:gd name="T4" fmla="*/ 27 w 727"/>
                <a:gd name="T5" fmla="*/ 24 h 456"/>
                <a:gd name="T6" fmla="*/ 49 w 727"/>
                <a:gd name="T7" fmla="*/ 2 h 456"/>
                <a:gd name="T8" fmla="*/ 173 w 727"/>
                <a:gd name="T9" fmla="*/ 12 h 456"/>
                <a:gd name="T10" fmla="*/ 260 w 727"/>
                <a:gd name="T11" fmla="*/ 17 h 456"/>
                <a:gd name="T12" fmla="*/ 575 w 727"/>
                <a:gd name="T13" fmla="*/ 30 h 456"/>
                <a:gd name="T14" fmla="*/ 696 w 727"/>
                <a:gd name="T15" fmla="*/ 32 h 456"/>
                <a:gd name="T16" fmla="*/ 711 w 727"/>
                <a:gd name="T17" fmla="*/ 36 h 456"/>
                <a:gd name="T18" fmla="*/ 703 w 727"/>
                <a:gd name="T19" fmla="*/ 51 h 456"/>
                <a:gd name="T20" fmla="*/ 702 w 727"/>
                <a:gd name="T21" fmla="*/ 94 h 456"/>
                <a:gd name="T22" fmla="*/ 724 w 727"/>
                <a:gd name="T23" fmla="*/ 150 h 456"/>
                <a:gd name="T24" fmla="*/ 724 w 727"/>
                <a:gd name="T25" fmla="*/ 326 h 456"/>
                <a:gd name="T26" fmla="*/ 714 w 727"/>
                <a:gd name="T27" fmla="*/ 349 h 456"/>
                <a:gd name="T28" fmla="*/ 714 w 727"/>
                <a:gd name="T29" fmla="*/ 390 h 456"/>
                <a:gd name="T30" fmla="*/ 719 w 727"/>
                <a:gd name="T31" fmla="*/ 426 h 456"/>
                <a:gd name="T32" fmla="*/ 713 w 727"/>
                <a:gd name="T33" fmla="*/ 444 h 456"/>
                <a:gd name="T34" fmla="*/ 693 w 727"/>
                <a:gd name="T35" fmla="*/ 452 h 456"/>
                <a:gd name="T36" fmla="*/ 674 w 727"/>
                <a:gd name="T37" fmla="*/ 444 h 456"/>
                <a:gd name="T38" fmla="*/ 584 w 727"/>
                <a:gd name="T39" fmla="*/ 439 h 456"/>
                <a:gd name="T40" fmla="*/ 551 w 727"/>
                <a:gd name="T41" fmla="*/ 425 h 456"/>
                <a:gd name="T42" fmla="*/ 500 w 727"/>
                <a:gd name="T43" fmla="*/ 410 h 456"/>
                <a:gd name="T44" fmla="*/ 310 w 727"/>
                <a:gd name="T45" fmla="*/ 402 h 456"/>
                <a:gd name="T46" fmla="*/ 167 w 727"/>
                <a:gd name="T47" fmla="*/ 395 h 456"/>
                <a:gd name="T48" fmla="*/ 11 w 727"/>
                <a:gd name="T49" fmla="*/ 384 h 456"/>
                <a:gd name="T50" fmla="*/ 1 w 727"/>
                <a:gd name="T51" fmla="*/ 372 h 456"/>
                <a:gd name="T52" fmla="*/ 1 w 727"/>
                <a:gd name="T53" fmla="*/ 354 h 456"/>
                <a:gd name="T54" fmla="*/ 0 w 727"/>
                <a:gd name="T55" fmla="*/ 35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7" h="456">
                  <a:moveTo>
                    <a:pt x="0" y="353"/>
                  </a:moveTo>
                  <a:cubicBezTo>
                    <a:pt x="5" y="294"/>
                    <a:pt x="13" y="235"/>
                    <a:pt x="15" y="176"/>
                  </a:cubicBezTo>
                  <a:cubicBezTo>
                    <a:pt x="16" y="125"/>
                    <a:pt x="34" y="76"/>
                    <a:pt x="27" y="24"/>
                  </a:cubicBezTo>
                  <a:cubicBezTo>
                    <a:pt x="25" y="7"/>
                    <a:pt x="32" y="0"/>
                    <a:pt x="49" y="2"/>
                  </a:cubicBezTo>
                  <a:cubicBezTo>
                    <a:pt x="90" y="7"/>
                    <a:pt x="132" y="8"/>
                    <a:pt x="173" y="12"/>
                  </a:cubicBezTo>
                  <a:cubicBezTo>
                    <a:pt x="202" y="15"/>
                    <a:pt x="231" y="15"/>
                    <a:pt x="260" y="17"/>
                  </a:cubicBezTo>
                  <a:cubicBezTo>
                    <a:pt x="365" y="23"/>
                    <a:pt x="470" y="29"/>
                    <a:pt x="575" y="30"/>
                  </a:cubicBezTo>
                  <a:cubicBezTo>
                    <a:pt x="615" y="30"/>
                    <a:pt x="656" y="30"/>
                    <a:pt x="696" y="32"/>
                  </a:cubicBezTo>
                  <a:cubicBezTo>
                    <a:pt x="701" y="32"/>
                    <a:pt x="708" y="30"/>
                    <a:pt x="711" y="36"/>
                  </a:cubicBezTo>
                  <a:cubicBezTo>
                    <a:pt x="715" y="45"/>
                    <a:pt x="707" y="47"/>
                    <a:pt x="703" y="51"/>
                  </a:cubicBezTo>
                  <a:cubicBezTo>
                    <a:pt x="683" y="68"/>
                    <a:pt x="680" y="77"/>
                    <a:pt x="702" y="94"/>
                  </a:cubicBezTo>
                  <a:cubicBezTo>
                    <a:pt x="723" y="110"/>
                    <a:pt x="724" y="128"/>
                    <a:pt x="724" y="150"/>
                  </a:cubicBezTo>
                  <a:cubicBezTo>
                    <a:pt x="723" y="209"/>
                    <a:pt x="724" y="268"/>
                    <a:pt x="724" y="326"/>
                  </a:cubicBezTo>
                  <a:cubicBezTo>
                    <a:pt x="724" y="335"/>
                    <a:pt x="723" y="342"/>
                    <a:pt x="714" y="349"/>
                  </a:cubicBezTo>
                  <a:cubicBezTo>
                    <a:pt x="702" y="360"/>
                    <a:pt x="704" y="381"/>
                    <a:pt x="714" y="390"/>
                  </a:cubicBezTo>
                  <a:cubicBezTo>
                    <a:pt x="727" y="403"/>
                    <a:pt x="718" y="415"/>
                    <a:pt x="719" y="426"/>
                  </a:cubicBezTo>
                  <a:cubicBezTo>
                    <a:pt x="719" y="432"/>
                    <a:pt x="714" y="438"/>
                    <a:pt x="713" y="444"/>
                  </a:cubicBezTo>
                  <a:cubicBezTo>
                    <a:pt x="709" y="455"/>
                    <a:pt x="702" y="456"/>
                    <a:pt x="693" y="452"/>
                  </a:cubicBezTo>
                  <a:cubicBezTo>
                    <a:pt x="687" y="449"/>
                    <a:pt x="679" y="448"/>
                    <a:pt x="674" y="444"/>
                  </a:cubicBezTo>
                  <a:cubicBezTo>
                    <a:pt x="645" y="423"/>
                    <a:pt x="615" y="430"/>
                    <a:pt x="584" y="439"/>
                  </a:cubicBezTo>
                  <a:cubicBezTo>
                    <a:pt x="570" y="443"/>
                    <a:pt x="560" y="432"/>
                    <a:pt x="551" y="425"/>
                  </a:cubicBezTo>
                  <a:cubicBezTo>
                    <a:pt x="536" y="412"/>
                    <a:pt x="519" y="410"/>
                    <a:pt x="500" y="410"/>
                  </a:cubicBezTo>
                  <a:cubicBezTo>
                    <a:pt x="436" y="408"/>
                    <a:pt x="373" y="406"/>
                    <a:pt x="310" y="402"/>
                  </a:cubicBezTo>
                  <a:cubicBezTo>
                    <a:pt x="262" y="399"/>
                    <a:pt x="214" y="398"/>
                    <a:pt x="167" y="395"/>
                  </a:cubicBezTo>
                  <a:cubicBezTo>
                    <a:pt x="115" y="391"/>
                    <a:pt x="63" y="386"/>
                    <a:pt x="11" y="384"/>
                  </a:cubicBezTo>
                  <a:cubicBezTo>
                    <a:pt x="3" y="384"/>
                    <a:pt x="1" y="380"/>
                    <a:pt x="1" y="372"/>
                  </a:cubicBezTo>
                  <a:cubicBezTo>
                    <a:pt x="1" y="366"/>
                    <a:pt x="1" y="360"/>
                    <a:pt x="1" y="354"/>
                  </a:cubicBezTo>
                  <a:cubicBezTo>
                    <a:pt x="1" y="353"/>
                    <a:pt x="0" y="353"/>
                    <a:pt x="0" y="353"/>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39" name="Freeform 20">
              <a:extLst>
                <a:ext uri="{FF2B5EF4-FFF2-40B4-BE49-F238E27FC236}">
                  <a16:creationId xmlns:a16="http://schemas.microsoft.com/office/drawing/2014/main" id="{1F697894-0188-4D13-9ACB-C304F50D450B}"/>
                </a:ext>
              </a:extLst>
            </p:cNvPr>
            <p:cNvSpPr>
              <a:spLocks/>
            </p:cNvSpPr>
            <p:nvPr/>
          </p:nvSpPr>
          <p:spPr bwMode="auto">
            <a:xfrm>
              <a:off x="4954588" y="12274955"/>
              <a:ext cx="1766887" cy="869950"/>
            </a:xfrm>
            <a:custGeom>
              <a:avLst/>
              <a:gdLst>
                <a:gd name="T0" fmla="*/ 733 w 854"/>
                <a:gd name="T1" fmla="*/ 420 h 421"/>
                <a:gd name="T2" fmla="*/ 445 w 854"/>
                <a:gd name="T3" fmla="*/ 415 h 421"/>
                <a:gd name="T4" fmla="*/ 270 w 854"/>
                <a:gd name="T5" fmla="*/ 408 h 421"/>
                <a:gd name="T6" fmla="*/ 205 w 854"/>
                <a:gd name="T7" fmla="*/ 405 h 421"/>
                <a:gd name="T8" fmla="*/ 192 w 854"/>
                <a:gd name="T9" fmla="*/ 391 h 421"/>
                <a:gd name="T10" fmla="*/ 198 w 854"/>
                <a:gd name="T11" fmla="*/ 309 h 421"/>
                <a:gd name="T12" fmla="*/ 199 w 854"/>
                <a:gd name="T13" fmla="*/ 276 h 421"/>
                <a:gd name="T14" fmla="*/ 188 w 854"/>
                <a:gd name="T15" fmla="*/ 266 h 421"/>
                <a:gd name="T16" fmla="*/ 16 w 854"/>
                <a:gd name="T17" fmla="*/ 255 h 421"/>
                <a:gd name="T18" fmla="*/ 2 w 854"/>
                <a:gd name="T19" fmla="*/ 237 h 421"/>
                <a:gd name="T20" fmla="*/ 12 w 854"/>
                <a:gd name="T21" fmla="*/ 151 h 421"/>
                <a:gd name="T22" fmla="*/ 23 w 854"/>
                <a:gd name="T23" fmla="*/ 12 h 421"/>
                <a:gd name="T24" fmla="*/ 35 w 854"/>
                <a:gd name="T25" fmla="*/ 1 h 421"/>
                <a:gd name="T26" fmla="*/ 137 w 854"/>
                <a:gd name="T27" fmla="*/ 7 h 421"/>
                <a:gd name="T28" fmla="*/ 184 w 854"/>
                <a:gd name="T29" fmla="*/ 11 h 421"/>
                <a:gd name="T30" fmla="*/ 303 w 854"/>
                <a:gd name="T31" fmla="*/ 16 h 421"/>
                <a:gd name="T32" fmla="*/ 470 w 854"/>
                <a:gd name="T33" fmla="*/ 23 h 421"/>
                <a:gd name="T34" fmla="*/ 492 w 854"/>
                <a:gd name="T35" fmla="*/ 27 h 421"/>
                <a:gd name="T36" fmla="*/ 592 w 854"/>
                <a:gd name="T37" fmla="*/ 56 h 421"/>
                <a:gd name="T38" fmla="*/ 614 w 854"/>
                <a:gd name="T39" fmla="*/ 57 h 421"/>
                <a:gd name="T40" fmla="*/ 718 w 854"/>
                <a:gd name="T41" fmla="*/ 71 h 421"/>
                <a:gd name="T42" fmla="*/ 727 w 854"/>
                <a:gd name="T43" fmla="*/ 85 h 421"/>
                <a:gd name="T44" fmla="*/ 731 w 854"/>
                <a:gd name="T45" fmla="*/ 91 h 421"/>
                <a:gd name="T46" fmla="*/ 767 w 854"/>
                <a:gd name="T47" fmla="*/ 157 h 421"/>
                <a:gd name="T48" fmla="*/ 796 w 854"/>
                <a:gd name="T49" fmla="*/ 230 h 421"/>
                <a:gd name="T50" fmla="*/ 797 w 854"/>
                <a:gd name="T51" fmla="*/ 232 h 421"/>
                <a:gd name="T52" fmla="*/ 810 w 854"/>
                <a:gd name="T53" fmla="*/ 317 h 421"/>
                <a:gd name="T54" fmla="*/ 822 w 854"/>
                <a:gd name="T55" fmla="*/ 362 h 421"/>
                <a:gd name="T56" fmla="*/ 847 w 854"/>
                <a:gd name="T57" fmla="*/ 411 h 421"/>
                <a:gd name="T58" fmla="*/ 838 w 854"/>
                <a:gd name="T59" fmla="*/ 420 h 421"/>
                <a:gd name="T60" fmla="*/ 733 w 854"/>
                <a:gd name="T61"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4" h="421">
                  <a:moveTo>
                    <a:pt x="733" y="420"/>
                  </a:moveTo>
                  <a:cubicBezTo>
                    <a:pt x="637" y="421"/>
                    <a:pt x="541" y="417"/>
                    <a:pt x="445" y="415"/>
                  </a:cubicBezTo>
                  <a:cubicBezTo>
                    <a:pt x="387" y="414"/>
                    <a:pt x="329" y="410"/>
                    <a:pt x="270" y="408"/>
                  </a:cubicBezTo>
                  <a:cubicBezTo>
                    <a:pt x="249" y="407"/>
                    <a:pt x="227" y="405"/>
                    <a:pt x="205" y="405"/>
                  </a:cubicBezTo>
                  <a:cubicBezTo>
                    <a:pt x="194" y="405"/>
                    <a:pt x="191" y="401"/>
                    <a:pt x="192" y="391"/>
                  </a:cubicBezTo>
                  <a:cubicBezTo>
                    <a:pt x="192" y="363"/>
                    <a:pt x="195" y="336"/>
                    <a:pt x="198" y="309"/>
                  </a:cubicBezTo>
                  <a:cubicBezTo>
                    <a:pt x="200" y="298"/>
                    <a:pt x="199" y="287"/>
                    <a:pt x="199" y="276"/>
                  </a:cubicBezTo>
                  <a:cubicBezTo>
                    <a:pt x="199" y="268"/>
                    <a:pt x="195" y="266"/>
                    <a:pt x="188" y="266"/>
                  </a:cubicBezTo>
                  <a:cubicBezTo>
                    <a:pt x="131" y="268"/>
                    <a:pt x="74" y="253"/>
                    <a:pt x="16" y="255"/>
                  </a:cubicBezTo>
                  <a:cubicBezTo>
                    <a:pt x="2" y="256"/>
                    <a:pt x="0" y="251"/>
                    <a:pt x="2" y="237"/>
                  </a:cubicBezTo>
                  <a:cubicBezTo>
                    <a:pt x="6" y="209"/>
                    <a:pt x="9" y="180"/>
                    <a:pt x="12" y="151"/>
                  </a:cubicBezTo>
                  <a:cubicBezTo>
                    <a:pt x="17" y="105"/>
                    <a:pt x="15" y="58"/>
                    <a:pt x="23" y="12"/>
                  </a:cubicBezTo>
                  <a:cubicBezTo>
                    <a:pt x="24" y="3"/>
                    <a:pt x="27" y="0"/>
                    <a:pt x="35" y="1"/>
                  </a:cubicBezTo>
                  <a:cubicBezTo>
                    <a:pt x="69" y="3"/>
                    <a:pt x="103" y="5"/>
                    <a:pt x="137" y="7"/>
                  </a:cubicBezTo>
                  <a:cubicBezTo>
                    <a:pt x="153" y="8"/>
                    <a:pt x="169" y="11"/>
                    <a:pt x="184" y="11"/>
                  </a:cubicBezTo>
                  <a:cubicBezTo>
                    <a:pt x="223" y="11"/>
                    <a:pt x="263" y="15"/>
                    <a:pt x="303" y="16"/>
                  </a:cubicBezTo>
                  <a:cubicBezTo>
                    <a:pt x="359" y="19"/>
                    <a:pt x="414" y="24"/>
                    <a:pt x="470" y="23"/>
                  </a:cubicBezTo>
                  <a:cubicBezTo>
                    <a:pt x="478" y="23"/>
                    <a:pt x="485" y="28"/>
                    <a:pt x="492" y="27"/>
                  </a:cubicBezTo>
                  <a:cubicBezTo>
                    <a:pt x="530" y="21"/>
                    <a:pt x="563" y="33"/>
                    <a:pt x="592" y="56"/>
                  </a:cubicBezTo>
                  <a:cubicBezTo>
                    <a:pt x="600" y="61"/>
                    <a:pt x="606" y="62"/>
                    <a:pt x="614" y="57"/>
                  </a:cubicBezTo>
                  <a:cubicBezTo>
                    <a:pt x="652" y="37"/>
                    <a:pt x="685" y="56"/>
                    <a:pt x="718" y="71"/>
                  </a:cubicBezTo>
                  <a:cubicBezTo>
                    <a:pt x="724" y="74"/>
                    <a:pt x="723" y="81"/>
                    <a:pt x="727" y="85"/>
                  </a:cubicBezTo>
                  <a:cubicBezTo>
                    <a:pt x="728" y="86"/>
                    <a:pt x="729" y="90"/>
                    <a:pt x="731" y="91"/>
                  </a:cubicBezTo>
                  <a:cubicBezTo>
                    <a:pt x="764" y="101"/>
                    <a:pt x="754" y="136"/>
                    <a:pt x="767" y="157"/>
                  </a:cubicBezTo>
                  <a:cubicBezTo>
                    <a:pt x="781" y="180"/>
                    <a:pt x="778" y="209"/>
                    <a:pt x="796" y="230"/>
                  </a:cubicBezTo>
                  <a:cubicBezTo>
                    <a:pt x="797" y="230"/>
                    <a:pt x="798" y="231"/>
                    <a:pt x="797" y="232"/>
                  </a:cubicBezTo>
                  <a:cubicBezTo>
                    <a:pt x="793" y="261"/>
                    <a:pt x="813" y="287"/>
                    <a:pt x="810" y="317"/>
                  </a:cubicBezTo>
                  <a:cubicBezTo>
                    <a:pt x="809" y="333"/>
                    <a:pt x="814" y="347"/>
                    <a:pt x="822" y="362"/>
                  </a:cubicBezTo>
                  <a:cubicBezTo>
                    <a:pt x="832" y="378"/>
                    <a:pt x="836" y="396"/>
                    <a:pt x="847" y="411"/>
                  </a:cubicBezTo>
                  <a:cubicBezTo>
                    <a:pt x="854" y="421"/>
                    <a:pt x="843" y="420"/>
                    <a:pt x="838" y="420"/>
                  </a:cubicBezTo>
                  <a:cubicBezTo>
                    <a:pt x="803" y="420"/>
                    <a:pt x="768" y="420"/>
                    <a:pt x="733" y="42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0" name="Freeform 21">
              <a:extLst>
                <a:ext uri="{FF2B5EF4-FFF2-40B4-BE49-F238E27FC236}">
                  <a16:creationId xmlns:a16="http://schemas.microsoft.com/office/drawing/2014/main" id="{3FB6D1E3-FBD4-4F65-8440-8CFB592D3457}"/>
                </a:ext>
              </a:extLst>
            </p:cNvPr>
            <p:cNvSpPr>
              <a:spLocks/>
            </p:cNvSpPr>
            <p:nvPr/>
          </p:nvSpPr>
          <p:spPr bwMode="auto">
            <a:xfrm>
              <a:off x="5081588" y="10616017"/>
              <a:ext cx="1411287" cy="885825"/>
            </a:xfrm>
            <a:custGeom>
              <a:avLst/>
              <a:gdLst>
                <a:gd name="T0" fmla="*/ 614 w 683"/>
                <a:gd name="T1" fmla="*/ 429 h 429"/>
                <a:gd name="T2" fmla="*/ 405 w 683"/>
                <a:gd name="T3" fmla="*/ 424 h 429"/>
                <a:gd name="T4" fmla="*/ 220 w 683"/>
                <a:gd name="T5" fmla="*/ 413 h 429"/>
                <a:gd name="T6" fmla="*/ 55 w 683"/>
                <a:gd name="T7" fmla="*/ 402 h 429"/>
                <a:gd name="T8" fmla="*/ 35 w 683"/>
                <a:gd name="T9" fmla="*/ 399 h 429"/>
                <a:gd name="T10" fmla="*/ 0 w 683"/>
                <a:gd name="T11" fmla="*/ 361 h 429"/>
                <a:gd name="T12" fmla="*/ 10 w 683"/>
                <a:gd name="T13" fmla="*/ 266 h 429"/>
                <a:gd name="T14" fmla="*/ 14 w 683"/>
                <a:gd name="T15" fmla="*/ 204 h 429"/>
                <a:gd name="T16" fmla="*/ 29 w 683"/>
                <a:gd name="T17" fmla="*/ 44 h 429"/>
                <a:gd name="T18" fmla="*/ 33 w 683"/>
                <a:gd name="T19" fmla="*/ 8 h 429"/>
                <a:gd name="T20" fmla="*/ 69 w 683"/>
                <a:gd name="T21" fmla="*/ 10 h 429"/>
                <a:gd name="T22" fmla="*/ 284 w 683"/>
                <a:gd name="T23" fmla="*/ 24 h 429"/>
                <a:gd name="T24" fmla="*/ 351 w 683"/>
                <a:gd name="T25" fmla="*/ 27 h 429"/>
                <a:gd name="T26" fmla="*/ 593 w 683"/>
                <a:gd name="T27" fmla="*/ 32 h 429"/>
                <a:gd name="T28" fmla="*/ 631 w 683"/>
                <a:gd name="T29" fmla="*/ 79 h 429"/>
                <a:gd name="T30" fmla="*/ 648 w 683"/>
                <a:gd name="T31" fmla="*/ 198 h 429"/>
                <a:gd name="T32" fmla="*/ 654 w 683"/>
                <a:gd name="T33" fmla="*/ 242 h 429"/>
                <a:gd name="T34" fmla="*/ 658 w 683"/>
                <a:gd name="T35" fmla="*/ 305 h 429"/>
                <a:gd name="T36" fmla="*/ 674 w 683"/>
                <a:gd name="T37" fmla="*/ 388 h 429"/>
                <a:gd name="T38" fmla="*/ 677 w 683"/>
                <a:gd name="T39" fmla="*/ 395 h 429"/>
                <a:gd name="T40" fmla="*/ 650 w 683"/>
                <a:gd name="T41" fmla="*/ 429 h 429"/>
                <a:gd name="T42" fmla="*/ 614 w 683"/>
                <a:gd name="T43"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3" h="429">
                  <a:moveTo>
                    <a:pt x="614" y="429"/>
                  </a:moveTo>
                  <a:cubicBezTo>
                    <a:pt x="545" y="423"/>
                    <a:pt x="475" y="426"/>
                    <a:pt x="405" y="424"/>
                  </a:cubicBezTo>
                  <a:cubicBezTo>
                    <a:pt x="343" y="422"/>
                    <a:pt x="282" y="415"/>
                    <a:pt x="220" y="413"/>
                  </a:cubicBezTo>
                  <a:cubicBezTo>
                    <a:pt x="165" y="411"/>
                    <a:pt x="110" y="406"/>
                    <a:pt x="55" y="402"/>
                  </a:cubicBezTo>
                  <a:cubicBezTo>
                    <a:pt x="48" y="402"/>
                    <a:pt x="42" y="399"/>
                    <a:pt x="35" y="399"/>
                  </a:cubicBezTo>
                  <a:cubicBezTo>
                    <a:pt x="0" y="396"/>
                    <a:pt x="0" y="396"/>
                    <a:pt x="0" y="361"/>
                  </a:cubicBezTo>
                  <a:cubicBezTo>
                    <a:pt x="0" y="329"/>
                    <a:pt x="8" y="298"/>
                    <a:pt x="10" y="266"/>
                  </a:cubicBezTo>
                  <a:cubicBezTo>
                    <a:pt x="11" y="245"/>
                    <a:pt x="11" y="225"/>
                    <a:pt x="14" y="204"/>
                  </a:cubicBezTo>
                  <a:cubicBezTo>
                    <a:pt x="21" y="151"/>
                    <a:pt x="21" y="97"/>
                    <a:pt x="29" y="44"/>
                  </a:cubicBezTo>
                  <a:cubicBezTo>
                    <a:pt x="31" y="32"/>
                    <a:pt x="24" y="16"/>
                    <a:pt x="33" y="8"/>
                  </a:cubicBezTo>
                  <a:cubicBezTo>
                    <a:pt x="42" y="0"/>
                    <a:pt x="57" y="9"/>
                    <a:pt x="69" y="10"/>
                  </a:cubicBezTo>
                  <a:cubicBezTo>
                    <a:pt x="140" y="14"/>
                    <a:pt x="212" y="16"/>
                    <a:pt x="284" y="24"/>
                  </a:cubicBezTo>
                  <a:cubicBezTo>
                    <a:pt x="306" y="26"/>
                    <a:pt x="328" y="27"/>
                    <a:pt x="351" y="27"/>
                  </a:cubicBezTo>
                  <a:cubicBezTo>
                    <a:pt x="431" y="28"/>
                    <a:pt x="512" y="34"/>
                    <a:pt x="593" y="32"/>
                  </a:cubicBezTo>
                  <a:cubicBezTo>
                    <a:pt x="621" y="31"/>
                    <a:pt x="635" y="51"/>
                    <a:pt x="631" y="79"/>
                  </a:cubicBezTo>
                  <a:cubicBezTo>
                    <a:pt x="626" y="120"/>
                    <a:pt x="625" y="160"/>
                    <a:pt x="648" y="198"/>
                  </a:cubicBezTo>
                  <a:cubicBezTo>
                    <a:pt x="655" y="211"/>
                    <a:pt x="652" y="227"/>
                    <a:pt x="654" y="242"/>
                  </a:cubicBezTo>
                  <a:cubicBezTo>
                    <a:pt x="657" y="262"/>
                    <a:pt x="658" y="284"/>
                    <a:pt x="658" y="305"/>
                  </a:cubicBezTo>
                  <a:cubicBezTo>
                    <a:pt x="658" y="334"/>
                    <a:pt x="665" y="361"/>
                    <a:pt x="674" y="388"/>
                  </a:cubicBezTo>
                  <a:cubicBezTo>
                    <a:pt x="675" y="390"/>
                    <a:pt x="676" y="392"/>
                    <a:pt x="677" y="395"/>
                  </a:cubicBezTo>
                  <a:cubicBezTo>
                    <a:pt x="683" y="423"/>
                    <a:pt x="678" y="428"/>
                    <a:pt x="650" y="429"/>
                  </a:cubicBezTo>
                  <a:cubicBezTo>
                    <a:pt x="638" y="429"/>
                    <a:pt x="626" y="429"/>
                    <a:pt x="614" y="429"/>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1" name="Freeform 22">
              <a:extLst>
                <a:ext uri="{FF2B5EF4-FFF2-40B4-BE49-F238E27FC236}">
                  <a16:creationId xmlns:a16="http://schemas.microsoft.com/office/drawing/2014/main" id="{4CB84F08-7117-4F68-A435-0BCA33259122}"/>
                </a:ext>
              </a:extLst>
            </p:cNvPr>
            <p:cNvSpPr>
              <a:spLocks/>
            </p:cNvSpPr>
            <p:nvPr/>
          </p:nvSpPr>
          <p:spPr bwMode="auto">
            <a:xfrm>
              <a:off x="6684963" y="12975042"/>
              <a:ext cx="1425575" cy="1252537"/>
            </a:xfrm>
            <a:custGeom>
              <a:avLst/>
              <a:gdLst>
                <a:gd name="T0" fmla="*/ 112 w 689"/>
                <a:gd name="T1" fmla="*/ 400 h 606"/>
                <a:gd name="T2" fmla="*/ 112 w 689"/>
                <a:gd name="T3" fmla="*/ 293 h 606"/>
                <a:gd name="T4" fmla="*/ 108 w 689"/>
                <a:gd name="T5" fmla="*/ 204 h 606"/>
                <a:gd name="T6" fmla="*/ 103 w 689"/>
                <a:gd name="T7" fmla="*/ 194 h 606"/>
                <a:gd name="T8" fmla="*/ 66 w 689"/>
                <a:gd name="T9" fmla="*/ 156 h 606"/>
                <a:gd name="T10" fmla="*/ 70 w 689"/>
                <a:gd name="T11" fmla="*/ 135 h 606"/>
                <a:gd name="T12" fmla="*/ 77 w 689"/>
                <a:gd name="T13" fmla="*/ 106 h 606"/>
                <a:gd name="T14" fmla="*/ 57 w 689"/>
                <a:gd name="T15" fmla="*/ 96 h 606"/>
                <a:gd name="T16" fmla="*/ 26 w 689"/>
                <a:gd name="T17" fmla="*/ 67 h 606"/>
                <a:gd name="T18" fmla="*/ 3 w 689"/>
                <a:gd name="T19" fmla="*/ 28 h 606"/>
                <a:gd name="T20" fmla="*/ 15 w 689"/>
                <a:gd name="T21" fmla="*/ 14 h 606"/>
                <a:gd name="T22" fmla="*/ 190 w 689"/>
                <a:gd name="T23" fmla="*/ 13 h 606"/>
                <a:gd name="T24" fmla="*/ 358 w 689"/>
                <a:gd name="T25" fmla="*/ 3 h 606"/>
                <a:gd name="T26" fmla="*/ 407 w 689"/>
                <a:gd name="T27" fmla="*/ 22 h 606"/>
                <a:gd name="T28" fmla="*/ 408 w 689"/>
                <a:gd name="T29" fmla="*/ 51 h 606"/>
                <a:gd name="T30" fmla="*/ 485 w 689"/>
                <a:gd name="T31" fmla="*/ 171 h 606"/>
                <a:gd name="T32" fmla="*/ 501 w 689"/>
                <a:gd name="T33" fmla="*/ 194 h 606"/>
                <a:gd name="T34" fmla="*/ 531 w 689"/>
                <a:gd name="T35" fmla="*/ 220 h 606"/>
                <a:gd name="T36" fmla="*/ 556 w 689"/>
                <a:gd name="T37" fmla="*/ 252 h 606"/>
                <a:gd name="T38" fmla="*/ 545 w 689"/>
                <a:gd name="T39" fmla="*/ 278 h 606"/>
                <a:gd name="T40" fmla="*/ 550 w 689"/>
                <a:gd name="T41" fmla="*/ 325 h 606"/>
                <a:gd name="T42" fmla="*/ 588 w 689"/>
                <a:gd name="T43" fmla="*/ 359 h 606"/>
                <a:gd name="T44" fmla="*/ 594 w 689"/>
                <a:gd name="T45" fmla="*/ 362 h 606"/>
                <a:gd name="T46" fmla="*/ 641 w 689"/>
                <a:gd name="T47" fmla="*/ 412 h 606"/>
                <a:gd name="T48" fmla="*/ 648 w 689"/>
                <a:gd name="T49" fmla="*/ 452 h 606"/>
                <a:gd name="T50" fmla="*/ 670 w 689"/>
                <a:gd name="T51" fmla="*/ 471 h 606"/>
                <a:gd name="T52" fmla="*/ 683 w 689"/>
                <a:gd name="T53" fmla="*/ 478 h 606"/>
                <a:gd name="T54" fmla="*/ 673 w 689"/>
                <a:gd name="T55" fmla="*/ 508 h 606"/>
                <a:gd name="T56" fmla="*/ 644 w 689"/>
                <a:gd name="T57" fmla="*/ 548 h 606"/>
                <a:gd name="T58" fmla="*/ 629 w 689"/>
                <a:gd name="T59" fmla="*/ 592 h 606"/>
                <a:gd name="T60" fmla="*/ 585 w 689"/>
                <a:gd name="T61" fmla="*/ 601 h 606"/>
                <a:gd name="T62" fmla="*/ 589 w 689"/>
                <a:gd name="T63" fmla="*/ 581 h 606"/>
                <a:gd name="T64" fmla="*/ 599 w 689"/>
                <a:gd name="T65" fmla="*/ 559 h 606"/>
                <a:gd name="T66" fmla="*/ 574 w 689"/>
                <a:gd name="T67" fmla="*/ 534 h 606"/>
                <a:gd name="T68" fmla="*/ 375 w 689"/>
                <a:gd name="T69" fmla="*/ 543 h 606"/>
                <a:gd name="T70" fmla="*/ 295 w 689"/>
                <a:gd name="T71" fmla="*/ 546 h 606"/>
                <a:gd name="T72" fmla="*/ 136 w 689"/>
                <a:gd name="T73" fmla="*/ 550 h 606"/>
                <a:gd name="T74" fmla="*/ 112 w 689"/>
                <a:gd name="T75" fmla="*/ 526 h 606"/>
                <a:gd name="T76" fmla="*/ 112 w 689"/>
                <a:gd name="T77" fmla="*/ 40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9" h="606">
                  <a:moveTo>
                    <a:pt x="112" y="400"/>
                  </a:moveTo>
                  <a:cubicBezTo>
                    <a:pt x="112" y="365"/>
                    <a:pt x="111" y="329"/>
                    <a:pt x="112" y="293"/>
                  </a:cubicBezTo>
                  <a:cubicBezTo>
                    <a:pt x="113" y="263"/>
                    <a:pt x="105" y="234"/>
                    <a:pt x="108" y="204"/>
                  </a:cubicBezTo>
                  <a:cubicBezTo>
                    <a:pt x="108" y="200"/>
                    <a:pt x="108" y="195"/>
                    <a:pt x="103" y="194"/>
                  </a:cubicBezTo>
                  <a:cubicBezTo>
                    <a:pt x="83" y="188"/>
                    <a:pt x="78" y="169"/>
                    <a:pt x="66" y="156"/>
                  </a:cubicBezTo>
                  <a:cubicBezTo>
                    <a:pt x="59" y="148"/>
                    <a:pt x="64" y="139"/>
                    <a:pt x="70" y="135"/>
                  </a:cubicBezTo>
                  <a:cubicBezTo>
                    <a:pt x="82" y="127"/>
                    <a:pt x="79" y="116"/>
                    <a:pt x="77" y="106"/>
                  </a:cubicBezTo>
                  <a:cubicBezTo>
                    <a:pt x="75" y="97"/>
                    <a:pt x="66" y="96"/>
                    <a:pt x="57" y="96"/>
                  </a:cubicBezTo>
                  <a:cubicBezTo>
                    <a:pt x="38" y="96"/>
                    <a:pt x="34" y="79"/>
                    <a:pt x="26" y="67"/>
                  </a:cubicBezTo>
                  <a:cubicBezTo>
                    <a:pt x="17" y="55"/>
                    <a:pt x="6" y="44"/>
                    <a:pt x="3" y="28"/>
                  </a:cubicBezTo>
                  <a:cubicBezTo>
                    <a:pt x="0" y="16"/>
                    <a:pt x="4" y="14"/>
                    <a:pt x="15" y="14"/>
                  </a:cubicBezTo>
                  <a:cubicBezTo>
                    <a:pt x="73" y="14"/>
                    <a:pt x="132" y="16"/>
                    <a:pt x="190" y="13"/>
                  </a:cubicBezTo>
                  <a:cubicBezTo>
                    <a:pt x="246" y="10"/>
                    <a:pt x="302" y="12"/>
                    <a:pt x="358" y="3"/>
                  </a:cubicBezTo>
                  <a:cubicBezTo>
                    <a:pt x="378" y="0"/>
                    <a:pt x="394" y="3"/>
                    <a:pt x="407" y="22"/>
                  </a:cubicBezTo>
                  <a:cubicBezTo>
                    <a:pt x="415" y="33"/>
                    <a:pt x="408" y="42"/>
                    <a:pt x="408" y="51"/>
                  </a:cubicBezTo>
                  <a:cubicBezTo>
                    <a:pt x="412" y="105"/>
                    <a:pt x="447" y="139"/>
                    <a:pt x="485" y="171"/>
                  </a:cubicBezTo>
                  <a:cubicBezTo>
                    <a:pt x="492" y="177"/>
                    <a:pt x="500" y="182"/>
                    <a:pt x="501" y="194"/>
                  </a:cubicBezTo>
                  <a:cubicBezTo>
                    <a:pt x="503" y="220"/>
                    <a:pt x="504" y="220"/>
                    <a:pt x="531" y="220"/>
                  </a:cubicBezTo>
                  <a:cubicBezTo>
                    <a:pt x="551" y="220"/>
                    <a:pt x="564" y="236"/>
                    <a:pt x="556" y="252"/>
                  </a:cubicBezTo>
                  <a:cubicBezTo>
                    <a:pt x="552" y="260"/>
                    <a:pt x="550" y="270"/>
                    <a:pt x="545" y="278"/>
                  </a:cubicBezTo>
                  <a:cubicBezTo>
                    <a:pt x="536" y="291"/>
                    <a:pt x="534" y="310"/>
                    <a:pt x="550" y="325"/>
                  </a:cubicBezTo>
                  <a:cubicBezTo>
                    <a:pt x="563" y="336"/>
                    <a:pt x="578" y="345"/>
                    <a:pt x="588" y="359"/>
                  </a:cubicBezTo>
                  <a:cubicBezTo>
                    <a:pt x="589" y="360"/>
                    <a:pt x="592" y="362"/>
                    <a:pt x="594" y="362"/>
                  </a:cubicBezTo>
                  <a:cubicBezTo>
                    <a:pt x="629" y="360"/>
                    <a:pt x="632" y="392"/>
                    <a:pt x="641" y="412"/>
                  </a:cubicBezTo>
                  <a:cubicBezTo>
                    <a:pt x="645" y="422"/>
                    <a:pt x="645" y="439"/>
                    <a:pt x="648" y="452"/>
                  </a:cubicBezTo>
                  <a:cubicBezTo>
                    <a:pt x="650" y="463"/>
                    <a:pt x="656" y="472"/>
                    <a:pt x="670" y="471"/>
                  </a:cubicBezTo>
                  <a:cubicBezTo>
                    <a:pt x="675" y="471"/>
                    <a:pt x="687" y="469"/>
                    <a:pt x="683" y="478"/>
                  </a:cubicBezTo>
                  <a:cubicBezTo>
                    <a:pt x="679" y="488"/>
                    <a:pt x="689" y="503"/>
                    <a:pt x="673" y="508"/>
                  </a:cubicBezTo>
                  <a:cubicBezTo>
                    <a:pt x="661" y="512"/>
                    <a:pt x="643" y="536"/>
                    <a:pt x="644" y="548"/>
                  </a:cubicBezTo>
                  <a:cubicBezTo>
                    <a:pt x="644" y="564"/>
                    <a:pt x="637" y="578"/>
                    <a:pt x="629" y="592"/>
                  </a:cubicBezTo>
                  <a:cubicBezTo>
                    <a:pt x="626" y="598"/>
                    <a:pt x="590" y="606"/>
                    <a:pt x="585" y="601"/>
                  </a:cubicBezTo>
                  <a:cubicBezTo>
                    <a:pt x="576" y="593"/>
                    <a:pt x="584" y="586"/>
                    <a:pt x="589" y="581"/>
                  </a:cubicBezTo>
                  <a:cubicBezTo>
                    <a:pt x="597" y="575"/>
                    <a:pt x="599" y="568"/>
                    <a:pt x="599" y="559"/>
                  </a:cubicBezTo>
                  <a:cubicBezTo>
                    <a:pt x="599" y="542"/>
                    <a:pt x="592" y="534"/>
                    <a:pt x="574" y="534"/>
                  </a:cubicBezTo>
                  <a:cubicBezTo>
                    <a:pt x="508" y="537"/>
                    <a:pt x="441" y="538"/>
                    <a:pt x="375" y="543"/>
                  </a:cubicBezTo>
                  <a:cubicBezTo>
                    <a:pt x="348" y="545"/>
                    <a:pt x="322" y="545"/>
                    <a:pt x="295" y="546"/>
                  </a:cubicBezTo>
                  <a:cubicBezTo>
                    <a:pt x="242" y="546"/>
                    <a:pt x="189" y="552"/>
                    <a:pt x="136" y="550"/>
                  </a:cubicBezTo>
                  <a:cubicBezTo>
                    <a:pt x="112" y="549"/>
                    <a:pt x="112" y="549"/>
                    <a:pt x="112" y="526"/>
                  </a:cubicBezTo>
                  <a:cubicBezTo>
                    <a:pt x="112" y="484"/>
                    <a:pt x="112" y="442"/>
                    <a:pt x="112" y="40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2" name="Freeform 23">
              <a:extLst>
                <a:ext uri="{FF2B5EF4-FFF2-40B4-BE49-F238E27FC236}">
                  <a16:creationId xmlns:a16="http://schemas.microsoft.com/office/drawing/2014/main" id="{11698213-C693-4D5A-97CF-E43A75EE44CD}"/>
                </a:ext>
              </a:extLst>
            </p:cNvPr>
            <p:cNvSpPr>
              <a:spLocks/>
            </p:cNvSpPr>
            <p:nvPr/>
          </p:nvSpPr>
          <p:spPr bwMode="auto">
            <a:xfrm>
              <a:off x="5081588" y="13954530"/>
              <a:ext cx="1862137" cy="950912"/>
            </a:xfrm>
            <a:custGeom>
              <a:avLst/>
              <a:gdLst>
                <a:gd name="T0" fmla="*/ 530 w 901"/>
                <a:gd name="T1" fmla="*/ 430 h 460"/>
                <a:gd name="T2" fmla="*/ 495 w 901"/>
                <a:gd name="T3" fmla="*/ 393 h 460"/>
                <a:gd name="T4" fmla="*/ 457 w 901"/>
                <a:gd name="T5" fmla="*/ 392 h 460"/>
                <a:gd name="T6" fmla="*/ 400 w 901"/>
                <a:gd name="T7" fmla="*/ 379 h 460"/>
                <a:gd name="T8" fmla="*/ 393 w 901"/>
                <a:gd name="T9" fmla="*/ 370 h 460"/>
                <a:gd name="T10" fmla="*/ 369 w 901"/>
                <a:gd name="T11" fmla="*/ 349 h 460"/>
                <a:gd name="T12" fmla="*/ 352 w 901"/>
                <a:gd name="T13" fmla="*/ 349 h 460"/>
                <a:gd name="T14" fmla="*/ 307 w 901"/>
                <a:gd name="T15" fmla="*/ 307 h 460"/>
                <a:gd name="T16" fmla="*/ 318 w 901"/>
                <a:gd name="T17" fmla="*/ 133 h 460"/>
                <a:gd name="T18" fmla="*/ 318 w 901"/>
                <a:gd name="T19" fmla="*/ 78 h 460"/>
                <a:gd name="T20" fmla="*/ 306 w 901"/>
                <a:gd name="T21" fmla="*/ 68 h 460"/>
                <a:gd name="T22" fmla="*/ 217 w 901"/>
                <a:gd name="T23" fmla="*/ 64 h 460"/>
                <a:gd name="T24" fmla="*/ 15 w 901"/>
                <a:gd name="T25" fmla="*/ 53 h 460"/>
                <a:gd name="T26" fmla="*/ 3 w 901"/>
                <a:gd name="T27" fmla="*/ 42 h 460"/>
                <a:gd name="T28" fmla="*/ 3 w 901"/>
                <a:gd name="T29" fmla="*/ 40 h 460"/>
                <a:gd name="T30" fmla="*/ 40 w 901"/>
                <a:gd name="T31" fmla="*/ 1 h 460"/>
                <a:gd name="T32" fmla="*/ 236 w 901"/>
                <a:gd name="T33" fmla="*/ 10 h 460"/>
                <a:gd name="T34" fmla="*/ 403 w 901"/>
                <a:gd name="T35" fmla="*/ 17 h 460"/>
                <a:gd name="T36" fmla="*/ 600 w 901"/>
                <a:gd name="T37" fmla="*/ 20 h 460"/>
                <a:gd name="T38" fmla="*/ 818 w 901"/>
                <a:gd name="T39" fmla="*/ 24 h 460"/>
                <a:gd name="T40" fmla="*/ 864 w 901"/>
                <a:gd name="T41" fmla="*/ 19 h 460"/>
                <a:gd name="T42" fmla="*/ 876 w 901"/>
                <a:gd name="T43" fmla="*/ 30 h 460"/>
                <a:gd name="T44" fmla="*/ 889 w 901"/>
                <a:gd name="T45" fmla="*/ 148 h 460"/>
                <a:gd name="T46" fmla="*/ 899 w 901"/>
                <a:gd name="T47" fmla="*/ 272 h 460"/>
                <a:gd name="T48" fmla="*/ 899 w 901"/>
                <a:gd name="T49" fmla="*/ 440 h 460"/>
                <a:gd name="T50" fmla="*/ 881 w 901"/>
                <a:gd name="T51" fmla="*/ 453 h 460"/>
                <a:gd name="T52" fmla="*/ 841 w 901"/>
                <a:gd name="T53" fmla="*/ 428 h 460"/>
                <a:gd name="T54" fmla="*/ 812 w 901"/>
                <a:gd name="T55" fmla="*/ 427 h 460"/>
                <a:gd name="T56" fmla="*/ 793 w 901"/>
                <a:gd name="T57" fmla="*/ 427 h 460"/>
                <a:gd name="T58" fmla="*/ 781 w 901"/>
                <a:gd name="T59" fmla="*/ 421 h 460"/>
                <a:gd name="T60" fmla="*/ 730 w 901"/>
                <a:gd name="T61" fmla="*/ 432 h 460"/>
                <a:gd name="T62" fmla="*/ 722 w 901"/>
                <a:gd name="T63" fmla="*/ 435 h 460"/>
                <a:gd name="T64" fmla="*/ 676 w 901"/>
                <a:gd name="T65" fmla="*/ 438 h 460"/>
                <a:gd name="T66" fmla="*/ 639 w 901"/>
                <a:gd name="T67" fmla="*/ 419 h 460"/>
                <a:gd name="T68" fmla="*/ 631 w 901"/>
                <a:gd name="T69" fmla="*/ 420 h 460"/>
                <a:gd name="T70" fmla="*/ 624 w 901"/>
                <a:gd name="T71" fmla="*/ 430 h 460"/>
                <a:gd name="T72" fmla="*/ 583 w 901"/>
                <a:gd name="T73" fmla="*/ 435 h 460"/>
                <a:gd name="T74" fmla="*/ 530 w 901"/>
                <a:gd name="T75" fmla="*/ 4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1" h="460">
                  <a:moveTo>
                    <a:pt x="530" y="430"/>
                  </a:moveTo>
                  <a:cubicBezTo>
                    <a:pt x="527" y="408"/>
                    <a:pt x="509" y="403"/>
                    <a:pt x="495" y="393"/>
                  </a:cubicBezTo>
                  <a:cubicBezTo>
                    <a:pt x="481" y="384"/>
                    <a:pt x="469" y="391"/>
                    <a:pt x="457" y="392"/>
                  </a:cubicBezTo>
                  <a:cubicBezTo>
                    <a:pt x="436" y="393"/>
                    <a:pt x="420" y="379"/>
                    <a:pt x="400" y="379"/>
                  </a:cubicBezTo>
                  <a:cubicBezTo>
                    <a:pt x="394" y="379"/>
                    <a:pt x="393" y="374"/>
                    <a:pt x="393" y="370"/>
                  </a:cubicBezTo>
                  <a:cubicBezTo>
                    <a:pt x="394" y="352"/>
                    <a:pt x="383" y="349"/>
                    <a:pt x="369" y="349"/>
                  </a:cubicBezTo>
                  <a:cubicBezTo>
                    <a:pt x="363" y="349"/>
                    <a:pt x="358" y="349"/>
                    <a:pt x="352" y="349"/>
                  </a:cubicBezTo>
                  <a:cubicBezTo>
                    <a:pt x="324" y="352"/>
                    <a:pt x="305" y="336"/>
                    <a:pt x="307" y="307"/>
                  </a:cubicBezTo>
                  <a:cubicBezTo>
                    <a:pt x="311" y="249"/>
                    <a:pt x="310" y="191"/>
                    <a:pt x="318" y="133"/>
                  </a:cubicBezTo>
                  <a:cubicBezTo>
                    <a:pt x="320" y="115"/>
                    <a:pt x="318" y="96"/>
                    <a:pt x="318" y="78"/>
                  </a:cubicBezTo>
                  <a:cubicBezTo>
                    <a:pt x="318" y="70"/>
                    <a:pt x="314" y="67"/>
                    <a:pt x="306" y="68"/>
                  </a:cubicBezTo>
                  <a:cubicBezTo>
                    <a:pt x="276" y="71"/>
                    <a:pt x="247" y="63"/>
                    <a:pt x="217" y="64"/>
                  </a:cubicBezTo>
                  <a:cubicBezTo>
                    <a:pt x="149" y="66"/>
                    <a:pt x="82" y="56"/>
                    <a:pt x="15" y="53"/>
                  </a:cubicBezTo>
                  <a:cubicBezTo>
                    <a:pt x="7" y="53"/>
                    <a:pt x="3" y="50"/>
                    <a:pt x="3" y="42"/>
                  </a:cubicBezTo>
                  <a:cubicBezTo>
                    <a:pt x="3" y="41"/>
                    <a:pt x="3" y="41"/>
                    <a:pt x="3" y="40"/>
                  </a:cubicBezTo>
                  <a:cubicBezTo>
                    <a:pt x="0" y="1"/>
                    <a:pt x="0" y="1"/>
                    <a:pt x="40" y="1"/>
                  </a:cubicBezTo>
                  <a:cubicBezTo>
                    <a:pt x="106" y="0"/>
                    <a:pt x="171" y="8"/>
                    <a:pt x="236" y="10"/>
                  </a:cubicBezTo>
                  <a:cubicBezTo>
                    <a:pt x="292" y="11"/>
                    <a:pt x="348" y="13"/>
                    <a:pt x="403" y="17"/>
                  </a:cubicBezTo>
                  <a:cubicBezTo>
                    <a:pt x="469" y="21"/>
                    <a:pt x="534" y="15"/>
                    <a:pt x="600" y="20"/>
                  </a:cubicBezTo>
                  <a:cubicBezTo>
                    <a:pt x="672" y="26"/>
                    <a:pt x="745" y="21"/>
                    <a:pt x="818" y="24"/>
                  </a:cubicBezTo>
                  <a:cubicBezTo>
                    <a:pt x="834" y="24"/>
                    <a:pt x="849" y="18"/>
                    <a:pt x="864" y="19"/>
                  </a:cubicBezTo>
                  <a:cubicBezTo>
                    <a:pt x="872" y="20"/>
                    <a:pt x="876" y="22"/>
                    <a:pt x="876" y="30"/>
                  </a:cubicBezTo>
                  <a:cubicBezTo>
                    <a:pt x="875" y="70"/>
                    <a:pt x="884" y="108"/>
                    <a:pt x="889" y="148"/>
                  </a:cubicBezTo>
                  <a:cubicBezTo>
                    <a:pt x="895" y="188"/>
                    <a:pt x="901" y="230"/>
                    <a:pt x="899" y="272"/>
                  </a:cubicBezTo>
                  <a:cubicBezTo>
                    <a:pt x="897" y="328"/>
                    <a:pt x="898" y="384"/>
                    <a:pt x="899" y="440"/>
                  </a:cubicBezTo>
                  <a:cubicBezTo>
                    <a:pt x="899" y="453"/>
                    <a:pt x="898" y="460"/>
                    <a:pt x="881" y="453"/>
                  </a:cubicBezTo>
                  <a:cubicBezTo>
                    <a:pt x="866" y="447"/>
                    <a:pt x="853" y="440"/>
                    <a:pt x="841" y="428"/>
                  </a:cubicBezTo>
                  <a:cubicBezTo>
                    <a:pt x="832" y="418"/>
                    <a:pt x="823" y="411"/>
                    <a:pt x="812" y="427"/>
                  </a:cubicBezTo>
                  <a:cubicBezTo>
                    <a:pt x="807" y="435"/>
                    <a:pt x="799" y="433"/>
                    <a:pt x="793" y="427"/>
                  </a:cubicBezTo>
                  <a:cubicBezTo>
                    <a:pt x="789" y="423"/>
                    <a:pt x="785" y="418"/>
                    <a:pt x="781" y="421"/>
                  </a:cubicBezTo>
                  <a:cubicBezTo>
                    <a:pt x="765" y="433"/>
                    <a:pt x="747" y="428"/>
                    <a:pt x="730" y="432"/>
                  </a:cubicBezTo>
                  <a:cubicBezTo>
                    <a:pt x="727" y="432"/>
                    <a:pt x="723" y="433"/>
                    <a:pt x="722" y="435"/>
                  </a:cubicBezTo>
                  <a:cubicBezTo>
                    <a:pt x="708" y="460"/>
                    <a:pt x="691" y="443"/>
                    <a:pt x="676" y="438"/>
                  </a:cubicBezTo>
                  <a:cubicBezTo>
                    <a:pt x="662" y="434"/>
                    <a:pt x="644" y="439"/>
                    <a:pt x="639" y="419"/>
                  </a:cubicBezTo>
                  <a:cubicBezTo>
                    <a:pt x="638" y="415"/>
                    <a:pt x="634" y="417"/>
                    <a:pt x="631" y="420"/>
                  </a:cubicBezTo>
                  <a:cubicBezTo>
                    <a:pt x="629" y="423"/>
                    <a:pt x="626" y="426"/>
                    <a:pt x="624" y="430"/>
                  </a:cubicBezTo>
                  <a:cubicBezTo>
                    <a:pt x="612" y="450"/>
                    <a:pt x="601" y="452"/>
                    <a:pt x="583" y="435"/>
                  </a:cubicBezTo>
                  <a:cubicBezTo>
                    <a:pt x="565" y="417"/>
                    <a:pt x="552" y="416"/>
                    <a:pt x="530" y="43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3" name="Freeform 24">
              <a:extLst>
                <a:ext uri="{FF2B5EF4-FFF2-40B4-BE49-F238E27FC236}">
                  <a16:creationId xmlns:a16="http://schemas.microsoft.com/office/drawing/2014/main" id="{049C9D67-E49C-48A1-BD16-914EC0D2516D}"/>
                </a:ext>
              </a:extLst>
            </p:cNvPr>
            <p:cNvSpPr>
              <a:spLocks/>
            </p:cNvSpPr>
            <p:nvPr/>
          </p:nvSpPr>
          <p:spPr bwMode="auto">
            <a:xfrm>
              <a:off x="1327150" y="10003243"/>
              <a:ext cx="1435100" cy="1041400"/>
            </a:xfrm>
            <a:custGeom>
              <a:avLst/>
              <a:gdLst>
                <a:gd name="T0" fmla="*/ 220 w 694"/>
                <a:gd name="T1" fmla="*/ 2 h 504"/>
                <a:gd name="T2" fmla="*/ 299 w 694"/>
                <a:gd name="T3" fmla="*/ 26 h 504"/>
                <a:gd name="T4" fmla="*/ 622 w 694"/>
                <a:gd name="T5" fmla="*/ 108 h 504"/>
                <a:gd name="T6" fmla="*/ 681 w 694"/>
                <a:gd name="T7" fmla="*/ 121 h 504"/>
                <a:gd name="T8" fmla="*/ 691 w 694"/>
                <a:gd name="T9" fmla="*/ 138 h 504"/>
                <a:gd name="T10" fmla="*/ 666 w 694"/>
                <a:gd name="T11" fmla="*/ 241 h 504"/>
                <a:gd name="T12" fmla="*/ 619 w 694"/>
                <a:gd name="T13" fmla="*/ 452 h 504"/>
                <a:gd name="T14" fmla="*/ 619 w 694"/>
                <a:gd name="T15" fmla="*/ 483 h 504"/>
                <a:gd name="T16" fmla="*/ 598 w 694"/>
                <a:gd name="T17" fmla="*/ 500 h 504"/>
                <a:gd name="T18" fmla="*/ 456 w 694"/>
                <a:gd name="T19" fmla="*/ 465 h 504"/>
                <a:gd name="T20" fmla="*/ 377 w 694"/>
                <a:gd name="T21" fmla="*/ 461 h 504"/>
                <a:gd name="T22" fmla="*/ 308 w 694"/>
                <a:gd name="T23" fmla="*/ 464 h 504"/>
                <a:gd name="T24" fmla="*/ 246 w 694"/>
                <a:gd name="T25" fmla="*/ 457 h 504"/>
                <a:gd name="T26" fmla="*/ 205 w 694"/>
                <a:gd name="T27" fmla="*/ 438 h 504"/>
                <a:gd name="T28" fmla="*/ 151 w 694"/>
                <a:gd name="T29" fmla="*/ 437 h 504"/>
                <a:gd name="T30" fmla="*/ 94 w 694"/>
                <a:gd name="T31" fmla="*/ 401 h 504"/>
                <a:gd name="T32" fmla="*/ 83 w 694"/>
                <a:gd name="T33" fmla="*/ 346 h 504"/>
                <a:gd name="T34" fmla="*/ 79 w 694"/>
                <a:gd name="T35" fmla="*/ 340 h 504"/>
                <a:gd name="T36" fmla="*/ 13 w 694"/>
                <a:gd name="T37" fmla="*/ 308 h 504"/>
                <a:gd name="T38" fmla="*/ 1 w 694"/>
                <a:gd name="T39" fmla="*/ 297 h 504"/>
                <a:gd name="T40" fmla="*/ 10 w 694"/>
                <a:gd name="T41" fmla="*/ 286 h 504"/>
                <a:gd name="T42" fmla="*/ 16 w 694"/>
                <a:gd name="T43" fmla="*/ 248 h 504"/>
                <a:gd name="T44" fmla="*/ 13 w 694"/>
                <a:gd name="T45" fmla="*/ 238 h 504"/>
                <a:gd name="T46" fmla="*/ 24 w 694"/>
                <a:gd name="T47" fmla="*/ 230 h 504"/>
                <a:gd name="T48" fmla="*/ 31 w 694"/>
                <a:gd name="T49" fmla="*/ 212 h 504"/>
                <a:gd name="T50" fmla="*/ 18 w 694"/>
                <a:gd name="T51" fmla="*/ 150 h 504"/>
                <a:gd name="T52" fmla="*/ 11 w 694"/>
                <a:gd name="T53" fmla="*/ 84 h 504"/>
                <a:gd name="T54" fmla="*/ 18 w 694"/>
                <a:gd name="T55" fmla="*/ 32 h 504"/>
                <a:gd name="T56" fmla="*/ 28 w 694"/>
                <a:gd name="T57" fmla="*/ 34 h 504"/>
                <a:gd name="T58" fmla="*/ 126 w 694"/>
                <a:gd name="T59" fmla="*/ 95 h 504"/>
                <a:gd name="T60" fmla="*/ 179 w 694"/>
                <a:gd name="T61" fmla="*/ 107 h 504"/>
                <a:gd name="T62" fmla="*/ 198 w 694"/>
                <a:gd name="T63" fmla="*/ 126 h 504"/>
                <a:gd name="T64" fmla="*/ 204 w 694"/>
                <a:gd name="T65" fmla="*/ 137 h 504"/>
                <a:gd name="T66" fmla="*/ 217 w 694"/>
                <a:gd name="T67" fmla="*/ 142 h 504"/>
                <a:gd name="T68" fmla="*/ 221 w 694"/>
                <a:gd name="T69" fmla="*/ 128 h 504"/>
                <a:gd name="T70" fmla="*/ 224 w 694"/>
                <a:gd name="T71" fmla="*/ 62 h 504"/>
                <a:gd name="T72" fmla="*/ 211 w 694"/>
                <a:gd name="T73" fmla="*/ 14 h 504"/>
                <a:gd name="T74" fmla="*/ 220 w 694"/>
                <a:gd name="T75" fmla="*/ 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4" h="504">
                  <a:moveTo>
                    <a:pt x="220" y="2"/>
                  </a:moveTo>
                  <a:cubicBezTo>
                    <a:pt x="247" y="6"/>
                    <a:pt x="272" y="19"/>
                    <a:pt x="299" y="26"/>
                  </a:cubicBezTo>
                  <a:cubicBezTo>
                    <a:pt x="407" y="53"/>
                    <a:pt x="514" y="81"/>
                    <a:pt x="622" y="108"/>
                  </a:cubicBezTo>
                  <a:cubicBezTo>
                    <a:pt x="642" y="113"/>
                    <a:pt x="661" y="117"/>
                    <a:pt x="681" y="121"/>
                  </a:cubicBezTo>
                  <a:cubicBezTo>
                    <a:pt x="692" y="123"/>
                    <a:pt x="694" y="127"/>
                    <a:pt x="691" y="138"/>
                  </a:cubicBezTo>
                  <a:cubicBezTo>
                    <a:pt x="682" y="172"/>
                    <a:pt x="674" y="206"/>
                    <a:pt x="666" y="241"/>
                  </a:cubicBezTo>
                  <a:cubicBezTo>
                    <a:pt x="650" y="311"/>
                    <a:pt x="634" y="381"/>
                    <a:pt x="619" y="452"/>
                  </a:cubicBezTo>
                  <a:cubicBezTo>
                    <a:pt x="617" y="462"/>
                    <a:pt x="618" y="473"/>
                    <a:pt x="619" y="483"/>
                  </a:cubicBezTo>
                  <a:cubicBezTo>
                    <a:pt x="620" y="500"/>
                    <a:pt x="613" y="504"/>
                    <a:pt x="598" y="500"/>
                  </a:cubicBezTo>
                  <a:cubicBezTo>
                    <a:pt x="551" y="487"/>
                    <a:pt x="504" y="475"/>
                    <a:pt x="456" y="465"/>
                  </a:cubicBezTo>
                  <a:cubicBezTo>
                    <a:pt x="430" y="460"/>
                    <a:pt x="404" y="461"/>
                    <a:pt x="377" y="461"/>
                  </a:cubicBezTo>
                  <a:cubicBezTo>
                    <a:pt x="354" y="461"/>
                    <a:pt x="329" y="467"/>
                    <a:pt x="308" y="464"/>
                  </a:cubicBezTo>
                  <a:cubicBezTo>
                    <a:pt x="287" y="460"/>
                    <a:pt x="267" y="460"/>
                    <a:pt x="246" y="457"/>
                  </a:cubicBezTo>
                  <a:cubicBezTo>
                    <a:pt x="232" y="455"/>
                    <a:pt x="221" y="440"/>
                    <a:pt x="205" y="438"/>
                  </a:cubicBezTo>
                  <a:cubicBezTo>
                    <a:pt x="187" y="435"/>
                    <a:pt x="171" y="423"/>
                    <a:pt x="151" y="437"/>
                  </a:cubicBezTo>
                  <a:cubicBezTo>
                    <a:pt x="132" y="451"/>
                    <a:pt x="95" y="426"/>
                    <a:pt x="94" y="401"/>
                  </a:cubicBezTo>
                  <a:cubicBezTo>
                    <a:pt x="94" y="383"/>
                    <a:pt x="99" y="362"/>
                    <a:pt x="83" y="346"/>
                  </a:cubicBezTo>
                  <a:cubicBezTo>
                    <a:pt x="82" y="345"/>
                    <a:pt x="81" y="341"/>
                    <a:pt x="79" y="340"/>
                  </a:cubicBezTo>
                  <a:cubicBezTo>
                    <a:pt x="54" y="337"/>
                    <a:pt x="41" y="306"/>
                    <a:pt x="13" y="308"/>
                  </a:cubicBezTo>
                  <a:cubicBezTo>
                    <a:pt x="6" y="309"/>
                    <a:pt x="1" y="305"/>
                    <a:pt x="1" y="297"/>
                  </a:cubicBezTo>
                  <a:cubicBezTo>
                    <a:pt x="0" y="290"/>
                    <a:pt x="3" y="288"/>
                    <a:pt x="10" y="286"/>
                  </a:cubicBezTo>
                  <a:cubicBezTo>
                    <a:pt x="28" y="279"/>
                    <a:pt x="31" y="259"/>
                    <a:pt x="16" y="248"/>
                  </a:cubicBezTo>
                  <a:cubicBezTo>
                    <a:pt x="12" y="245"/>
                    <a:pt x="12" y="242"/>
                    <a:pt x="13" y="238"/>
                  </a:cubicBezTo>
                  <a:cubicBezTo>
                    <a:pt x="14" y="233"/>
                    <a:pt x="18" y="230"/>
                    <a:pt x="24" y="230"/>
                  </a:cubicBezTo>
                  <a:cubicBezTo>
                    <a:pt x="43" y="231"/>
                    <a:pt x="39" y="224"/>
                    <a:pt x="31" y="212"/>
                  </a:cubicBezTo>
                  <a:cubicBezTo>
                    <a:pt x="18" y="194"/>
                    <a:pt x="16" y="173"/>
                    <a:pt x="18" y="150"/>
                  </a:cubicBezTo>
                  <a:cubicBezTo>
                    <a:pt x="19" y="128"/>
                    <a:pt x="26" y="105"/>
                    <a:pt x="11" y="84"/>
                  </a:cubicBezTo>
                  <a:cubicBezTo>
                    <a:pt x="7" y="78"/>
                    <a:pt x="13" y="38"/>
                    <a:pt x="18" y="32"/>
                  </a:cubicBezTo>
                  <a:cubicBezTo>
                    <a:pt x="22" y="28"/>
                    <a:pt x="25" y="30"/>
                    <a:pt x="28" y="34"/>
                  </a:cubicBezTo>
                  <a:cubicBezTo>
                    <a:pt x="53" y="66"/>
                    <a:pt x="88" y="83"/>
                    <a:pt x="126" y="95"/>
                  </a:cubicBezTo>
                  <a:cubicBezTo>
                    <a:pt x="143" y="100"/>
                    <a:pt x="160" y="109"/>
                    <a:pt x="179" y="107"/>
                  </a:cubicBezTo>
                  <a:cubicBezTo>
                    <a:pt x="190" y="106"/>
                    <a:pt x="193" y="118"/>
                    <a:pt x="198" y="126"/>
                  </a:cubicBezTo>
                  <a:cubicBezTo>
                    <a:pt x="200" y="129"/>
                    <a:pt x="201" y="134"/>
                    <a:pt x="204" y="137"/>
                  </a:cubicBezTo>
                  <a:cubicBezTo>
                    <a:pt x="208" y="140"/>
                    <a:pt x="211" y="146"/>
                    <a:pt x="217" y="142"/>
                  </a:cubicBezTo>
                  <a:cubicBezTo>
                    <a:pt x="223" y="139"/>
                    <a:pt x="223" y="133"/>
                    <a:pt x="221" y="128"/>
                  </a:cubicBezTo>
                  <a:cubicBezTo>
                    <a:pt x="210" y="105"/>
                    <a:pt x="217" y="83"/>
                    <a:pt x="224" y="62"/>
                  </a:cubicBezTo>
                  <a:cubicBezTo>
                    <a:pt x="229" y="43"/>
                    <a:pt x="218" y="29"/>
                    <a:pt x="211" y="14"/>
                  </a:cubicBezTo>
                  <a:cubicBezTo>
                    <a:pt x="207" y="5"/>
                    <a:pt x="208" y="0"/>
                    <a:pt x="220" y="2"/>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4" name="Freeform 25">
              <a:extLst>
                <a:ext uri="{FF2B5EF4-FFF2-40B4-BE49-F238E27FC236}">
                  <a16:creationId xmlns:a16="http://schemas.microsoft.com/office/drawing/2014/main" id="{6D327A90-CB2B-4F2D-8494-0065508EA554}"/>
                </a:ext>
              </a:extLst>
            </p:cNvPr>
            <p:cNvSpPr>
              <a:spLocks/>
            </p:cNvSpPr>
            <p:nvPr/>
          </p:nvSpPr>
          <p:spPr bwMode="auto">
            <a:xfrm>
              <a:off x="8943975" y="14372042"/>
              <a:ext cx="1166812" cy="1190625"/>
            </a:xfrm>
            <a:custGeom>
              <a:avLst/>
              <a:gdLst>
                <a:gd name="T0" fmla="*/ 511 w 564"/>
                <a:gd name="T1" fmla="*/ 525 h 576"/>
                <a:gd name="T2" fmla="*/ 483 w 564"/>
                <a:gd name="T3" fmla="*/ 519 h 576"/>
                <a:gd name="T4" fmla="*/ 455 w 564"/>
                <a:gd name="T5" fmla="*/ 541 h 576"/>
                <a:gd name="T6" fmla="*/ 440 w 564"/>
                <a:gd name="T7" fmla="*/ 556 h 576"/>
                <a:gd name="T8" fmla="*/ 208 w 564"/>
                <a:gd name="T9" fmla="*/ 571 h 576"/>
                <a:gd name="T10" fmla="*/ 170 w 564"/>
                <a:gd name="T11" fmla="*/ 575 h 576"/>
                <a:gd name="T12" fmla="*/ 135 w 564"/>
                <a:gd name="T13" fmla="*/ 556 h 576"/>
                <a:gd name="T14" fmla="*/ 114 w 564"/>
                <a:gd name="T15" fmla="*/ 488 h 576"/>
                <a:gd name="T16" fmla="*/ 109 w 564"/>
                <a:gd name="T17" fmla="*/ 456 h 576"/>
                <a:gd name="T18" fmla="*/ 114 w 564"/>
                <a:gd name="T19" fmla="*/ 395 h 576"/>
                <a:gd name="T20" fmla="*/ 111 w 564"/>
                <a:gd name="T21" fmla="*/ 363 h 576"/>
                <a:gd name="T22" fmla="*/ 73 w 564"/>
                <a:gd name="T23" fmla="*/ 277 h 576"/>
                <a:gd name="T24" fmla="*/ 48 w 564"/>
                <a:gd name="T25" fmla="*/ 185 h 576"/>
                <a:gd name="T26" fmla="*/ 13 w 564"/>
                <a:gd name="T27" fmla="*/ 62 h 576"/>
                <a:gd name="T28" fmla="*/ 9 w 564"/>
                <a:gd name="T29" fmla="*/ 52 h 576"/>
                <a:gd name="T30" fmla="*/ 22 w 564"/>
                <a:gd name="T31" fmla="*/ 27 h 576"/>
                <a:gd name="T32" fmla="*/ 163 w 564"/>
                <a:gd name="T33" fmla="*/ 10 h 576"/>
                <a:gd name="T34" fmla="*/ 231 w 564"/>
                <a:gd name="T35" fmla="*/ 2 h 576"/>
                <a:gd name="T36" fmla="*/ 241 w 564"/>
                <a:gd name="T37" fmla="*/ 15 h 576"/>
                <a:gd name="T38" fmla="*/ 250 w 564"/>
                <a:gd name="T39" fmla="*/ 45 h 576"/>
                <a:gd name="T40" fmla="*/ 292 w 564"/>
                <a:gd name="T41" fmla="*/ 62 h 576"/>
                <a:gd name="T42" fmla="*/ 307 w 564"/>
                <a:gd name="T43" fmla="*/ 77 h 576"/>
                <a:gd name="T44" fmla="*/ 364 w 564"/>
                <a:gd name="T45" fmla="*/ 140 h 576"/>
                <a:gd name="T46" fmla="*/ 425 w 564"/>
                <a:gd name="T47" fmla="*/ 201 h 576"/>
                <a:gd name="T48" fmla="*/ 441 w 564"/>
                <a:gd name="T49" fmla="*/ 217 h 576"/>
                <a:gd name="T50" fmla="*/ 492 w 564"/>
                <a:gd name="T51" fmla="*/ 279 h 576"/>
                <a:gd name="T52" fmla="*/ 498 w 564"/>
                <a:gd name="T53" fmla="*/ 289 h 576"/>
                <a:gd name="T54" fmla="*/ 529 w 564"/>
                <a:gd name="T55" fmla="*/ 328 h 576"/>
                <a:gd name="T56" fmla="*/ 551 w 564"/>
                <a:gd name="T57" fmla="*/ 350 h 576"/>
                <a:gd name="T58" fmla="*/ 558 w 564"/>
                <a:gd name="T59" fmla="*/ 364 h 576"/>
                <a:gd name="T60" fmla="*/ 525 w 564"/>
                <a:gd name="T61" fmla="*/ 516 h 576"/>
                <a:gd name="T62" fmla="*/ 511 w 564"/>
                <a:gd name="T6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4" h="576">
                  <a:moveTo>
                    <a:pt x="511" y="525"/>
                  </a:moveTo>
                  <a:cubicBezTo>
                    <a:pt x="503" y="524"/>
                    <a:pt x="493" y="521"/>
                    <a:pt x="483" y="519"/>
                  </a:cubicBezTo>
                  <a:cubicBezTo>
                    <a:pt x="465" y="515"/>
                    <a:pt x="455" y="523"/>
                    <a:pt x="455" y="541"/>
                  </a:cubicBezTo>
                  <a:cubicBezTo>
                    <a:pt x="455" y="552"/>
                    <a:pt x="452" y="555"/>
                    <a:pt x="440" y="556"/>
                  </a:cubicBezTo>
                  <a:cubicBezTo>
                    <a:pt x="363" y="562"/>
                    <a:pt x="286" y="569"/>
                    <a:pt x="208" y="571"/>
                  </a:cubicBezTo>
                  <a:cubicBezTo>
                    <a:pt x="196" y="572"/>
                    <a:pt x="183" y="574"/>
                    <a:pt x="170" y="575"/>
                  </a:cubicBezTo>
                  <a:cubicBezTo>
                    <a:pt x="153" y="576"/>
                    <a:pt x="142" y="571"/>
                    <a:pt x="135" y="556"/>
                  </a:cubicBezTo>
                  <a:cubicBezTo>
                    <a:pt x="124" y="535"/>
                    <a:pt x="112" y="514"/>
                    <a:pt x="114" y="488"/>
                  </a:cubicBezTo>
                  <a:cubicBezTo>
                    <a:pt x="115" y="477"/>
                    <a:pt x="113" y="466"/>
                    <a:pt x="109" y="456"/>
                  </a:cubicBezTo>
                  <a:cubicBezTo>
                    <a:pt x="102" y="435"/>
                    <a:pt x="103" y="415"/>
                    <a:pt x="114" y="395"/>
                  </a:cubicBezTo>
                  <a:cubicBezTo>
                    <a:pt x="119" y="385"/>
                    <a:pt x="116" y="375"/>
                    <a:pt x="111" y="363"/>
                  </a:cubicBezTo>
                  <a:cubicBezTo>
                    <a:pt x="100" y="334"/>
                    <a:pt x="79" y="309"/>
                    <a:pt x="73" y="277"/>
                  </a:cubicBezTo>
                  <a:cubicBezTo>
                    <a:pt x="67" y="246"/>
                    <a:pt x="57" y="215"/>
                    <a:pt x="48" y="185"/>
                  </a:cubicBezTo>
                  <a:cubicBezTo>
                    <a:pt x="36" y="144"/>
                    <a:pt x="29" y="102"/>
                    <a:pt x="13" y="62"/>
                  </a:cubicBezTo>
                  <a:cubicBezTo>
                    <a:pt x="12" y="59"/>
                    <a:pt x="10" y="56"/>
                    <a:pt x="9" y="52"/>
                  </a:cubicBezTo>
                  <a:cubicBezTo>
                    <a:pt x="0" y="37"/>
                    <a:pt x="5" y="30"/>
                    <a:pt x="22" y="27"/>
                  </a:cubicBezTo>
                  <a:cubicBezTo>
                    <a:pt x="69" y="18"/>
                    <a:pt x="117" y="18"/>
                    <a:pt x="163" y="10"/>
                  </a:cubicBezTo>
                  <a:cubicBezTo>
                    <a:pt x="186" y="6"/>
                    <a:pt x="209" y="6"/>
                    <a:pt x="231" y="2"/>
                  </a:cubicBezTo>
                  <a:cubicBezTo>
                    <a:pt x="241" y="0"/>
                    <a:pt x="248" y="1"/>
                    <a:pt x="241" y="15"/>
                  </a:cubicBezTo>
                  <a:cubicBezTo>
                    <a:pt x="233" y="27"/>
                    <a:pt x="237" y="39"/>
                    <a:pt x="250" y="45"/>
                  </a:cubicBezTo>
                  <a:cubicBezTo>
                    <a:pt x="264" y="51"/>
                    <a:pt x="273" y="66"/>
                    <a:pt x="292" y="62"/>
                  </a:cubicBezTo>
                  <a:cubicBezTo>
                    <a:pt x="299" y="61"/>
                    <a:pt x="304" y="70"/>
                    <a:pt x="307" y="77"/>
                  </a:cubicBezTo>
                  <a:cubicBezTo>
                    <a:pt x="319" y="104"/>
                    <a:pt x="340" y="121"/>
                    <a:pt x="364" y="140"/>
                  </a:cubicBezTo>
                  <a:cubicBezTo>
                    <a:pt x="386" y="157"/>
                    <a:pt x="415" y="170"/>
                    <a:pt x="425" y="201"/>
                  </a:cubicBezTo>
                  <a:cubicBezTo>
                    <a:pt x="428" y="207"/>
                    <a:pt x="435" y="215"/>
                    <a:pt x="441" y="217"/>
                  </a:cubicBezTo>
                  <a:cubicBezTo>
                    <a:pt x="474" y="224"/>
                    <a:pt x="482" y="253"/>
                    <a:pt x="492" y="279"/>
                  </a:cubicBezTo>
                  <a:cubicBezTo>
                    <a:pt x="493" y="283"/>
                    <a:pt x="492" y="289"/>
                    <a:pt x="498" y="289"/>
                  </a:cubicBezTo>
                  <a:cubicBezTo>
                    <a:pt x="521" y="292"/>
                    <a:pt x="525" y="312"/>
                    <a:pt x="529" y="328"/>
                  </a:cubicBezTo>
                  <a:cubicBezTo>
                    <a:pt x="532" y="343"/>
                    <a:pt x="538" y="349"/>
                    <a:pt x="551" y="350"/>
                  </a:cubicBezTo>
                  <a:cubicBezTo>
                    <a:pt x="564" y="350"/>
                    <a:pt x="564" y="354"/>
                    <a:pt x="558" y="364"/>
                  </a:cubicBezTo>
                  <a:cubicBezTo>
                    <a:pt x="531" y="411"/>
                    <a:pt x="527" y="464"/>
                    <a:pt x="525" y="516"/>
                  </a:cubicBezTo>
                  <a:cubicBezTo>
                    <a:pt x="524" y="524"/>
                    <a:pt x="523" y="526"/>
                    <a:pt x="511" y="525"/>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5" name="Freeform 26">
              <a:extLst>
                <a:ext uri="{FF2B5EF4-FFF2-40B4-BE49-F238E27FC236}">
                  <a16:creationId xmlns:a16="http://schemas.microsoft.com/office/drawing/2014/main" id="{4C39E2CD-FF70-4155-BA79-13D7C6DD5FFD}"/>
                </a:ext>
              </a:extLst>
            </p:cNvPr>
            <p:cNvSpPr>
              <a:spLocks/>
            </p:cNvSpPr>
            <p:nvPr/>
          </p:nvSpPr>
          <p:spPr bwMode="auto">
            <a:xfrm>
              <a:off x="6496050" y="12170180"/>
              <a:ext cx="1300162" cy="830262"/>
            </a:xfrm>
            <a:custGeom>
              <a:avLst/>
              <a:gdLst>
                <a:gd name="T0" fmla="*/ 512 w 629"/>
                <a:gd name="T1" fmla="*/ 402 h 402"/>
                <a:gd name="T2" fmla="*/ 508 w 629"/>
                <a:gd name="T3" fmla="*/ 401 h 402"/>
                <a:gd name="T4" fmla="*/ 433 w 629"/>
                <a:gd name="T5" fmla="*/ 384 h 402"/>
                <a:gd name="T6" fmla="*/ 368 w 629"/>
                <a:gd name="T7" fmla="*/ 388 h 402"/>
                <a:gd name="T8" fmla="*/ 97 w 629"/>
                <a:gd name="T9" fmla="*/ 393 h 402"/>
                <a:gd name="T10" fmla="*/ 77 w 629"/>
                <a:gd name="T11" fmla="*/ 371 h 402"/>
                <a:gd name="T12" fmla="*/ 65 w 629"/>
                <a:gd name="T13" fmla="*/ 277 h 402"/>
                <a:gd name="T14" fmla="*/ 62 w 629"/>
                <a:gd name="T15" fmla="*/ 272 h 402"/>
                <a:gd name="T16" fmla="*/ 22 w 629"/>
                <a:gd name="T17" fmla="*/ 162 h 402"/>
                <a:gd name="T18" fmla="*/ 7 w 629"/>
                <a:gd name="T19" fmla="*/ 117 h 402"/>
                <a:gd name="T20" fmla="*/ 14 w 629"/>
                <a:gd name="T21" fmla="*/ 72 h 402"/>
                <a:gd name="T22" fmla="*/ 6 w 629"/>
                <a:gd name="T23" fmla="*/ 40 h 402"/>
                <a:gd name="T24" fmla="*/ 2 w 629"/>
                <a:gd name="T25" fmla="*/ 19 h 402"/>
                <a:gd name="T26" fmla="*/ 17 w 629"/>
                <a:gd name="T27" fmla="*/ 14 h 402"/>
                <a:gd name="T28" fmla="*/ 23 w 629"/>
                <a:gd name="T29" fmla="*/ 14 h 402"/>
                <a:gd name="T30" fmla="*/ 376 w 629"/>
                <a:gd name="T31" fmla="*/ 9 h 402"/>
                <a:gd name="T32" fmla="*/ 491 w 629"/>
                <a:gd name="T33" fmla="*/ 3 h 402"/>
                <a:gd name="T34" fmla="*/ 519 w 629"/>
                <a:gd name="T35" fmla="*/ 42 h 402"/>
                <a:gd name="T36" fmla="*/ 533 w 629"/>
                <a:gd name="T37" fmla="*/ 106 h 402"/>
                <a:gd name="T38" fmla="*/ 537 w 629"/>
                <a:gd name="T39" fmla="*/ 109 h 402"/>
                <a:gd name="T40" fmla="*/ 589 w 629"/>
                <a:gd name="T41" fmla="*/ 152 h 402"/>
                <a:gd name="T42" fmla="*/ 617 w 629"/>
                <a:gd name="T43" fmla="*/ 184 h 402"/>
                <a:gd name="T44" fmla="*/ 622 w 629"/>
                <a:gd name="T45" fmla="*/ 192 h 402"/>
                <a:gd name="T46" fmla="*/ 575 w 629"/>
                <a:gd name="T47" fmla="*/ 261 h 402"/>
                <a:gd name="T48" fmla="*/ 537 w 629"/>
                <a:gd name="T49" fmla="*/ 295 h 402"/>
                <a:gd name="T50" fmla="*/ 545 w 629"/>
                <a:gd name="T51" fmla="*/ 313 h 402"/>
                <a:gd name="T52" fmla="*/ 552 w 629"/>
                <a:gd name="T53" fmla="*/ 323 h 402"/>
                <a:gd name="T54" fmla="*/ 539 w 629"/>
                <a:gd name="T55" fmla="*/ 352 h 402"/>
                <a:gd name="T56" fmla="*/ 524 w 629"/>
                <a:gd name="T57" fmla="*/ 375 h 402"/>
                <a:gd name="T58" fmla="*/ 512 w 629"/>
                <a:gd name="T5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9" h="402">
                  <a:moveTo>
                    <a:pt x="512" y="402"/>
                  </a:moveTo>
                  <a:cubicBezTo>
                    <a:pt x="510" y="401"/>
                    <a:pt x="509" y="401"/>
                    <a:pt x="508" y="401"/>
                  </a:cubicBezTo>
                  <a:cubicBezTo>
                    <a:pt x="489" y="371"/>
                    <a:pt x="460" y="381"/>
                    <a:pt x="433" y="384"/>
                  </a:cubicBezTo>
                  <a:cubicBezTo>
                    <a:pt x="411" y="386"/>
                    <a:pt x="390" y="386"/>
                    <a:pt x="368" y="388"/>
                  </a:cubicBezTo>
                  <a:cubicBezTo>
                    <a:pt x="278" y="394"/>
                    <a:pt x="187" y="392"/>
                    <a:pt x="97" y="393"/>
                  </a:cubicBezTo>
                  <a:cubicBezTo>
                    <a:pt x="81" y="393"/>
                    <a:pt x="74" y="385"/>
                    <a:pt x="77" y="371"/>
                  </a:cubicBezTo>
                  <a:cubicBezTo>
                    <a:pt x="82" y="339"/>
                    <a:pt x="62" y="309"/>
                    <a:pt x="65" y="277"/>
                  </a:cubicBezTo>
                  <a:cubicBezTo>
                    <a:pt x="65" y="275"/>
                    <a:pt x="63" y="273"/>
                    <a:pt x="62" y="272"/>
                  </a:cubicBezTo>
                  <a:cubicBezTo>
                    <a:pt x="43" y="237"/>
                    <a:pt x="33" y="199"/>
                    <a:pt x="22" y="162"/>
                  </a:cubicBezTo>
                  <a:cubicBezTo>
                    <a:pt x="17" y="147"/>
                    <a:pt x="15" y="131"/>
                    <a:pt x="7" y="117"/>
                  </a:cubicBezTo>
                  <a:cubicBezTo>
                    <a:pt x="1" y="103"/>
                    <a:pt x="13" y="87"/>
                    <a:pt x="14" y="72"/>
                  </a:cubicBezTo>
                  <a:cubicBezTo>
                    <a:pt x="15" y="60"/>
                    <a:pt x="20" y="49"/>
                    <a:pt x="6" y="40"/>
                  </a:cubicBezTo>
                  <a:cubicBezTo>
                    <a:pt x="0" y="36"/>
                    <a:pt x="0" y="26"/>
                    <a:pt x="2" y="19"/>
                  </a:cubicBezTo>
                  <a:cubicBezTo>
                    <a:pt x="5" y="12"/>
                    <a:pt x="12" y="15"/>
                    <a:pt x="17" y="14"/>
                  </a:cubicBezTo>
                  <a:cubicBezTo>
                    <a:pt x="19" y="14"/>
                    <a:pt x="21" y="14"/>
                    <a:pt x="23" y="14"/>
                  </a:cubicBezTo>
                  <a:cubicBezTo>
                    <a:pt x="140" y="17"/>
                    <a:pt x="258" y="10"/>
                    <a:pt x="376" y="9"/>
                  </a:cubicBezTo>
                  <a:cubicBezTo>
                    <a:pt x="414" y="9"/>
                    <a:pt x="453" y="9"/>
                    <a:pt x="491" y="3"/>
                  </a:cubicBezTo>
                  <a:cubicBezTo>
                    <a:pt x="510" y="0"/>
                    <a:pt x="524" y="23"/>
                    <a:pt x="519" y="42"/>
                  </a:cubicBezTo>
                  <a:cubicBezTo>
                    <a:pt x="513" y="65"/>
                    <a:pt x="521" y="86"/>
                    <a:pt x="533" y="106"/>
                  </a:cubicBezTo>
                  <a:cubicBezTo>
                    <a:pt x="534" y="107"/>
                    <a:pt x="536" y="109"/>
                    <a:pt x="537" y="109"/>
                  </a:cubicBezTo>
                  <a:cubicBezTo>
                    <a:pt x="570" y="103"/>
                    <a:pt x="572" y="137"/>
                    <a:pt x="589" y="152"/>
                  </a:cubicBezTo>
                  <a:cubicBezTo>
                    <a:pt x="598" y="160"/>
                    <a:pt x="608" y="172"/>
                    <a:pt x="617" y="184"/>
                  </a:cubicBezTo>
                  <a:cubicBezTo>
                    <a:pt x="619" y="186"/>
                    <a:pt x="621" y="189"/>
                    <a:pt x="622" y="192"/>
                  </a:cubicBezTo>
                  <a:cubicBezTo>
                    <a:pt x="629" y="213"/>
                    <a:pt x="598" y="260"/>
                    <a:pt x="575" y="261"/>
                  </a:cubicBezTo>
                  <a:cubicBezTo>
                    <a:pt x="546" y="263"/>
                    <a:pt x="536" y="272"/>
                    <a:pt x="537" y="295"/>
                  </a:cubicBezTo>
                  <a:cubicBezTo>
                    <a:pt x="537" y="303"/>
                    <a:pt x="539" y="309"/>
                    <a:pt x="545" y="313"/>
                  </a:cubicBezTo>
                  <a:cubicBezTo>
                    <a:pt x="549" y="315"/>
                    <a:pt x="551" y="318"/>
                    <a:pt x="552" y="323"/>
                  </a:cubicBezTo>
                  <a:cubicBezTo>
                    <a:pt x="555" y="336"/>
                    <a:pt x="545" y="343"/>
                    <a:pt x="539" y="352"/>
                  </a:cubicBezTo>
                  <a:cubicBezTo>
                    <a:pt x="534" y="359"/>
                    <a:pt x="542" y="373"/>
                    <a:pt x="524" y="375"/>
                  </a:cubicBezTo>
                  <a:cubicBezTo>
                    <a:pt x="511" y="377"/>
                    <a:pt x="516" y="393"/>
                    <a:pt x="512" y="402"/>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6" name="Freeform 27">
              <a:extLst>
                <a:ext uri="{FF2B5EF4-FFF2-40B4-BE49-F238E27FC236}">
                  <a16:creationId xmlns:a16="http://schemas.microsoft.com/office/drawing/2014/main" id="{FBEC6F37-0EEA-4652-9248-D3124020C01F}"/>
                </a:ext>
              </a:extLst>
            </p:cNvPr>
            <p:cNvSpPr>
              <a:spLocks/>
            </p:cNvSpPr>
            <p:nvPr/>
          </p:nvSpPr>
          <p:spPr bwMode="auto">
            <a:xfrm>
              <a:off x="7554913" y="12403542"/>
              <a:ext cx="854075" cy="1527175"/>
            </a:xfrm>
            <a:custGeom>
              <a:avLst/>
              <a:gdLst>
                <a:gd name="T0" fmla="*/ 52 w 413"/>
                <a:gd name="T1" fmla="*/ 216 h 739"/>
                <a:gd name="T2" fmla="*/ 42 w 413"/>
                <a:gd name="T3" fmla="*/ 186 h 739"/>
                <a:gd name="T4" fmla="*/ 48 w 413"/>
                <a:gd name="T5" fmla="*/ 164 h 739"/>
                <a:gd name="T6" fmla="*/ 61 w 413"/>
                <a:gd name="T7" fmla="*/ 161 h 739"/>
                <a:gd name="T8" fmla="*/ 122 w 413"/>
                <a:gd name="T9" fmla="*/ 95 h 739"/>
                <a:gd name="T10" fmla="*/ 106 w 413"/>
                <a:gd name="T11" fmla="*/ 51 h 739"/>
                <a:gd name="T12" fmla="*/ 98 w 413"/>
                <a:gd name="T13" fmla="*/ 44 h 739"/>
                <a:gd name="T14" fmla="*/ 91 w 413"/>
                <a:gd name="T15" fmla="*/ 22 h 739"/>
                <a:gd name="T16" fmla="*/ 109 w 413"/>
                <a:gd name="T17" fmla="*/ 17 h 739"/>
                <a:gd name="T18" fmla="*/ 316 w 413"/>
                <a:gd name="T19" fmla="*/ 3 h 739"/>
                <a:gd name="T20" fmla="*/ 340 w 413"/>
                <a:gd name="T21" fmla="*/ 21 h 739"/>
                <a:gd name="T22" fmla="*/ 351 w 413"/>
                <a:gd name="T23" fmla="*/ 50 h 739"/>
                <a:gd name="T24" fmla="*/ 377 w 413"/>
                <a:gd name="T25" fmla="*/ 122 h 739"/>
                <a:gd name="T26" fmla="*/ 392 w 413"/>
                <a:gd name="T27" fmla="*/ 269 h 739"/>
                <a:gd name="T28" fmla="*/ 392 w 413"/>
                <a:gd name="T29" fmla="*/ 305 h 739"/>
                <a:gd name="T30" fmla="*/ 399 w 413"/>
                <a:gd name="T31" fmla="*/ 390 h 739"/>
                <a:gd name="T32" fmla="*/ 397 w 413"/>
                <a:gd name="T33" fmla="*/ 423 h 739"/>
                <a:gd name="T34" fmla="*/ 402 w 413"/>
                <a:gd name="T35" fmla="*/ 461 h 739"/>
                <a:gd name="T36" fmla="*/ 401 w 413"/>
                <a:gd name="T37" fmla="*/ 514 h 739"/>
                <a:gd name="T38" fmla="*/ 366 w 413"/>
                <a:gd name="T39" fmla="*/ 616 h 739"/>
                <a:gd name="T40" fmla="*/ 357 w 413"/>
                <a:gd name="T41" fmla="*/ 640 h 739"/>
                <a:gd name="T42" fmla="*/ 331 w 413"/>
                <a:gd name="T43" fmla="*/ 678 h 739"/>
                <a:gd name="T44" fmla="*/ 325 w 413"/>
                <a:gd name="T45" fmla="*/ 707 h 739"/>
                <a:gd name="T46" fmla="*/ 327 w 413"/>
                <a:gd name="T47" fmla="*/ 715 h 739"/>
                <a:gd name="T48" fmla="*/ 316 w 413"/>
                <a:gd name="T49" fmla="*/ 717 h 739"/>
                <a:gd name="T50" fmla="*/ 310 w 413"/>
                <a:gd name="T51" fmla="*/ 714 h 739"/>
                <a:gd name="T52" fmla="*/ 258 w 413"/>
                <a:gd name="T53" fmla="*/ 730 h 739"/>
                <a:gd name="T54" fmla="*/ 244 w 413"/>
                <a:gd name="T55" fmla="*/ 731 h 739"/>
                <a:gd name="T56" fmla="*/ 237 w 413"/>
                <a:gd name="T57" fmla="*/ 704 h 739"/>
                <a:gd name="T58" fmla="*/ 186 w 413"/>
                <a:gd name="T59" fmla="*/ 627 h 739"/>
                <a:gd name="T60" fmla="*/ 134 w 413"/>
                <a:gd name="T61" fmla="*/ 581 h 739"/>
                <a:gd name="T62" fmla="*/ 134 w 413"/>
                <a:gd name="T63" fmla="*/ 570 h 739"/>
                <a:gd name="T64" fmla="*/ 152 w 413"/>
                <a:gd name="T65" fmla="*/ 512 h 739"/>
                <a:gd name="T66" fmla="*/ 132 w 413"/>
                <a:gd name="T67" fmla="*/ 486 h 739"/>
                <a:gd name="T68" fmla="*/ 112 w 413"/>
                <a:gd name="T69" fmla="*/ 486 h 739"/>
                <a:gd name="T70" fmla="*/ 93 w 413"/>
                <a:gd name="T71" fmla="*/ 468 h 739"/>
                <a:gd name="T72" fmla="*/ 78 w 413"/>
                <a:gd name="T73" fmla="*/ 440 h 739"/>
                <a:gd name="T74" fmla="*/ 5 w 413"/>
                <a:gd name="T75" fmla="*/ 343 h 739"/>
                <a:gd name="T76" fmla="*/ 10 w 413"/>
                <a:gd name="T77" fmla="*/ 306 h 739"/>
                <a:gd name="T78" fmla="*/ 14 w 413"/>
                <a:gd name="T79" fmla="*/ 292 h 739"/>
                <a:gd name="T80" fmla="*/ 29 w 413"/>
                <a:gd name="T81" fmla="*/ 272 h 739"/>
                <a:gd name="T82" fmla="*/ 35 w 413"/>
                <a:gd name="T83" fmla="*/ 269 h 739"/>
                <a:gd name="T84" fmla="*/ 52 w 413"/>
                <a:gd name="T85" fmla="*/ 216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739">
                  <a:moveTo>
                    <a:pt x="52" y="216"/>
                  </a:moveTo>
                  <a:cubicBezTo>
                    <a:pt x="51" y="204"/>
                    <a:pt x="52" y="195"/>
                    <a:pt x="42" y="186"/>
                  </a:cubicBezTo>
                  <a:cubicBezTo>
                    <a:pt x="33" y="180"/>
                    <a:pt x="39" y="169"/>
                    <a:pt x="48" y="164"/>
                  </a:cubicBezTo>
                  <a:cubicBezTo>
                    <a:pt x="52" y="162"/>
                    <a:pt x="56" y="161"/>
                    <a:pt x="61" y="161"/>
                  </a:cubicBezTo>
                  <a:cubicBezTo>
                    <a:pt x="106" y="162"/>
                    <a:pt x="112" y="125"/>
                    <a:pt x="122" y="95"/>
                  </a:cubicBezTo>
                  <a:cubicBezTo>
                    <a:pt x="127" y="78"/>
                    <a:pt x="123" y="61"/>
                    <a:pt x="106" y="51"/>
                  </a:cubicBezTo>
                  <a:cubicBezTo>
                    <a:pt x="103" y="49"/>
                    <a:pt x="100" y="46"/>
                    <a:pt x="98" y="44"/>
                  </a:cubicBezTo>
                  <a:cubicBezTo>
                    <a:pt x="90" y="38"/>
                    <a:pt x="90" y="29"/>
                    <a:pt x="91" y="22"/>
                  </a:cubicBezTo>
                  <a:cubicBezTo>
                    <a:pt x="92" y="14"/>
                    <a:pt x="102" y="18"/>
                    <a:pt x="109" y="17"/>
                  </a:cubicBezTo>
                  <a:cubicBezTo>
                    <a:pt x="178" y="11"/>
                    <a:pt x="247" y="11"/>
                    <a:pt x="316" y="3"/>
                  </a:cubicBezTo>
                  <a:cubicBezTo>
                    <a:pt x="330" y="1"/>
                    <a:pt x="343" y="0"/>
                    <a:pt x="340" y="21"/>
                  </a:cubicBezTo>
                  <a:cubicBezTo>
                    <a:pt x="339" y="32"/>
                    <a:pt x="345" y="41"/>
                    <a:pt x="351" y="50"/>
                  </a:cubicBezTo>
                  <a:cubicBezTo>
                    <a:pt x="364" y="72"/>
                    <a:pt x="376" y="95"/>
                    <a:pt x="377" y="122"/>
                  </a:cubicBezTo>
                  <a:cubicBezTo>
                    <a:pt x="379" y="171"/>
                    <a:pt x="385" y="220"/>
                    <a:pt x="392" y="269"/>
                  </a:cubicBezTo>
                  <a:cubicBezTo>
                    <a:pt x="393" y="281"/>
                    <a:pt x="392" y="293"/>
                    <a:pt x="392" y="305"/>
                  </a:cubicBezTo>
                  <a:cubicBezTo>
                    <a:pt x="392" y="333"/>
                    <a:pt x="395" y="361"/>
                    <a:pt x="399" y="390"/>
                  </a:cubicBezTo>
                  <a:cubicBezTo>
                    <a:pt x="401" y="400"/>
                    <a:pt x="401" y="412"/>
                    <a:pt x="397" y="423"/>
                  </a:cubicBezTo>
                  <a:cubicBezTo>
                    <a:pt x="394" y="436"/>
                    <a:pt x="396" y="448"/>
                    <a:pt x="402" y="461"/>
                  </a:cubicBezTo>
                  <a:cubicBezTo>
                    <a:pt x="410" y="478"/>
                    <a:pt x="413" y="494"/>
                    <a:pt x="401" y="514"/>
                  </a:cubicBezTo>
                  <a:cubicBezTo>
                    <a:pt x="382" y="544"/>
                    <a:pt x="363" y="577"/>
                    <a:pt x="366" y="616"/>
                  </a:cubicBezTo>
                  <a:cubicBezTo>
                    <a:pt x="367" y="626"/>
                    <a:pt x="356" y="635"/>
                    <a:pt x="357" y="640"/>
                  </a:cubicBezTo>
                  <a:cubicBezTo>
                    <a:pt x="363" y="665"/>
                    <a:pt x="345" y="668"/>
                    <a:pt x="331" y="678"/>
                  </a:cubicBezTo>
                  <a:cubicBezTo>
                    <a:pt x="323" y="683"/>
                    <a:pt x="318" y="696"/>
                    <a:pt x="325" y="707"/>
                  </a:cubicBezTo>
                  <a:cubicBezTo>
                    <a:pt x="327" y="710"/>
                    <a:pt x="329" y="712"/>
                    <a:pt x="327" y="715"/>
                  </a:cubicBezTo>
                  <a:cubicBezTo>
                    <a:pt x="324" y="718"/>
                    <a:pt x="320" y="718"/>
                    <a:pt x="316" y="717"/>
                  </a:cubicBezTo>
                  <a:cubicBezTo>
                    <a:pt x="314" y="716"/>
                    <a:pt x="312" y="715"/>
                    <a:pt x="310" y="714"/>
                  </a:cubicBezTo>
                  <a:cubicBezTo>
                    <a:pt x="290" y="700"/>
                    <a:pt x="279" y="704"/>
                    <a:pt x="258" y="730"/>
                  </a:cubicBezTo>
                  <a:cubicBezTo>
                    <a:pt x="251" y="739"/>
                    <a:pt x="248" y="736"/>
                    <a:pt x="244" y="731"/>
                  </a:cubicBezTo>
                  <a:cubicBezTo>
                    <a:pt x="238" y="723"/>
                    <a:pt x="236" y="714"/>
                    <a:pt x="237" y="704"/>
                  </a:cubicBezTo>
                  <a:cubicBezTo>
                    <a:pt x="239" y="672"/>
                    <a:pt x="215" y="638"/>
                    <a:pt x="186" y="627"/>
                  </a:cubicBezTo>
                  <a:cubicBezTo>
                    <a:pt x="164" y="619"/>
                    <a:pt x="148" y="601"/>
                    <a:pt x="134" y="581"/>
                  </a:cubicBezTo>
                  <a:cubicBezTo>
                    <a:pt x="131" y="577"/>
                    <a:pt x="131" y="574"/>
                    <a:pt x="134" y="570"/>
                  </a:cubicBezTo>
                  <a:cubicBezTo>
                    <a:pt x="146" y="552"/>
                    <a:pt x="148" y="532"/>
                    <a:pt x="152" y="512"/>
                  </a:cubicBezTo>
                  <a:cubicBezTo>
                    <a:pt x="155" y="498"/>
                    <a:pt x="147" y="487"/>
                    <a:pt x="132" y="486"/>
                  </a:cubicBezTo>
                  <a:cubicBezTo>
                    <a:pt x="126" y="485"/>
                    <a:pt x="119" y="485"/>
                    <a:pt x="112" y="486"/>
                  </a:cubicBezTo>
                  <a:cubicBezTo>
                    <a:pt x="99" y="487"/>
                    <a:pt x="91" y="482"/>
                    <a:pt x="93" y="468"/>
                  </a:cubicBezTo>
                  <a:cubicBezTo>
                    <a:pt x="94" y="455"/>
                    <a:pt x="87" y="448"/>
                    <a:pt x="78" y="440"/>
                  </a:cubicBezTo>
                  <a:cubicBezTo>
                    <a:pt x="48" y="412"/>
                    <a:pt x="11" y="389"/>
                    <a:pt x="5" y="343"/>
                  </a:cubicBezTo>
                  <a:cubicBezTo>
                    <a:pt x="3" y="330"/>
                    <a:pt x="0" y="317"/>
                    <a:pt x="10" y="306"/>
                  </a:cubicBezTo>
                  <a:cubicBezTo>
                    <a:pt x="15" y="302"/>
                    <a:pt x="14" y="297"/>
                    <a:pt x="14" y="292"/>
                  </a:cubicBezTo>
                  <a:cubicBezTo>
                    <a:pt x="14" y="282"/>
                    <a:pt x="14" y="272"/>
                    <a:pt x="29" y="272"/>
                  </a:cubicBezTo>
                  <a:cubicBezTo>
                    <a:pt x="31" y="272"/>
                    <a:pt x="35" y="270"/>
                    <a:pt x="35" y="269"/>
                  </a:cubicBezTo>
                  <a:cubicBezTo>
                    <a:pt x="30" y="248"/>
                    <a:pt x="58" y="236"/>
                    <a:pt x="52" y="216"/>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7" name="Freeform 28">
              <a:extLst>
                <a:ext uri="{FF2B5EF4-FFF2-40B4-BE49-F238E27FC236}">
                  <a16:creationId xmlns:a16="http://schemas.microsoft.com/office/drawing/2014/main" id="{81A28F3A-3405-4855-AC62-B012274D223A}"/>
                </a:ext>
              </a:extLst>
            </p:cNvPr>
            <p:cNvSpPr>
              <a:spLocks/>
            </p:cNvSpPr>
            <p:nvPr/>
          </p:nvSpPr>
          <p:spPr bwMode="auto">
            <a:xfrm>
              <a:off x="7224713" y="11217680"/>
              <a:ext cx="1109662" cy="1200150"/>
            </a:xfrm>
            <a:custGeom>
              <a:avLst/>
              <a:gdLst>
                <a:gd name="T0" fmla="*/ 536 w 536"/>
                <a:gd name="T1" fmla="*/ 217 h 581"/>
                <a:gd name="T2" fmla="*/ 520 w 536"/>
                <a:gd name="T3" fmla="*/ 260 h 581"/>
                <a:gd name="T4" fmla="*/ 505 w 536"/>
                <a:gd name="T5" fmla="*/ 335 h 581"/>
                <a:gd name="T6" fmla="*/ 502 w 536"/>
                <a:gd name="T7" fmla="*/ 345 h 581"/>
                <a:gd name="T8" fmla="*/ 492 w 536"/>
                <a:gd name="T9" fmla="*/ 383 h 581"/>
                <a:gd name="T10" fmla="*/ 484 w 536"/>
                <a:gd name="T11" fmla="*/ 449 h 581"/>
                <a:gd name="T12" fmla="*/ 495 w 536"/>
                <a:gd name="T13" fmla="*/ 536 h 581"/>
                <a:gd name="T14" fmla="*/ 474 w 536"/>
                <a:gd name="T15" fmla="*/ 565 h 581"/>
                <a:gd name="T16" fmla="*/ 285 w 536"/>
                <a:gd name="T17" fmla="*/ 579 h 581"/>
                <a:gd name="T18" fmla="*/ 239 w 536"/>
                <a:gd name="T19" fmla="*/ 580 h 581"/>
                <a:gd name="T20" fmla="*/ 225 w 536"/>
                <a:gd name="T21" fmla="*/ 571 h 581"/>
                <a:gd name="T22" fmla="*/ 208 w 536"/>
                <a:gd name="T23" fmla="*/ 561 h 581"/>
                <a:gd name="T24" fmla="*/ 181 w 536"/>
                <a:gd name="T25" fmla="*/ 506 h 581"/>
                <a:gd name="T26" fmla="*/ 175 w 536"/>
                <a:gd name="T27" fmla="*/ 474 h 581"/>
                <a:gd name="T28" fmla="*/ 163 w 536"/>
                <a:gd name="T29" fmla="*/ 423 h 581"/>
                <a:gd name="T30" fmla="*/ 142 w 536"/>
                <a:gd name="T31" fmla="*/ 390 h 581"/>
                <a:gd name="T32" fmla="*/ 80 w 536"/>
                <a:gd name="T33" fmla="*/ 338 h 581"/>
                <a:gd name="T34" fmla="*/ 37 w 536"/>
                <a:gd name="T35" fmla="*/ 313 h 581"/>
                <a:gd name="T36" fmla="*/ 15 w 536"/>
                <a:gd name="T37" fmla="*/ 294 h 581"/>
                <a:gd name="T38" fmla="*/ 14 w 536"/>
                <a:gd name="T39" fmla="*/ 229 h 581"/>
                <a:gd name="T40" fmla="*/ 7 w 536"/>
                <a:gd name="T41" fmla="*/ 185 h 581"/>
                <a:gd name="T42" fmla="*/ 3 w 536"/>
                <a:gd name="T43" fmla="*/ 171 h 581"/>
                <a:gd name="T44" fmla="*/ 19 w 536"/>
                <a:gd name="T45" fmla="*/ 145 h 581"/>
                <a:gd name="T46" fmla="*/ 49 w 536"/>
                <a:gd name="T47" fmla="*/ 83 h 581"/>
                <a:gd name="T48" fmla="*/ 49 w 536"/>
                <a:gd name="T49" fmla="*/ 67 h 581"/>
                <a:gd name="T50" fmla="*/ 76 w 536"/>
                <a:gd name="T51" fmla="*/ 40 h 581"/>
                <a:gd name="T52" fmla="*/ 160 w 536"/>
                <a:gd name="T53" fmla="*/ 9 h 581"/>
                <a:gd name="T54" fmla="*/ 174 w 536"/>
                <a:gd name="T55" fmla="*/ 5 h 581"/>
                <a:gd name="T56" fmla="*/ 171 w 536"/>
                <a:gd name="T57" fmla="*/ 18 h 581"/>
                <a:gd name="T58" fmla="*/ 167 w 536"/>
                <a:gd name="T59" fmla="*/ 26 h 581"/>
                <a:gd name="T60" fmla="*/ 163 w 536"/>
                <a:gd name="T61" fmla="*/ 45 h 581"/>
                <a:gd name="T62" fmla="*/ 182 w 536"/>
                <a:gd name="T63" fmla="*/ 46 h 581"/>
                <a:gd name="T64" fmla="*/ 232 w 536"/>
                <a:gd name="T65" fmla="*/ 69 h 581"/>
                <a:gd name="T66" fmla="*/ 252 w 536"/>
                <a:gd name="T67" fmla="*/ 82 h 581"/>
                <a:gd name="T68" fmla="*/ 355 w 536"/>
                <a:gd name="T69" fmla="*/ 110 h 581"/>
                <a:gd name="T70" fmla="*/ 386 w 536"/>
                <a:gd name="T71" fmla="*/ 115 h 581"/>
                <a:gd name="T72" fmla="*/ 458 w 536"/>
                <a:gd name="T73" fmla="*/ 147 h 581"/>
                <a:gd name="T74" fmla="*/ 461 w 536"/>
                <a:gd name="T75" fmla="*/ 153 h 581"/>
                <a:gd name="T76" fmla="*/ 479 w 536"/>
                <a:gd name="T77" fmla="*/ 224 h 581"/>
                <a:gd name="T78" fmla="*/ 477 w 536"/>
                <a:gd name="T79" fmla="*/ 234 h 581"/>
                <a:gd name="T80" fmla="*/ 455 w 536"/>
                <a:gd name="T81" fmla="*/ 280 h 581"/>
                <a:gd name="T82" fmla="*/ 459 w 536"/>
                <a:gd name="T83" fmla="*/ 301 h 581"/>
                <a:gd name="T84" fmla="*/ 476 w 536"/>
                <a:gd name="T85" fmla="*/ 292 h 581"/>
                <a:gd name="T86" fmla="*/ 518 w 536"/>
                <a:gd name="T87" fmla="*/ 234 h 581"/>
                <a:gd name="T88" fmla="*/ 536 w 536"/>
                <a:gd name="T89" fmla="*/ 21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6" h="581">
                  <a:moveTo>
                    <a:pt x="536" y="217"/>
                  </a:moveTo>
                  <a:cubicBezTo>
                    <a:pt x="532" y="234"/>
                    <a:pt x="526" y="247"/>
                    <a:pt x="520" y="260"/>
                  </a:cubicBezTo>
                  <a:cubicBezTo>
                    <a:pt x="509" y="284"/>
                    <a:pt x="499" y="308"/>
                    <a:pt x="505" y="335"/>
                  </a:cubicBezTo>
                  <a:cubicBezTo>
                    <a:pt x="506" y="339"/>
                    <a:pt x="505" y="342"/>
                    <a:pt x="502" y="345"/>
                  </a:cubicBezTo>
                  <a:cubicBezTo>
                    <a:pt x="491" y="355"/>
                    <a:pt x="488" y="369"/>
                    <a:pt x="492" y="383"/>
                  </a:cubicBezTo>
                  <a:cubicBezTo>
                    <a:pt x="497" y="406"/>
                    <a:pt x="488" y="427"/>
                    <a:pt x="484" y="449"/>
                  </a:cubicBezTo>
                  <a:cubicBezTo>
                    <a:pt x="478" y="480"/>
                    <a:pt x="487" y="508"/>
                    <a:pt x="495" y="536"/>
                  </a:cubicBezTo>
                  <a:cubicBezTo>
                    <a:pt x="502" y="562"/>
                    <a:pt x="501" y="562"/>
                    <a:pt x="474" y="565"/>
                  </a:cubicBezTo>
                  <a:cubicBezTo>
                    <a:pt x="412" y="573"/>
                    <a:pt x="348" y="570"/>
                    <a:pt x="285" y="579"/>
                  </a:cubicBezTo>
                  <a:cubicBezTo>
                    <a:pt x="270" y="581"/>
                    <a:pt x="254" y="580"/>
                    <a:pt x="239" y="580"/>
                  </a:cubicBezTo>
                  <a:cubicBezTo>
                    <a:pt x="232" y="580"/>
                    <a:pt x="228" y="577"/>
                    <a:pt x="225" y="571"/>
                  </a:cubicBezTo>
                  <a:cubicBezTo>
                    <a:pt x="222" y="565"/>
                    <a:pt x="215" y="563"/>
                    <a:pt x="208" y="561"/>
                  </a:cubicBezTo>
                  <a:cubicBezTo>
                    <a:pt x="182" y="554"/>
                    <a:pt x="170" y="531"/>
                    <a:pt x="181" y="506"/>
                  </a:cubicBezTo>
                  <a:cubicBezTo>
                    <a:pt x="186" y="494"/>
                    <a:pt x="185" y="484"/>
                    <a:pt x="175" y="474"/>
                  </a:cubicBezTo>
                  <a:cubicBezTo>
                    <a:pt x="162" y="460"/>
                    <a:pt x="165" y="440"/>
                    <a:pt x="163" y="423"/>
                  </a:cubicBezTo>
                  <a:cubicBezTo>
                    <a:pt x="161" y="407"/>
                    <a:pt x="153" y="398"/>
                    <a:pt x="142" y="390"/>
                  </a:cubicBezTo>
                  <a:cubicBezTo>
                    <a:pt x="119" y="375"/>
                    <a:pt x="98" y="360"/>
                    <a:pt x="80" y="338"/>
                  </a:cubicBezTo>
                  <a:cubicBezTo>
                    <a:pt x="71" y="328"/>
                    <a:pt x="57" y="313"/>
                    <a:pt x="37" y="313"/>
                  </a:cubicBezTo>
                  <a:cubicBezTo>
                    <a:pt x="27" y="313"/>
                    <a:pt x="16" y="302"/>
                    <a:pt x="15" y="294"/>
                  </a:cubicBezTo>
                  <a:cubicBezTo>
                    <a:pt x="12" y="273"/>
                    <a:pt x="3" y="251"/>
                    <a:pt x="14" y="229"/>
                  </a:cubicBezTo>
                  <a:cubicBezTo>
                    <a:pt x="23" y="210"/>
                    <a:pt x="22" y="200"/>
                    <a:pt x="7" y="185"/>
                  </a:cubicBezTo>
                  <a:cubicBezTo>
                    <a:pt x="2" y="181"/>
                    <a:pt x="0" y="178"/>
                    <a:pt x="3" y="171"/>
                  </a:cubicBezTo>
                  <a:cubicBezTo>
                    <a:pt x="6" y="161"/>
                    <a:pt x="9" y="149"/>
                    <a:pt x="19" y="145"/>
                  </a:cubicBezTo>
                  <a:cubicBezTo>
                    <a:pt x="49" y="133"/>
                    <a:pt x="53" y="110"/>
                    <a:pt x="49" y="83"/>
                  </a:cubicBezTo>
                  <a:cubicBezTo>
                    <a:pt x="49" y="78"/>
                    <a:pt x="49" y="72"/>
                    <a:pt x="49" y="67"/>
                  </a:cubicBezTo>
                  <a:cubicBezTo>
                    <a:pt x="50" y="44"/>
                    <a:pt x="53" y="41"/>
                    <a:pt x="76" y="40"/>
                  </a:cubicBezTo>
                  <a:cubicBezTo>
                    <a:pt x="107" y="39"/>
                    <a:pt x="133" y="22"/>
                    <a:pt x="160" y="9"/>
                  </a:cubicBezTo>
                  <a:cubicBezTo>
                    <a:pt x="165" y="6"/>
                    <a:pt x="168" y="0"/>
                    <a:pt x="174" y="5"/>
                  </a:cubicBezTo>
                  <a:cubicBezTo>
                    <a:pt x="179" y="10"/>
                    <a:pt x="173" y="14"/>
                    <a:pt x="171" y="18"/>
                  </a:cubicBezTo>
                  <a:cubicBezTo>
                    <a:pt x="169" y="21"/>
                    <a:pt x="167" y="23"/>
                    <a:pt x="167" y="26"/>
                  </a:cubicBezTo>
                  <a:cubicBezTo>
                    <a:pt x="166" y="33"/>
                    <a:pt x="158" y="39"/>
                    <a:pt x="163" y="45"/>
                  </a:cubicBezTo>
                  <a:cubicBezTo>
                    <a:pt x="168" y="51"/>
                    <a:pt x="176" y="46"/>
                    <a:pt x="182" y="46"/>
                  </a:cubicBezTo>
                  <a:cubicBezTo>
                    <a:pt x="202" y="45"/>
                    <a:pt x="220" y="53"/>
                    <a:pt x="232" y="69"/>
                  </a:cubicBezTo>
                  <a:cubicBezTo>
                    <a:pt x="237" y="77"/>
                    <a:pt x="243" y="80"/>
                    <a:pt x="252" y="82"/>
                  </a:cubicBezTo>
                  <a:cubicBezTo>
                    <a:pt x="286" y="92"/>
                    <a:pt x="323" y="90"/>
                    <a:pt x="355" y="110"/>
                  </a:cubicBezTo>
                  <a:cubicBezTo>
                    <a:pt x="363" y="115"/>
                    <a:pt x="376" y="116"/>
                    <a:pt x="386" y="115"/>
                  </a:cubicBezTo>
                  <a:cubicBezTo>
                    <a:pt x="417" y="111"/>
                    <a:pt x="432" y="140"/>
                    <a:pt x="458" y="147"/>
                  </a:cubicBezTo>
                  <a:cubicBezTo>
                    <a:pt x="460" y="147"/>
                    <a:pt x="461" y="151"/>
                    <a:pt x="461" y="153"/>
                  </a:cubicBezTo>
                  <a:cubicBezTo>
                    <a:pt x="464" y="178"/>
                    <a:pt x="463" y="203"/>
                    <a:pt x="479" y="224"/>
                  </a:cubicBezTo>
                  <a:cubicBezTo>
                    <a:pt x="481" y="226"/>
                    <a:pt x="481" y="231"/>
                    <a:pt x="477" y="234"/>
                  </a:cubicBezTo>
                  <a:cubicBezTo>
                    <a:pt x="463" y="246"/>
                    <a:pt x="462" y="264"/>
                    <a:pt x="455" y="280"/>
                  </a:cubicBezTo>
                  <a:cubicBezTo>
                    <a:pt x="452" y="286"/>
                    <a:pt x="450" y="297"/>
                    <a:pt x="459" y="301"/>
                  </a:cubicBezTo>
                  <a:cubicBezTo>
                    <a:pt x="469" y="306"/>
                    <a:pt x="471" y="297"/>
                    <a:pt x="476" y="292"/>
                  </a:cubicBezTo>
                  <a:cubicBezTo>
                    <a:pt x="493" y="275"/>
                    <a:pt x="502" y="252"/>
                    <a:pt x="518" y="234"/>
                  </a:cubicBezTo>
                  <a:cubicBezTo>
                    <a:pt x="523" y="229"/>
                    <a:pt x="525" y="221"/>
                    <a:pt x="536" y="217"/>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8" name="Freeform 29">
              <a:extLst>
                <a:ext uri="{FF2B5EF4-FFF2-40B4-BE49-F238E27FC236}">
                  <a16:creationId xmlns:a16="http://schemas.microsoft.com/office/drawing/2014/main" id="{0E3B17BA-CC9A-4BDE-B6E8-3958B0206061}"/>
                </a:ext>
              </a:extLst>
            </p:cNvPr>
            <p:cNvSpPr>
              <a:spLocks/>
            </p:cNvSpPr>
            <p:nvPr/>
          </p:nvSpPr>
          <p:spPr bwMode="auto">
            <a:xfrm>
              <a:off x="8596313" y="15469005"/>
              <a:ext cx="1973262" cy="1492250"/>
            </a:xfrm>
            <a:custGeom>
              <a:avLst/>
              <a:gdLst>
                <a:gd name="T0" fmla="*/ 684 w 954"/>
                <a:gd name="T1" fmla="*/ 523 h 722"/>
                <a:gd name="T2" fmla="*/ 628 w 954"/>
                <a:gd name="T3" fmla="*/ 450 h 722"/>
                <a:gd name="T4" fmla="*/ 627 w 954"/>
                <a:gd name="T5" fmla="*/ 439 h 722"/>
                <a:gd name="T6" fmla="*/ 645 w 954"/>
                <a:gd name="T7" fmla="*/ 407 h 722"/>
                <a:gd name="T8" fmla="*/ 630 w 954"/>
                <a:gd name="T9" fmla="*/ 377 h 722"/>
                <a:gd name="T10" fmla="*/ 623 w 954"/>
                <a:gd name="T11" fmla="*/ 377 h 722"/>
                <a:gd name="T12" fmla="*/ 602 w 954"/>
                <a:gd name="T13" fmla="*/ 376 h 722"/>
                <a:gd name="T14" fmla="*/ 599 w 954"/>
                <a:gd name="T15" fmla="*/ 345 h 722"/>
                <a:gd name="T16" fmla="*/ 604 w 954"/>
                <a:gd name="T17" fmla="*/ 269 h 722"/>
                <a:gd name="T18" fmla="*/ 559 w 954"/>
                <a:gd name="T19" fmla="*/ 219 h 722"/>
                <a:gd name="T20" fmla="*/ 499 w 954"/>
                <a:gd name="T21" fmla="*/ 169 h 722"/>
                <a:gd name="T22" fmla="*/ 471 w 954"/>
                <a:gd name="T23" fmla="*/ 145 h 722"/>
                <a:gd name="T24" fmla="*/ 386 w 954"/>
                <a:gd name="T25" fmla="*/ 123 h 722"/>
                <a:gd name="T26" fmla="*/ 349 w 954"/>
                <a:gd name="T27" fmla="*/ 158 h 722"/>
                <a:gd name="T28" fmla="*/ 321 w 954"/>
                <a:gd name="T29" fmla="*/ 177 h 722"/>
                <a:gd name="T30" fmla="*/ 292 w 954"/>
                <a:gd name="T31" fmla="*/ 183 h 722"/>
                <a:gd name="T32" fmla="*/ 274 w 954"/>
                <a:gd name="T33" fmla="*/ 168 h 722"/>
                <a:gd name="T34" fmla="*/ 193 w 954"/>
                <a:gd name="T35" fmla="*/ 123 h 722"/>
                <a:gd name="T36" fmla="*/ 130 w 954"/>
                <a:gd name="T37" fmla="*/ 111 h 722"/>
                <a:gd name="T38" fmla="*/ 52 w 954"/>
                <a:gd name="T39" fmla="*/ 126 h 722"/>
                <a:gd name="T40" fmla="*/ 27 w 954"/>
                <a:gd name="T41" fmla="*/ 109 h 722"/>
                <a:gd name="T42" fmla="*/ 9 w 954"/>
                <a:gd name="T43" fmla="*/ 71 h 722"/>
                <a:gd name="T44" fmla="*/ 2 w 954"/>
                <a:gd name="T45" fmla="*/ 57 h 722"/>
                <a:gd name="T46" fmla="*/ 16 w 954"/>
                <a:gd name="T47" fmla="*/ 51 h 722"/>
                <a:gd name="T48" fmla="*/ 139 w 954"/>
                <a:gd name="T49" fmla="*/ 38 h 722"/>
                <a:gd name="T50" fmla="*/ 270 w 954"/>
                <a:gd name="T51" fmla="*/ 25 h 722"/>
                <a:gd name="T52" fmla="*/ 296 w 954"/>
                <a:gd name="T53" fmla="*/ 38 h 722"/>
                <a:gd name="T54" fmla="*/ 327 w 954"/>
                <a:gd name="T55" fmla="*/ 55 h 722"/>
                <a:gd name="T56" fmla="*/ 495 w 954"/>
                <a:gd name="T57" fmla="*/ 44 h 722"/>
                <a:gd name="T58" fmla="*/ 599 w 954"/>
                <a:gd name="T59" fmla="*/ 36 h 722"/>
                <a:gd name="T60" fmla="*/ 612 w 954"/>
                <a:gd name="T61" fmla="*/ 48 h 722"/>
                <a:gd name="T62" fmla="*/ 631 w 954"/>
                <a:gd name="T63" fmla="*/ 62 h 722"/>
                <a:gd name="T64" fmla="*/ 642 w 954"/>
                <a:gd name="T65" fmla="*/ 45 h 722"/>
                <a:gd name="T66" fmla="*/ 640 w 954"/>
                <a:gd name="T67" fmla="*/ 18 h 722"/>
                <a:gd name="T68" fmla="*/ 651 w 954"/>
                <a:gd name="T69" fmla="*/ 3 h 722"/>
                <a:gd name="T70" fmla="*/ 688 w 954"/>
                <a:gd name="T71" fmla="*/ 6 h 722"/>
                <a:gd name="T72" fmla="*/ 699 w 954"/>
                <a:gd name="T73" fmla="*/ 19 h 722"/>
                <a:gd name="T74" fmla="*/ 772 w 954"/>
                <a:gd name="T75" fmla="*/ 184 h 722"/>
                <a:gd name="T76" fmla="*/ 834 w 954"/>
                <a:gd name="T77" fmla="*/ 261 h 722"/>
                <a:gd name="T78" fmla="*/ 841 w 954"/>
                <a:gd name="T79" fmla="*/ 287 h 722"/>
                <a:gd name="T80" fmla="*/ 859 w 954"/>
                <a:gd name="T81" fmla="*/ 344 h 722"/>
                <a:gd name="T82" fmla="*/ 895 w 954"/>
                <a:gd name="T83" fmla="*/ 402 h 722"/>
                <a:gd name="T84" fmla="*/ 933 w 954"/>
                <a:gd name="T85" fmla="*/ 467 h 722"/>
                <a:gd name="T86" fmla="*/ 949 w 954"/>
                <a:gd name="T87" fmla="*/ 551 h 722"/>
                <a:gd name="T88" fmla="*/ 952 w 954"/>
                <a:gd name="T89" fmla="*/ 608 h 722"/>
                <a:gd name="T90" fmla="*/ 948 w 954"/>
                <a:gd name="T91" fmla="*/ 621 h 722"/>
                <a:gd name="T92" fmla="*/ 934 w 954"/>
                <a:gd name="T93" fmla="*/ 662 h 722"/>
                <a:gd name="T94" fmla="*/ 896 w 954"/>
                <a:gd name="T95" fmla="*/ 706 h 722"/>
                <a:gd name="T96" fmla="*/ 870 w 954"/>
                <a:gd name="T97" fmla="*/ 714 h 722"/>
                <a:gd name="T98" fmla="*/ 849 w 954"/>
                <a:gd name="T99" fmla="*/ 703 h 722"/>
                <a:gd name="T100" fmla="*/ 816 w 954"/>
                <a:gd name="T101" fmla="*/ 638 h 722"/>
                <a:gd name="T102" fmla="*/ 788 w 954"/>
                <a:gd name="T103" fmla="*/ 628 h 722"/>
                <a:gd name="T104" fmla="*/ 753 w 954"/>
                <a:gd name="T105" fmla="*/ 603 h 722"/>
                <a:gd name="T106" fmla="*/ 721 w 954"/>
                <a:gd name="T107" fmla="*/ 556 h 722"/>
                <a:gd name="T108" fmla="*/ 709 w 954"/>
                <a:gd name="T109" fmla="*/ 533 h 722"/>
                <a:gd name="T110" fmla="*/ 709 w 954"/>
                <a:gd name="T111" fmla="*/ 522 h 722"/>
                <a:gd name="T112" fmla="*/ 699 w 954"/>
                <a:gd name="T113" fmla="*/ 501 h 722"/>
                <a:gd name="T114" fmla="*/ 684 w 954"/>
                <a:gd name="T115" fmla="*/ 523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4" h="722">
                  <a:moveTo>
                    <a:pt x="684" y="523"/>
                  </a:moveTo>
                  <a:cubicBezTo>
                    <a:pt x="661" y="500"/>
                    <a:pt x="650" y="471"/>
                    <a:pt x="628" y="450"/>
                  </a:cubicBezTo>
                  <a:cubicBezTo>
                    <a:pt x="624" y="447"/>
                    <a:pt x="624" y="444"/>
                    <a:pt x="627" y="439"/>
                  </a:cubicBezTo>
                  <a:cubicBezTo>
                    <a:pt x="634" y="429"/>
                    <a:pt x="639" y="417"/>
                    <a:pt x="645" y="407"/>
                  </a:cubicBezTo>
                  <a:cubicBezTo>
                    <a:pt x="654" y="390"/>
                    <a:pt x="649" y="379"/>
                    <a:pt x="630" y="377"/>
                  </a:cubicBezTo>
                  <a:cubicBezTo>
                    <a:pt x="628" y="377"/>
                    <a:pt x="625" y="377"/>
                    <a:pt x="623" y="377"/>
                  </a:cubicBezTo>
                  <a:cubicBezTo>
                    <a:pt x="616" y="375"/>
                    <a:pt x="604" y="382"/>
                    <a:pt x="602" y="376"/>
                  </a:cubicBezTo>
                  <a:cubicBezTo>
                    <a:pt x="600" y="367"/>
                    <a:pt x="596" y="357"/>
                    <a:pt x="599" y="345"/>
                  </a:cubicBezTo>
                  <a:cubicBezTo>
                    <a:pt x="608" y="321"/>
                    <a:pt x="604" y="295"/>
                    <a:pt x="604" y="269"/>
                  </a:cubicBezTo>
                  <a:cubicBezTo>
                    <a:pt x="604" y="255"/>
                    <a:pt x="574" y="223"/>
                    <a:pt x="559" y="219"/>
                  </a:cubicBezTo>
                  <a:cubicBezTo>
                    <a:pt x="531" y="212"/>
                    <a:pt x="514" y="193"/>
                    <a:pt x="499" y="169"/>
                  </a:cubicBezTo>
                  <a:cubicBezTo>
                    <a:pt x="492" y="159"/>
                    <a:pt x="480" y="153"/>
                    <a:pt x="471" y="145"/>
                  </a:cubicBezTo>
                  <a:cubicBezTo>
                    <a:pt x="447" y="125"/>
                    <a:pt x="418" y="108"/>
                    <a:pt x="386" y="123"/>
                  </a:cubicBezTo>
                  <a:cubicBezTo>
                    <a:pt x="372" y="130"/>
                    <a:pt x="362" y="147"/>
                    <a:pt x="349" y="158"/>
                  </a:cubicBezTo>
                  <a:cubicBezTo>
                    <a:pt x="340" y="165"/>
                    <a:pt x="331" y="172"/>
                    <a:pt x="321" y="177"/>
                  </a:cubicBezTo>
                  <a:cubicBezTo>
                    <a:pt x="312" y="182"/>
                    <a:pt x="301" y="180"/>
                    <a:pt x="292" y="183"/>
                  </a:cubicBezTo>
                  <a:cubicBezTo>
                    <a:pt x="276" y="188"/>
                    <a:pt x="280" y="172"/>
                    <a:pt x="274" y="168"/>
                  </a:cubicBezTo>
                  <a:cubicBezTo>
                    <a:pt x="248" y="151"/>
                    <a:pt x="223" y="131"/>
                    <a:pt x="193" y="123"/>
                  </a:cubicBezTo>
                  <a:cubicBezTo>
                    <a:pt x="173" y="117"/>
                    <a:pt x="152" y="109"/>
                    <a:pt x="130" y="111"/>
                  </a:cubicBezTo>
                  <a:cubicBezTo>
                    <a:pt x="104" y="113"/>
                    <a:pt x="77" y="115"/>
                    <a:pt x="52" y="126"/>
                  </a:cubicBezTo>
                  <a:cubicBezTo>
                    <a:pt x="32" y="134"/>
                    <a:pt x="27" y="131"/>
                    <a:pt x="27" y="109"/>
                  </a:cubicBezTo>
                  <a:cubicBezTo>
                    <a:pt x="28" y="92"/>
                    <a:pt x="27" y="78"/>
                    <a:pt x="9" y="71"/>
                  </a:cubicBezTo>
                  <a:cubicBezTo>
                    <a:pt x="4" y="69"/>
                    <a:pt x="0" y="63"/>
                    <a:pt x="2" y="57"/>
                  </a:cubicBezTo>
                  <a:cubicBezTo>
                    <a:pt x="4" y="49"/>
                    <a:pt x="11" y="51"/>
                    <a:pt x="16" y="51"/>
                  </a:cubicBezTo>
                  <a:cubicBezTo>
                    <a:pt x="57" y="52"/>
                    <a:pt x="98" y="41"/>
                    <a:pt x="139" y="38"/>
                  </a:cubicBezTo>
                  <a:cubicBezTo>
                    <a:pt x="183" y="35"/>
                    <a:pt x="226" y="25"/>
                    <a:pt x="270" y="25"/>
                  </a:cubicBezTo>
                  <a:cubicBezTo>
                    <a:pt x="282" y="24"/>
                    <a:pt x="291" y="27"/>
                    <a:pt x="296" y="38"/>
                  </a:cubicBezTo>
                  <a:cubicBezTo>
                    <a:pt x="302" y="52"/>
                    <a:pt x="312" y="56"/>
                    <a:pt x="327" y="55"/>
                  </a:cubicBezTo>
                  <a:cubicBezTo>
                    <a:pt x="383" y="52"/>
                    <a:pt x="439" y="50"/>
                    <a:pt x="495" y="44"/>
                  </a:cubicBezTo>
                  <a:cubicBezTo>
                    <a:pt x="530" y="41"/>
                    <a:pt x="565" y="44"/>
                    <a:pt x="599" y="36"/>
                  </a:cubicBezTo>
                  <a:cubicBezTo>
                    <a:pt x="607" y="35"/>
                    <a:pt x="612" y="38"/>
                    <a:pt x="612" y="48"/>
                  </a:cubicBezTo>
                  <a:cubicBezTo>
                    <a:pt x="610" y="63"/>
                    <a:pt x="621" y="62"/>
                    <a:pt x="631" y="62"/>
                  </a:cubicBezTo>
                  <a:cubicBezTo>
                    <a:pt x="645" y="63"/>
                    <a:pt x="642" y="53"/>
                    <a:pt x="642" y="45"/>
                  </a:cubicBezTo>
                  <a:cubicBezTo>
                    <a:pt x="642" y="36"/>
                    <a:pt x="645" y="26"/>
                    <a:pt x="640" y="18"/>
                  </a:cubicBezTo>
                  <a:cubicBezTo>
                    <a:pt x="629" y="0"/>
                    <a:pt x="641" y="2"/>
                    <a:pt x="651" y="3"/>
                  </a:cubicBezTo>
                  <a:cubicBezTo>
                    <a:pt x="664" y="3"/>
                    <a:pt x="676" y="8"/>
                    <a:pt x="688" y="6"/>
                  </a:cubicBezTo>
                  <a:cubicBezTo>
                    <a:pt x="698" y="5"/>
                    <a:pt x="697" y="13"/>
                    <a:pt x="699" y="19"/>
                  </a:cubicBezTo>
                  <a:cubicBezTo>
                    <a:pt x="718" y="76"/>
                    <a:pt x="738" y="133"/>
                    <a:pt x="772" y="184"/>
                  </a:cubicBezTo>
                  <a:cubicBezTo>
                    <a:pt x="790" y="212"/>
                    <a:pt x="813" y="235"/>
                    <a:pt x="834" y="261"/>
                  </a:cubicBezTo>
                  <a:cubicBezTo>
                    <a:pt x="840" y="269"/>
                    <a:pt x="844" y="276"/>
                    <a:pt x="841" y="287"/>
                  </a:cubicBezTo>
                  <a:cubicBezTo>
                    <a:pt x="837" y="309"/>
                    <a:pt x="848" y="329"/>
                    <a:pt x="859" y="344"/>
                  </a:cubicBezTo>
                  <a:cubicBezTo>
                    <a:pt x="873" y="363"/>
                    <a:pt x="886" y="382"/>
                    <a:pt x="895" y="402"/>
                  </a:cubicBezTo>
                  <a:cubicBezTo>
                    <a:pt x="905" y="425"/>
                    <a:pt x="921" y="445"/>
                    <a:pt x="933" y="467"/>
                  </a:cubicBezTo>
                  <a:cubicBezTo>
                    <a:pt x="946" y="494"/>
                    <a:pt x="945" y="523"/>
                    <a:pt x="949" y="551"/>
                  </a:cubicBezTo>
                  <a:cubicBezTo>
                    <a:pt x="951" y="570"/>
                    <a:pt x="946" y="589"/>
                    <a:pt x="952" y="608"/>
                  </a:cubicBezTo>
                  <a:cubicBezTo>
                    <a:pt x="954" y="613"/>
                    <a:pt x="952" y="617"/>
                    <a:pt x="948" y="621"/>
                  </a:cubicBezTo>
                  <a:cubicBezTo>
                    <a:pt x="935" y="632"/>
                    <a:pt x="934" y="647"/>
                    <a:pt x="934" y="662"/>
                  </a:cubicBezTo>
                  <a:cubicBezTo>
                    <a:pt x="935" y="688"/>
                    <a:pt x="921" y="705"/>
                    <a:pt x="896" y="706"/>
                  </a:cubicBezTo>
                  <a:cubicBezTo>
                    <a:pt x="886" y="707"/>
                    <a:pt x="878" y="709"/>
                    <a:pt x="870" y="714"/>
                  </a:cubicBezTo>
                  <a:cubicBezTo>
                    <a:pt x="857" y="722"/>
                    <a:pt x="848" y="717"/>
                    <a:pt x="849" y="703"/>
                  </a:cubicBezTo>
                  <a:cubicBezTo>
                    <a:pt x="850" y="675"/>
                    <a:pt x="829" y="658"/>
                    <a:pt x="816" y="638"/>
                  </a:cubicBezTo>
                  <a:cubicBezTo>
                    <a:pt x="811" y="629"/>
                    <a:pt x="799" y="626"/>
                    <a:pt x="788" y="628"/>
                  </a:cubicBezTo>
                  <a:cubicBezTo>
                    <a:pt x="767" y="631"/>
                    <a:pt x="758" y="620"/>
                    <a:pt x="753" y="603"/>
                  </a:cubicBezTo>
                  <a:cubicBezTo>
                    <a:pt x="748" y="583"/>
                    <a:pt x="741" y="566"/>
                    <a:pt x="721" y="556"/>
                  </a:cubicBezTo>
                  <a:cubicBezTo>
                    <a:pt x="713" y="552"/>
                    <a:pt x="710" y="542"/>
                    <a:pt x="709" y="533"/>
                  </a:cubicBezTo>
                  <a:cubicBezTo>
                    <a:pt x="709" y="530"/>
                    <a:pt x="709" y="526"/>
                    <a:pt x="709" y="522"/>
                  </a:cubicBezTo>
                  <a:cubicBezTo>
                    <a:pt x="709" y="513"/>
                    <a:pt x="711" y="503"/>
                    <a:pt x="699" y="501"/>
                  </a:cubicBezTo>
                  <a:cubicBezTo>
                    <a:pt x="684" y="499"/>
                    <a:pt x="688" y="512"/>
                    <a:pt x="684" y="523"/>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49" name="Freeform 30">
              <a:extLst>
                <a:ext uri="{FF2B5EF4-FFF2-40B4-BE49-F238E27FC236}">
                  <a16:creationId xmlns:a16="http://schemas.microsoft.com/office/drawing/2014/main" id="{904472E9-53DC-4A5E-896F-B371D20E29FD}"/>
                </a:ext>
              </a:extLst>
            </p:cNvPr>
            <p:cNvSpPr>
              <a:spLocks/>
            </p:cNvSpPr>
            <p:nvPr/>
          </p:nvSpPr>
          <p:spPr bwMode="auto">
            <a:xfrm>
              <a:off x="6921500" y="14103755"/>
              <a:ext cx="1044575" cy="971550"/>
            </a:xfrm>
            <a:custGeom>
              <a:avLst/>
              <a:gdLst>
                <a:gd name="T0" fmla="*/ 20 w 505"/>
                <a:gd name="T1" fmla="*/ 259 h 470"/>
                <a:gd name="T2" fmla="*/ 21 w 505"/>
                <a:gd name="T3" fmla="*/ 179 h 470"/>
                <a:gd name="T4" fmla="*/ 12 w 505"/>
                <a:gd name="T5" fmla="*/ 66 h 470"/>
                <a:gd name="T6" fmla="*/ 3 w 505"/>
                <a:gd name="T7" fmla="*/ 30 h 470"/>
                <a:gd name="T8" fmla="*/ 16 w 505"/>
                <a:gd name="T9" fmla="*/ 15 h 470"/>
                <a:gd name="T10" fmla="*/ 18 w 505"/>
                <a:gd name="T11" fmla="*/ 15 h 470"/>
                <a:gd name="T12" fmla="*/ 244 w 505"/>
                <a:gd name="T13" fmla="*/ 11 h 470"/>
                <a:gd name="T14" fmla="*/ 448 w 505"/>
                <a:gd name="T15" fmla="*/ 0 h 470"/>
                <a:gd name="T16" fmla="*/ 463 w 505"/>
                <a:gd name="T17" fmla="*/ 1 h 470"/>
                <a:gd name="T18" fmla="*/ 469 w 505"/>
                <a:gd name="T19" fmla="*/ 22 h 470"/>
                <a:gd name="T20" fmla="*/ 464 w 505"/>
                <a:gd name="T21" fmla="*/ 26 h 470"/>
                <a:gd name="T22" fmla="*/ 449 w 505"/>
                <a:gd name="T23" fmla="*/ 63 h 470"/>
                <a:gd name="T24" fmla="*/ 480 w 505"/>
                <a:gd name="T25" fmla="*/ 67 h 470"/>
                <a:gd name="T26" fmla="*/ 501 w 505"/>
                <a:gd name="T27" fmla="*/ 94 h 470"/>
                <a:gd name="T28" fmla="*/ 479 w 505"/>
                <a:gd name="T29" fmla="*/ 126 h 470"/>
                <a:gd name="T30" fmla="*/ 476 w 505"/>
                <a:gd name="T31" fmla="*/ 145 h 470"/>
                <a:gd name="T32" fmla="*/ 466 w 505"/>
                <a:gd name="T33" fmla="*/ 184 h 470"/>
                <a:gd name="T34" fmla="*/ 464 w 505"/>
                <a:gd name="T35" fmla="*/ 186 h 470"/>
                <a:gd name="T36" fmla="*/ 435 w 505"/>
                <a:gd name="T37" fmla="*/ 242 h 470"/>
                <a:gd name="T38" fmla="*/ 415 w 505"/>
                <a:gd name="T39" fmla="*/ 284 h 470"/>
                <a:gd name="T40" fmla="*/ 397 w 505"/>
                <a:gd name="T41" fmla="*/ 326 h 470"/>
                <a:gd name="T42" fmla="*/ 394 w 505"/>
                <a:gd name="T43" fmla="*/ 329 h 470"/>
                <a:gd name="T44" fmla="*/ 378 w 505"/>
                <a:gd name="T45" fmla="*/ 356 h 470"/>
                <a:gd name="T46" fmla="*/ 384 w 505"/>
                <a:gd name="T47" fmla="*/ 437 h 470"/>
                <a:gd name="T48" fmla="*/ 369 w 505"/>
                <a:gd name="T49" fmla="*/ 461 h 470"/>
                <a:gd name="T50" fmla="*/ 91 w 505"/>
                <a:gd name="T51" fmla="*/ 469 h 470"/>
                <a:gd name="T52" fmla="*/ 69 w 505"/>
                <a:gd name="T53" fmla="*/ 446 h 470"/>
                <a:gd name="T54" fmla="*/ 69 w 505"/>
                <a:gd name="T55" fmla="*/ 418 h 470"/>
                <a:gd name="T56" fmla="*/ 38 w 505"/>
                <a:gd name="T57" fmla="*/ 396 h 470"/>
                <a:gd name="T58" fmla="*/ 20 w 505"/>
                <a:gd name="T59" fmla="*/ 383 h 470"/>
                <a:gd name="T60" fmla="*/ 20 w 505"/>
                <a:gd name="T61" fmla="*/ 25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5" h="470">
                  <a:moveTo>
                    <a:pt x="20" y="259"/>
                  </a:moveTo>
                  <a:cubicBezTo>
                    <a:pt x="20" y="232"/>
                    <a:pt x="18" y="205"/>
                    <a:pt x="21" y="179"/>
                  </a:cubicBezTo>
                  <a:cubicBezTo>
                    <a:pt x="24" y="140"/>
                    <a:pt x="11" y="104"/>
                    <a:pt x="12" y="66"/>
                  </a:cubicBezTo>
                  <a:cubicBezTo>
                    <a:pt x="12" y="54"/>
                    <a:pt x="6" y="42"/>
                    <a:pt x="3" y="30"/>
                  </a:cubicBezTo>
                  <a:cubicBezTo>
                    <a:pt x="0" y="17"/>
                    <a:pt x="5" y="15"/>
                    <a:pt x="16" y="15"/>
                  </a:cubicBezTo>
                  <a:cubicBezTo>
                    <a:pt x="16" y="15"/>
                    <a:pt x="17" y="15"/>
                    <a:pt x="18" y="15"/>
                  </a:cubicBezTo>
                  <a:cubicBezTo>
                    <a:pt x="93" y="18"/>
                    <a:pt x="168" y="11"/>
                    <a:pt x="244" y="11"/>
                  </a:cubicBezTo>
                  <a:cubicBezTo>
                    <a:pt x="312" y="10"/>
                    <a:pt x="380" y="4"/>
                    <a:pt x="448" y="0"/>
                  </a:cubicBezTo>
                  <a:cubicBezTo>
                    <a:pt x="453" y="0"/>
                    <a:pt x="458" y="0"/>
                    <a:pt x="463" y="1"/>
                  </a:cubicBezTo>
                  <a:cubicBezTo>
                    <a:pt x="473" y="3"/>
                    <a:pt x="476" y="15"/>
                    <a:pt x="469" y="22"/>
                  </a:cubicBezTo>
                  <a:cubicBezTo>
                    <a:pt x="468" y="23"/>
                    <a:pt x="466" y="24"/>
                    <a:pt x="464" y="26"/>
                  </a:cubicBezTo>
                  <a:cubicBezTo>
                    <a:pt x="456" y="37"/>
                    <a:pt x="444" y="50"/>
                    <a:pt x="449" y="63"/>
                  </a:cubicBezTo>
                  <a:cubicBezTo>
                    <a:pt x="453" y="74"/>
                    <a:pt x="469" y="67"/>
                    <a:pt x="480" y="67"/>
                  </a:cubicBezTo>
                  <a:cubicBezTo>
                    <a:pt x="505" y="68"/>
                    <a:pt x="503" y="67"/>
                    <a:pt x="501" y="94"/>
                  </a:cubicBezTo>
                  <a:cubicBezTo>
                    <a:pt x="499" y="110"/>
                    <a:pt x="493" y="120"/>
                    <a:pt x="479" y="126"/>
                  </a:cubicBezTo>
                  <a:cubicBezTo>
                    <a:pt x="470" y="131"/>
                    <a:pt x="474" y="138"/>
                    <a:pt x="476" y="145"/>
                  </a:cubicBezTo>
                  <a:cubicBezTo>
                    <a:pt x="481" y="160"/>
                    <a:pt x="494" y="177"/>
                    <a:pt x="466" y="184"/>
                  </a:cubicBezTo>
                  <a:cubicBezTo>
                    <a:pt x="465" y="184"/>
                    <a:pt x="464" y="185"/>
                    <a:pt x="464" y="186"/>
                  </a:cubicBezTo>
                  <a:cubicBezTo>
                    <a:pt x="465" y="211"/>
                    <a:pt x="437" y="220"/>
                    <a:pt x="435" y="242"/>
                  </a:cubicBezTo>
                  <a:cubicBezTo>
                    <a:pt x="433" y="259"/>
                    <a:pt x="430" y="272"/>
                    <a:pt x="415" y="284"/>
                  </a:cubicBezTo>
                  <a:cubicBezTo>
                    <a:pt x="406" y="292"/>
                    <a:pt x="390" y="306"/>
                    <a:pt x="397" y="326"/>
                  </a:cubicBezTo>
                  <a:cubicBezTo>
                    <a:pt x="397" y="326"/>
                    <a:pt x="395" y="329"/>
                    <a:pt x="394" y="329"/>
                  </a:cubicBezTo>
                  <a:cubicBezTo>
                    <a:pt x="377" y="332"/>
                    <a:pt x="379" y="346"/>
                    <a:pt x="378" y="356"/>
                  </a:cubicBezTo>
                  <a:cubicBezTo>
                    <a:pt x="376" y="383"/>
                    <a:pt x="371" y="411"/>
                    <a:pt x="384" y="437"/>
                  </a:cubicBezTo>
                  <a:cubicBezTo>
                    <a:pt x="393" y="455"/>
                    <a:pt x="388" y="459"/>
                    <a:pt x="369" y="461"/>
                  </a:cubicBezTo>
                  <a:cubicBezTo>
                    <a:pt x="277" y="470"/>
                    <a:pt x="184" y="468"/>
                    <a:pt x="91" y="469"/>
                  </a:cubicBezTo>
                  <a:cubicBezTo>
                    <a:pt x="73" y="469"/>
                    <a:pt x="66" y="463"/>
                    <a:pt x="69" y="446"/>
                  </a:cubicBezTo>
                  <a:cubicBezTo>
                    <a:pt x="70" y="436"/>
                    <a:pt x="69" y="427"/>
                    <a:pt x="69" y="418"/>
                  </a:cubicBezTo>
                  <a:cubicBezTo>
                    <a:pt x="69" y="397"/>
                    <a:pt x="57" y="388"/>
                    <a:pt x="38" y="396"/>
                  </a:cubicBezTo>
                  <a:cubicBezTo>
                    <a:pt x="22" y="403"/>
                    <a:pt x="20" y="395"/>
                    <a:pt x="20" y="383"/>
                  </a:cubicBezTo>
                  <a:cubicBezTo>
                    <a:pt x="20" y="342"/>
                    <a:pt x="20" y="301"/>
                    <a:pt x="20" y="259"/>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0" name="Freeform 31">
              <a:extLst>
                <a:ext uri="{FF2B5EF4-FFF2-40B4-BE49-F238E27FC236}">
                  <a16:creationId xmlns:a16="http://schemas.microsoft.com/office/drawing/2014/main" id="{8727176A-73A4-4EBA-A3D8-C67718A385D9}"/>
                </a:ext>
              </a:extLst>
            </p:cNvPr>
            <p:cNvSpPr>
              <a:spLocks/>
            </p:cNvSpPr>
            <p:nvPr/>
          </p:nvSpPr>
          <p:spPr bwMode="auto">
            <a:xfrm>
              <a:off x="8370888" y="14433955"/>
              <a:ext cx="811212" cy="1330325"/>
            </a:xfrm>
            <a:custGeom>
              <a:avLst/>
              <a:gdLst>
                <a:gd name="T0" fmla="*/ 2 w 392"/>
                <a:gd name="T1" fmla="*/ 365 h 644"/>
                <a:gd name="T2" fmla="*/ 6 w 392"/>
                <a:gd name="T3" fmla="*/ 163 h 644"/>
                <a:gd name="T4" fmla="*/ 8 w 392"/>
                <a:gd name="T5" fmla="*/ 42 h 644"/>
                <a:gd name="T6" fmla="*/ 29 w 392"/>
                <a:gd name="T7" fmla="*/ 20 h 644"/>
                <a:gd name="T8" fmla="*/ 161 w 392"/>
                <a:gd name="T9" fmla="*/ 12 h 644"/>
                <a:gd name="T10" fmla="*/ 252 w 392"/>
                <a:gd name="T11" fmla="*/ 2 h 644"/>
                <a:gd name="T12" fmla="*/ 272 w 392"/>
                <a:gd name="T13" fmla="*/ 16 h 644"/>
                <a:gd name="T14" fmla="*/ 295 w 392"/>
                <a:gd name="T15" fmla="*/ 91 h 644"/>
                <a:gd name="T16" fmla="*/ 320 w 392"/>
                <a:gd name="T17" fmla="*/ 190 h 644"/>
                <a:gd name="T18" fmla="*/ 368 w 392"/>
                <a:gd name="T19" fmla="*/ 319 h 644"/>
                <a:gd name="T20" fmla="*/ 382 w 392"/>
                <a:gd name="T21" fmla="*/ 350 h 644"/>
                <a:gd name="T22" fmla="*/ 381 w 392"/>
                <a:gd name="T23" fmla="*/ 355 h 644"/>
                <a:gd name="T24" fmla="*/ 369 w 392"/>
                <a:gd name="T25" fmla="*/ 403 h 644"/>
                <a:gd name="T26" fmla="*/ 368 w 392"/>
                <a:gd name="T27" fmla="*/ 408 h 644"/>
                <a:gd name="T28" fmla="*/ 376 w 392"/>
                <a:gd name="T29" fmla="*/ 490 h 644"/>
                <a:gd name="T30" fmla="*/ 378 w 392"/>
                <a:gd name="T31" fmla="*/ 495 h 644"/>
                <a:gd name="T32" fmla="*/ 388 w 392"/>
                <a:gd name="T33" fmla="*/ 511 h 644"/>
                <a:gd name="T34" fmla="*/ 365 w 392"/>
                <a:gd name="T35" fmla="*/ 514 h 644"/>
                <a:gd name="T36" fmla="*/ 235 w 392"/>
                <a:gd name="T37" fmla="*/ 528 h 644"/>
                <a:gd name="T38" fmla="*/ 121 w 392"/>
                <a:gd name="T39" fmla="*/ 541 h 644"/>
                <a:gd name="T40" fmla="*/ 100 w 392"/>
                <a:gd name="T41" fmla="*/ 548 h 644"/>
                <a:gd name="T42" fmla="*/ 107 w 392"/>
                <a:gd name="T43" fmla="*/ 581 h 644"/>
                <a:gd name="T44" fmla="*/ 125 w 392"/>
                <a:gd name="T45" fmla="*/ 619 h 644"/>
                <a:gd name="T46" fmla="*/ 109 w 392"/>
                <a:gd name="T47" fmla="*/ 640 h 644"/>
                <a:gd name="T48" fmla="*/ 93 w 392"/>
                <a:gd name="T49" fmla="*/ 626 h 644"/>
                <a:gd name="T50" fmla="*/ 80 w 392"/>
                <a:gd name="T51" fmla="*/ 599 h 644"/>
                <a:gd name="T52" fmla="*/ 63 w 392"/>
                <a:gd name="T53" fmla="*/ 589 h 644"/>
                <a:gd name="T54" fmla="*/ 52 w 392"/>
                <a:gd name="T55" fmla="*/ 602 h 644"/>
                <a:gd name="T56" fmla="*/ 45 w 392"/>
                <a:gd name="T57" fmla="*/ 623 h 644"/>
                <a:gd name="T58" fmla="*/ 29 w 392"/>
                <a:gd name="T59" fmla="*/ 630 h 644"/>
                <a:gd name="T60" fmla="*/ 24 w 392"/>
                <a:gd name="T61" fmla="*/ 618 h 644"/>
                <a:gd name="T62" fmla="*/ 2 w 392"/>
                <a:gd name="T63" fmla="*/ 427 h 644"/>
                <a:gd name="T64" fmla="*/ 2 w 392"/>
                <a:gd name="T65" fmla="*/ 36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 h="644">
                  <a:moveTo>
                    <a:pt x="2" y="365"/>
                  </a:moveTo>
                  <a:cubicBezTo>
                    <a:pt x="7" y="298"/>
                    <a:pt x="2" y="230"/>
                    <a:pt x="6" y="163"/>
                  </a:cubicBezTo>
                  <a:cubicBezTo>
                    <a:pt x="8" y="123"/>
                    <a:pt x="8" y="82"/>
                    <a:pt x="8" y="42"/>
                  </a:cubicBezTo>
                  <a:cubicBezTo>
                    <a:pt x="8" y="26"/>
                    <a:pt x="15" y="20"/>
                    <a:pt x="29" y="20"/>
                  </a:cubicBezTo>
                  <a:cubicBezTo>
                    <a:pt x="73" y="19"/>
                    <a:pt x="116" y="12"/>
                    <a:pt x="161" y="12"/>
                  </a:cubicBezTo>
                  <a:cubicBezTo>
                    <a:pt x="191" y="12"/>
                    <a:pt x="222" y="6"/>
                    <a:pt x="252" y="2"/>
                  </a:cubicBezTo>
                  <a:cubicBezTo>
                    <a:pt x="264" y="0"/>
                    <a:pt x="269" y="2"/>
                    <a:pt x="272" y="16"/>
                  </a:cubicBezTo>
                  <a:cubicBezTo>
                    <a:pt x="277" y="42"/>
                    <a:pt x="288" y="66"/>
                    <a:pt x="295" y="91"/>
                  </a:cubicBezTo>
                  <a:cubicBezTo>
                    <a:pt x="304" y="124"/>
                    <a:pt x="309" y="158"/>
                    <a:pt x="320" y="190"/>
                  </a:cubicBezTo>
                  <a:cubicBezTo>
                    <a:pt x="336" y="233"/>
                    <a:pt x="337" y="281"/>
                    <a:pt x="368" y="319"/>
                  </a:cubicBezTo>
                  <a:cubicBezTo>
                    <a:pt x="375" y="328"/>
                    <a:pt x="368" y="344"/>
                    <a:pt x="382" y="350"/>
                  </a:cubicBezTo>
                  <a:cubicBezTo>
                    <a:pt x="383" y="350"/>
                    <a:pt x="383" y="354"/>
                    <a:pt x="381" y="355"/>
                  </a:cubicBezTo>
                  <a:cubicBezTo>
                    <a:pt x="367" y="369"/>
                    <a:pt x="376" y="388"/>
                    <a:pt x="369" y="403"/>
                  </a:cubicBezTo>
                  <a:cubicBezTo>
                    <a:pt x="368" y="404"/>
                    <a:pt x="368" y="407"/>
                    <a:pt x="368" y="408"/>
                  </a:cubicBezTo>
                  <a:cubicBezTo>
                    <a:pt x="377" y="435"/>
                    <a:pt x="384" y="462"/>
                    <a:pt x="376" y="490"/>
                  </a:cubicBezTo>
                  <a:cubicBezTo>
                    <a:pt x="376" y="491"/>
                    <a:pt x="377" y="494"/>
                    <a:pt x="378" y="495"/>
                  </a:cubicBezTo>
                  <a:cubicBezTo>
                    <a:pt x="382" y="500"/>
                    <a:pt x="392" y="504"/>
                    <a:pt x="388" y="511"/>
                  </a:cubicBezTo>
                  <a:cubicBezTo>
                    <a:pt x="383" y="518"/>
                    <a:pt x="373" y="513"/>
                    <a:pt x="365" y="514"/>
                  </a:cubicBezTo>
                  <a:cubicBezTo>
                    <a:pt x="322" y="519"/>
                    <a:pt x="278" y="524"/>
                    <a:pt x="235" y="528"/>
                  </a:cubicBezTo>
                  <a:cubicBezTo>
                    <a:pt x="197" y="532"/>
                    <a:pt x="159" y="541"/>
                    <a:pt x="121" y="541"/>
                  </a:cubicBezTo>
                  <a:cubicBezTo>
                    <a:pt x="113" y="541"/>
                    <a:pt x="102" y="537"/>
                    <a:pt x="100" y="548"/>
                  </a:cubicBezTo>
                  <a:cubicBezTo>
                    <a:pt x="97" y="559"/>
                    <a:pt x="94" y="574"/>
                    <a:pt x="107" y="581"/>
                  </a:cubicBezTo>
                  <a:cubicBezTo>
                    <a:pt x="123" y="590"/>
                    <a:pt x="125" y="603"/>
                    <a:pt x="125" y="619"/>
                  </a:cubicBezTo>
                  <a:cubicBezTo>
                    <a:pt x="125" y="632"/>
                    <a:pt x="118" y="637"/>
                    <a:pt x="109" y="640"/>
                  </a:cubicBezTo>
                  <a:cubicBezTo>
                    <a:pt x="96" y="644"/>
                    <a:pt x="97" y="632"/>
                    <a:pt x="93" y="626"/>
                  </a:cubicBezTo>
                  <a:cubicBezTo>
                    <a:pt x="88" y="618"/>
                    <a:pt x="84" y="608"/>
                    <a:pt x="80" y="599"/>
                  </a:cubicBezTo>
                  <a:cubicBezTo>
                    <a:pt x="76" y="593"/>
                    <a:pt x="71" y="589"/>
                    <a:pt x="63" y="589"/>
                  </a:cubicBezTo>
                  <a:cubicBezTo>
                    <a:pt x="55" y="590"/>
                    <a:pt x="54" y="596"/>
                    <a:pt x="52" y="602"/>
                  </a:cubicBezTo>
                  <a:cubicBezTo>
                    <a:pt x="50" y="609"/>
                    <a:pt x="48" y="617"/>
                    <a:pt x="45" y="623"/>
                  </a:cubicBezTo>
                  <a:cubicBezTo>
                    <a:pt x="42" y="630"/>
                    <a:pt x="36" y="631"/>
                    <a:pt x="29" y="630"/>
                  </a:cubicBezTo>
                  <a:cubicBezTo>
                    <a:pt x="23" y="628"/>
                    <a:pt x="24" y="622"/>
                    <a:pt x="24" y="618"/>
                  </a:cubicBezTo>
                  <a:cubicBezTo>
                    <a:pt x="19" y="554"/>
                    <a:pt x="10" y="490"/>
                    <a:pt x="2" y="427"/>
                  </a:cubicBezTo>
                  <a:cubicBezTo>
                    <a:pt x="0" y="406"/>
                    <a:pt x="2" y="385"/>
                    <a:pt x="2" y="365"/>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1" name="Freeform 32">
              <a:extLst>
                <a:ext uri="{FF2B5EF4-FFF2-40B4-BE49-F238E27FC236}">
                  <a16:creationId xmlns:a16="http://schemas.microsoft.com/office/drawing/2014/main" id="{FED22B19-417F-4F00-95A3-55E62F6099F0}"/>
                </a:ext>
              </a:extLst>
            </p:cNvPr>
            <p:cNvSpPr>
              <a:spLocks/>
            </p:cNvSpPr>
            <p:nvPr/>
          </p:nvSpPr>
          <p:spPr bwMode="auto">
            <a:xfrm>
              <a:off x="9229725" y="13660842"/>
              <a:ext cx="1858962" cy="849312"/>
            </a:xfrm>
            <a:custGeom>
              <a:avLst/>
              <a:gdLst>
                <a:gd name="T0" fmla="*/ 825 w 899"/>
                <a:gd name="T1" fmla="*/ 251 h 411"/>
                <a:gd name="T2" fmla="*/ 781 w 899"/>
                <a:gd name="T3" fmla="*/ 266 h 411"/>
                <a:gd name="T4" fmla="*/ 727 w 899"/>
                <a:gd name="T5" fmla="*/ 317 h 411"/>
                <a:gd name="T6" fmla="*/ 706 w 899"/>
                <a:gd name="T7" fmla="*/ 366 h 411"/>
                <a:gd name="T8" fmla="*/ 683 w 899"/>
                <a:gd name="T9" fmla="*/ 386 h 411"/>
                <a:gd name="T10" fmla="*/ 679 w 899"/>
                <a:gd name="T11" fmla="*/ 386 h 411"/>
                <a:gd name="T12" fmla="*/ 598 w 899"/>
                <a:gd name="T13" fmla="*/ 365 h 411"/>
                <a:gd name="T14" fmla="*/ 521 w 899"/>
                <a:gd name="T15" fmla="*/ 311 h 411"/>
                <a:gd name="T16" fmla="*/ 482 w 899"/>
                <a:gd name="T17" fmla="*/ 300 h 411"/>
                <a:gd name="T18" fmla="*/ 398 w 899"/>
                <a:gd name="T19" fmla="*/ 310 h 411"/>
                <a:gd name="T20" fmla="*/ 385 w 899"/>
                <a:gd name="T21" fmla="*/ 307 h 411"/>
                <a:gd name="T22" fmla="*/ 310 w 899"/>
                <a:gd name="T23" fmla="*/ 279 h 411"/>
                <a:gd name="T24" fmla="*/ 234 w 899"/>
                <a:gd name="T25" fmla="*/ 284 h 411"/>
                <a:gd name="T26" fmla="*/ 188 w 899"/>
                <a:gd name="T27" fmla="*/ 297 h 411"/>
                <a:gd name="T28" fmla="*/ 25 w 899"/>
                <a:gd name="T29" fmla="*/ 341 h 411"/>
                <a:gd name="T30" fmla="*/ 3 w 899"/>
                <a:gd name="T31" fmla="*/ 338 h 411"/>
                <a:gd name="T32" fmla="*/ 12 w 899"/>
                <a:gd name="T33" fmla="*/ 321 h 411"/>
                <a:gd name="T34" fmla="*/ 34 w 899"/>
                <a:gd name="T35" fmla="*/ 295 h 411"/>
                <a:gd name="T36" fmla="*/ 70 w 899"/>
                <a:gd name="T37" fmla="*/ 270 h 411"/>
                <a:gd name="T38" fmla="*/ 101 w 899"/>
                <a:gd name="T39" fmla="*/ 251 h 411"/>
                <a:gd name="T40" fmla="*/ 117 w 899"/>
                <a:gd name="T41" fmla="*/ 239 h 411"/>
                <a:gd name="T42" fmla="*/ 139 w 899"/>
                <a:gd name="T43" fmla="*/ 214 h 411"/>
                <a:gd name="T44" fmla="*/ 168 w 899"/>
                <a:gd name="T45" fmla="*/ 198 h 411"/>
                <a:gd name="T46" fmla="*/ 185 w 899"/>
                <a:gd name="T47" fmla="*/ 191 h 411"/>
                <a:gd name="T48" fmla="*/ 206 w 899"/>
                <a:gd name="T49" fmla="*/ 177 h 411"/>
                <a:gd name="T50" fmla="*/ 227 w 899"/>
                <a:gd name="T51" fmla="*/ 164 h 411"/>
                <a:gd name="T52" fmla="*/ 248 w 899"/>
                <a:gd name="T53" fmla="*/ 138 h 411"/>
                <a:gd name="T54" fmla="*/ 253 w 899"/>
                <a:gd name="T55" fmla="*/ 120 h 411"/>
                <a:gd name="T56" fmla="*/ 268 w 899"/>
                <a:gd name="T57" fmla="*/ 105 h 411"/>
                <a:gd name="T58" fmla="*/ 365 w 899"/>
                <a:gd name="T59" fmla="*/ 93 h 411"/>
                <a:gd name="T60" fmla="*/ 528 w 899"/>
                <a:gd name="T61" fmla="*/ 67 h 411"/>
                <a:gd name="T62" fmla="*/ 602 w 899"/>
                <a:gd name="T63" fmla="*/ 52 h 411"/>
                <a:gd name="T64" fmla="*/ 637 w 899"/>
                <a:gd name="T65" fmla="*/ 47 h 411"/>
                <a:gd name="T66" fmla="*/ 748 w 899"/>
                <a:gd name="T67" fmla="*/ 25 h 411"/>
                <a:gd name="T68" fmla="*/ 838 w 899"/>
                <a:gd name="T69" fmla="*/ 4 h 411"/>
                <a:gd name="T70" fmla="*/ 860 w 899"/>
                <a:gd name="T71" fmla="*/ 14 h 411"/>
                <a:gd name="T72" fmla="*/ 867 w 899"/>
                <a:gd name="T73" fmla="*/ 29 h 411"/>
                <a:gd name="T74" fmla="*/ 860 w 899"/>
                <a:gd name="T75" fmla="*/ 42 h 411"/>
                <a:gd name="T76" fmla="*/ 788 w 899"/>
                <a:gd name="T77" fmla="*/ 77 h 411"/>
                <a:gd name="T78" fmla="*/ 786 w 899"/>
                <a:gd name="T79" fmla="*/ 89 h 411"/>
                <a:gd name="T80" fmla="*/ 796 w 899"/>
                <a:gd name="T81" fmla="*/ 94 h 411"/>
                <a:gd name="T82" fmla="*/ 833 w 899"/>
                <a:gd name="T83" fmla="*/ 84 h 411"/>
                <a:gd name="T84" fmla="*/ 854 w 899"/>
                <a:gd name="T85" fmla="*/ 82 h 411"/>
                <a:gd name="T86" fmla="*/ 863 w 899"/>
                <a:gd name="T87" fmla="*/ 82 h 411"/>
                <a:gd name="T88" fmla="*/ 890 w 899"/>
                <a:gd name="T89" fmla="*/ 95 h 411"/>
                <a:gd name="T90" fmla="*/ 881 w 899"/>
                <a:gd name="T91" fmla="*/ 121 h 411"/>
                <a:gd name="T92" fmla="*/ 871 w 899"/>
                <a:gd name="T93" fmla="*/ 135 h 411"/>
                <a:gd name="T94" fmla="*/ 832 w 899"/>
                <a:gd name="T95" fmla="*/ 158 h 411"/>
                <a:gd name="T96" fmla="*/ 813 w 899"/>
                <a:gd name="T97" fmla="*/ 161 h 411"/>
                <a:gd name="T98" fmla="*/ 821 w 899"/>
                <a:gd name="T99" fmla="*/ 176 h 411"/>
                <a:gd name="T100" fmla="*/ 818 w 899"/>
                <a:gd name="T101" fmla="*/ 201 h 411"/>
                <a:gd name="T102" fmla="*/ 828 w 899"/>
                <a:gd name="T103" fmla="*/ 218 h 411"/>
                <a:gd name="T104" fmla="*/ 849 w 899"/>
                <a:gd name="T105" fmla="*/ 232 h 411"/>
                <a:gd name="T106" fmla="*/ 825 w 899"/>
                <a:gd name="T107" fmla="*/ 2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9" h="411">
                  <a:moveTo>
                    <a:pt x="825" y="251"/>
                  </a:moveTo>
                  <a:cubicBezTo>
                    <a:pt x="809" y="251"/>
                    <a:pt x="793" y="257"/>
                    <a:pt x="781" y="266"/>
                  </a:cubicBezTo>
                  <a:cubicBezTo>
                    <a:pt x="761" y="281"/>
                    <a:pt x="742" y="297"/>
                    <a:pt x="727" y="317"/>
                  </a:cubicBezTo>
                  <a:cubicBezTo>
                    <a:pt x="715" y="333"/>
                    <a:pt x="710" y="349"/>
                    <a:pt x="706" y="366"/>
                  </a:cubicBezTo>
                  <a:cubicBezTo>
                    <a:pt x="704" y="379"/>
                    <a:pt x="699" y="389"/>
                    <a:pt x="683" y="386"/>
                  </a:cubicBezTo>
                  <a:cubicBezTo>
                    <a:pt x="682" y="386"/>
                    <a:pt x="680" y="386"/>
                    <a:pt x="679" y="386"/>
                  </a:cubicBezTo>
                  <a:cubicBezTo>
                    <a:pt x="644" y="411"/>
                    <a:pt x="623" y="381"/>
                    <a:pt x="598" y="365"/>
                  </a:cubicBezTo>
                  <a:cubicBezTo>
                    <a:pt x="572" y="347"/>
                    <a:pt x="547" y="329"/>
                    <a:pt x="521" y="311"/>
                  </a:cubicBezTo>
                  <a:cubicBezTo>
                    <a:pt x="509" y="302"/>
                    <a:pt x="497" y="297"/>
                    <a:pt x="482" y="300"/>
                  </a:cubicBezTo>
                  <a:cubicBezTo>
                    <a:pt x="454" y="305"/>
                    <a:pt x="426" y="302"/>
                    <a:pt x="398" y="310"/>
                  </a:cubicBezTo>
                  <a:cubicBezTo>
                    <a:pt x="393" y="311"/>
                    <a:pt x="388" y="313"/>
                    <a:pt x="385" y="307"/>
                  </a:cubicBezTo>
                  <a:cubicBezTo>
                    <a:pt x="370" y="271"/>
                    <a:pt x="339" y="275"/>
                    <a:pt x="310" y="279"/>
                  </a:cubicBezTo>
                  <a:cubicBezTo>
                    <a:pt x="285" y="282"/>
                    <a:pt x="259" y="280"/>
                    <a:pt x="234" y="284"/>
                  </a:cubicBezTo>
                  <a:cubicBezTo>
                    <a:pt x="218" y="287"/>
                    <a:pt x="202" y="288"/>
                    <a:pt x="188" y="297"/>
                  </a:cubicBezTo>
                  <a:cubicBezTo>
                    <a:pt x="138" y="329"/>
                    <a:pt x="83" y="339"/>
                    <a:pt x="25" y="341"/>
                  </a:cubicBezTo>
                  <a:cubicBezTo>
                    <a:pt x="18" y="341"/>
                    <a:pt x="8" y="352"/>
                    <a:pt x="3" y="338"/>
                  </a:cubicBezTo>
                  <a:cubicBezTo>
                    <a:pt x="0" y="330"/>
                    <a:pt x="2" y="322"/>
                    <a:pt x="12" y="321"/>
                  </a:cubicBezTo>
                  <a:cubicBezTo>
                    <a:pt x="28" y="319"/>
                    <a:pt x="30" y="310"/>
                    <a:pt x="34" y="295"/>
                  </a:cubicBezTo>
                  <a:cubicBezTo>
                    <a:pt x="38" y="283"/>
                    <a:pt x="54" y="274"/>
                    <a:pt x="70" y="270"/>
                  </a:cubicBezTo>
                  <a:cubicBezTo>
                    <a:pt x="83" y="268"/>
                    <a:pt x="93" y="261"/>
                    <a:pt x="101" y="251"/>
                  </a:cubicBezTo>
                  <a:cubicBezTo>
                    <a:pt x="106" y="246"/>
                    <a:pt x="111" y="242"/>
                    <a:pt x="117" y="239"/>
                  </a:cubicBezTo>
                  <a:cubicBezTo>
                    <a:pt x="128" y="234"/>
                    <a:pt x="138" y="231"/>
                    <a:pt x="139" y="214"/>
                  </a:cubicBezTo>
                  <a:cubicBezTo>
                    <a:pt x="140" y="205"/>
                    <a:pt x="151" y="190"/>
                    <a:pt x="168" y="198"/>
                  </a:cubicBezTo>
                  <a:cubicBezTo>
                    <a:pt x="176" y="201"/>
                    <a:pt x="181" y="198"/>
                    <a:pt x="185" y="191"/>
                  </a:cubicBezTo>
                  <a:cubicBezTo>
                    <a:pt x="189" y="181"/>
                    <a:pt x="195" y="175"/>
                    <a:pt x="206" y="177"/>
                  </a:cubicBezTo>
                  <a:cubicBezTo>
                    <a:pt x="217" y="178"/>
                    <a:pt x="223" y="174"/>
                    <a:pt x="227" y="164"/>
                  </a:cubicBezTo>
                  <a:cubicBezTo>
                    <a:pt x="231" y="153"/>
                    <a:pt x="233" y="141"/>
                    <a:pt x="248" y="138"/>
                  </a:cubicBezTo>
                  <a:cubicBezTo>
                    <a:pt x="257" y="136"/>
                    <a:pt x="253" y="126"/>
                    <a:pt x="253" y="120"/>
                  </a:cubicBezTo>
                  <a:cubicBezTo>
                    <a:pt x="253" y="109"/>
                    <a:pt x="257" y="106"/>
                    <a:pt x="268" y="105"/>
                  </a:cubicBezTo>
                  <a:cubicBezTo>
                    <a:pt x="301" y="102"/>
                    <a:pt x="333" y="96"/>
                    <a:pt x="365" y="93"/>
                  </a:cubicBezTo>
                  <a:cubicBezTo>
                    <a:pt x="420" y="88"/>
                    <a:pt x="473" y="73"/>
                    <a:pt x="528" y="67"/>
                  </a:cubicBezTo>
                  <a:cubicBezTo>
                    <a:pt x="553" y="65"/>
                    <a:pt x="578" y="59"/>
                    <a:pt x="602" y="52"/>
                  </a:cubicBezTo>
                  <a:cubicBezTo>
                    <a:pt x="614" y="49"/>
                    <a:pt x="625" y="50"/>
                    <a:pt x="637" y="47"/>
                  </a:cubicBezTo>
                  <a:cubicBezTo>
                    <a:pt x="674" y="38"/>
                    <a:pt x="712" y="35"/>
                    <a:pt x="748" y="25"/>
                  </a:cubicBezTo>
                  <a:cubicBezTo>
                    <a:pt x="778" y="17"/>
                    <a:pt x="809" y="16"/>
                    <a:pt x="838" y="4"/>
                  </a:cubicBezTo>
                  <a:cubicBezTo>
                    <a:pt x="849" y="0"/>
                    <a:pt x="856" y="0"/>
                    <a:pt x="860" y="14"/>
                  </a:cubicBezTo>
                  <a:cubicBezTo>
                    <a:pt x="861" y="19"/>
                    <a:pt x="864" y="24"/>
                    <a:pt x="867" y="29"/>
                  </a:cubicBezTo>
                  <a:cubicBezTo>
                    <a:pt x="870" y="36"/>
                    <a:pt x="871" y="41"/>
                    <a:pt x="860" y="42"/>
                  </a:cubicBezTo>
                  <a:cubicBezTo>
                    <a:pt x="831" y="43"/>
                    <a:pt x="812" y="66"/>
                    <a:pt x="788" y="77"/>
                  </a:cubicBezTo>
                  <a:cubicBezTo>
                    <a:pt x="783" y="79"/>
                    <a:pt x="785" y="85"/>
                    <a:pt x="786" y="89"/>
                  </a:cubicBezTo>
                  <a:cubicBezTo>
                    <a:pt x="787" y="95"/>
                    <a:pt x="792" y="95"/>
                    <a:pt x="796" y="94"/>
                  </a:cubicBezTo>
                  <a:cubicBezTo>
                    <a:pt x="808" y="90"/>
                    <a:pt x="822" y="93"/>
                    <a:pt x="833" y="84"/>
                  </a:cubicBezTo>
                  <a:cubicBezTo>
                    <a:pt x="839" y="79"/>
                    <a:pt x="846" y="77"/>
                    <a:pt x="854" y="82"/>
                  </a:cubicBezTo>
                  <a:cubicBezTo>
                    <a:pt x="856" y="83"/>
                    <a:pt x="861" y="84"/>
                    <a:pt x="863" y="82"/>
                  </a:cubicBezTo>
                  <a:cubicBezTo>
                    <a:pt x="882" y="67"/>
                    <a:pt x="884" y="87"/>
                    <a:pt x="890" y="95"/>
                  </a:cubicBezTo>
                  <a:cubicBezTo>
                    <a:pt x="899" y="107"/>
                    <a:pt x="892" y="115"/>
                    <a:pt x="881" y="121"/>
                  </a:cubicBezTo>
                  <a:cubicBezTo>
                    <a:pt x="876" y="124"/>
                    <a:pt x="873" y="129"/>
                    <a:pt x="871" y="135"/>
                  </a:cubicBezTo>
                  <a:cubicBezTo>
                    <a:pt x="865" y="155"/>
                    <a:pt x="853" y="162"/>
                    <a:pt x="832" y="158"/>
                  </a:cubicBezTo>
                  <a:cubicBezTo>
                    <a:pt x="826" y="157"/>
                    <a:pt x="817" y="154"/>
                    <a:pt x="813" y="161"/>
                  </a:cubicBezTo>
                  <a:cubicBezTo>
                    <a:pt x="808" y="168"/>
                    <a:pt x="817" y="171"/>
                    <a:pt x="821" y="176"/>
                  </a:cubicBezTo>
                  <a:cubicBezTo>
                    <a:pt x="826" y="184"/>
                    <a:pt x="822" y="193"/>
                    <a:pt x="818" y="201"/>
                  </a:cubicBezTo>
                  <a:cubicBezTo>
                    <a:pt x="813" y="212"/>
                    <a:pt x="814" y="219"/>
                    <a:pt x="828" y="218"/>
                  </a:cubicBezTo>
                  <a:cubicBezTo>
                    <a:pt x="839" y="217"/>
                    <a:pt x="850" y="223"/>
                    <a:pt x="849" y="232"/>
                  </a:cubicBezTo>
                  <a:cubicBezTo>
                    <a:pt x="848" y="242"/>
                    <a:pt x="844" y="258"/>
                    <a:pt x="825" y="251"/>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2" name="Freeform 33">
              <a:extLst>
                <a:ext uri="{FF2B5EF4-FFF2-40B4-BE49-F238E27FC236}">
                  <a16:creationId xmlns:a16="http://schemas.microsoft.com/office/drawing/2014/main" id="{C6BA39CD-C4F6-42FD-96CA-32A010CCC0AC}"/>
                </a:ext>
              </a:extLst>
            </p:cNvPr>
            <p:cNvSpPr>
              <a:spLocks/>
            </p:cNvSpPr>
            <p:nvPr/>
          </p:nvSpPr>
          <p:spPr bwMode="auto">
            <a:xfrm>
              <a:off x="7651750" y="14483167"/>
              <a:ext cx="747712" cy="1320800"/>
            </a:xfrm>
            <a:custGeom>
              <a:avLst/>
              <a:gdLst>
                <a:gd name="T0" fmla="*/ 345 w 362"/>
                <a:gd name="T1" fmla="*/ 65 h 639"/>
                <a:gd name="T2" fmla="*/ 341 w 362"/>
                <a:gd name="T3" fmla="*/ 261 h 639"/>
                <a:gd name="T4" fmla="*/ 338 w 362"/>
                <a:gd name="T5" fmla="*/ 390 h 639"/>
                <a:gd name="T6" fmla="*/ 355 w 362"/>
                <a:gd name="T7" fmla="*/ 535 h 639"/>
                <a:gd name="T8" fmla="*/ 360 w 362"/>
                <a:gd name="T9" fmla="*/ 599 h 639"/>
                <a:gd name="T10" fmla="*/ 340 w 362"/>
                <a:gd name="T11" fmla="*/ 617 h 639"/>
                <a:gd name="T12" fmla="*/ 281 w 362"/>
                <a:gd name="T13" fmla="*/ 618 h 639"/>
                <a:gd name="T14" fmla="*/ 243 w 362"/>
                <a:gd name="T15" fmla="*/ 633 h 639"/>
                <a:gd name="T16" fmla="*/ 234 w 362"/>
                <a:gd name="T17" fmla="*/ 629 h 639"/>
                <a:gd name="T18" fmla="*/ 219 w 362"/>
                <a:gd name="T19" fmla="*/ 603 h 639"/>
                <a:gd name="T20" fmla="*/ 211 w 362"/>
                <a:gd name="T21" fmla="*/ 563 h 639"/>
                <a:gd name="T22" fmla="*/ 190 w 362"/>
                <a:gd name="T23" fmla="*/ 539 h 639"/>
                <a:gd name="T24" fmla="*/ 186 w 362"/>
                <a:gd name="T25" fmla="*/ 539 h 639"/>
                <a:gd name="T26" fmla="*/ 21 w 362"/>
                <a:gd name="T27" fmla="*/ 546 h 639"/>
                <a:gd name="T28" fmla="*/ 2 w 362"/>
                <a:gd name="T29" fmla="*/ 524 h 639"/>
                <a:gd name="T30" fmla="*/ 47 w 362"/>
                <a:gd name="T31" fmla="*/ 422 h 639"/>
                <a:gd name="T32" fmla="*/ 60 w 362"/>
                <a:gd name="T33" fmla="*/ 371 h 639"/>
                <a:gd name="T34" fmla="*/ 45 w 362"/>
                <a:gd name="T35" fmla="*/ 333 h 639"/>
                <a:gd name="T36" fmla="*/ 44 w 362"/>
                <a:gd name="T37" fmla="*/ 284 h 639"/>
                <a:gd name="T38" fmla="*/ 43 w 362"/>
                <a:gd name="T39" fmla="*/ 245 h 639"/>
                <a:gd name="T40" fmla="*/ 38 w 362"/>
                <a:gd name="T41" fmla="*/ 176 h 639"/>
                <a:gd name="T42" fmla="*/ 40 w 362"/>
                <a:gd name="T43" fmla="*/ 163 h 639"/>
                <a:gd name="T44" fmla="*/ 63 w 362"/>
                <a:gd name="T45" fmla="*/ 124 h 639"/>
                <a:gd name="T46" fmla="*/ 86 w 362"/>
                <a:gd name="T47" fmla="*/ 100 h 639"/>
                <a:gd name="T48" fmla="*/ 94 w 362"/>
                <a:gd name="T49" fmla="*/ 80 h 639"/>
                <a:gd name="T50" fmla="*/ 116 w 362"/>
                <a:gd name="T51" fmla="*/ 37 h 639"/>
                <a:gd name="T52" fmla="*/ 120 w 362"/>
                <a:gd name="T53" fmla="*/ 32 h 639"/>
                <a:gd name="T54" fmla="*/ 145 w 362"/>
                <a:gd name="T55" fmla="*/ 15 h 639"/>
                <a:gd name="T56" fmla="*/ 328 w 362"/>
                <a:gd name="T57" fmla="*/ 1 h 639"/>
                <a:gd name="T58" fmla="*/ 345 w 362"/>
                <a:gd name="T59" fmla="*/ 20 h 639"/>
                <a:gd name="T60" fmla="*/ 345 w 362"/>
                <a:gd name="T61" fmla="*/ 6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2" h="639">
                  <a:moveTo>
                    <a:pt x="345" y="65"/>
                  </a:moveTo>
                  <a:cubicBezTo>
                    <a:pt x="340" y="130"/>
                    <a:pt x="344" y="196"/>
                    <a:pt x="341" y="261"/>
                  </a:cubicBezTo>
                  <a:cubicBezTo>
                    <a:pt x="338" y="304"/>
                    <a:pt x="336" y="347"/>
                    <a:pt x="338" y="390"/>
                  </a:cubicBezTo>
                  <a:cubicBezTo>
                    <a:pt x="341" y="438"/>
                    <a:pt x="346" y="487"/>
                    <a:pt x="355" y="535"/>
                  </a:cubicBezTo>
                  <a:cubicBezTo>
                    <a:pt x="359" y="556"/>
                    <a:pt x="358" y="578"/>
                    <a:pt x="360" y="599"/>
                  </a:cubicBezTo>
                  <a:cubicBezTo>
                    <a:pt x="362" y="617"/>
                    <a:pt x="352" y="622"/>
                    <a:pt x="340" y="617"/>
                  </a:cubicBezTo>
                  <a:cubicBezTo>
                    <a:pt x="319" y="608"/>
                    <a:pt x="301" y="613"/>
                    <a:pt x="281" y="618"/>
                  </a:cubicBezTo>
                  <a:cubicBezTo>
                    <a:pt x="267" y="621"/>
                    <a:pt x="252" y="616"/>
                    <a:pt x="243" y="633"/>
                  </a:cubicBezTo>
                  <a:cubicBezTo>
                    <a:pt x="241" y="639"/>
                    <a:pt x="234" y="637"/>
                    <a:pt x="234" y="629"/>
                  </a:cubicBezTo>
                  <a:cubicBezTo>
                    <a:pt x="233" y="618"/>
                    <a:pt x="228" y="610"/>
                    <a:pt x="219" y="603"/>
                  </a:cubicBezTo>
                  <a:cubicBezTo>
                    <a:pt x="205" y="592"/>
                    <a:pt x="207" y="578"/>
                    <a:pt x="211" y="563"/>
                  </a:cubicBezTo>
                  <a:cubicBezTo>
                    <a:pt x="218" y="536"/>
                    <a:pt x="216" y="534"/>
                    <a:pt x="190" y="539"/>
                  </a:cubicBezTo>
                  <a:cubicBezTo>
                    <a:pt x="189" y="539"/>
                    <a:pt x="187" y="539"/>
                    <a:pt x="186" y="539"/>
                  </a:cubicBezTo>
                  <a:cubicBezTo>
                    <a:pt x="131" y="538"/>
                    <a:pt x="76" y="543"/>
                    <a:pt x="21" y="546"/>
                  </a:cubicBezTo>
                  <a:cubicBezTo>
                    <a:pt x="0" y="548"/>
                    <a:pt x="0" y="545"/>
                    <a:pt x="2" y="524"/>
                  </a:cubicBezTo>
                  <a:cubicBezTo>
                    <a:pt x="6" y="485"/>
                    <a:pt x="25" y="453"/>
                    <a:pt x="47" y="422"/>
                  </a:cubicBezTo>
                  <a:cubicBezTo>
                    <a:pt x="58" y="406"/>
                    <a:pt x="63" y="389"/>
                    <a:pt x="60" y="371"/>
                  </a:cubicBezTo>
                  <a:cubicBezTo>
                    <a:pt x="58" y="358"/>
                    <a:pt x="49" y="346"/>
                    <a:pt x="45" y="333"/>
                  </a:cubicBezTo>
                  <a:cubicBezTo>
                    <a:pt x="41" y="317"/>
                    <a:pt x="27" y="303"/>
                    <a:pt x="44" y="284"/>
                  </a:cubicBezTo>
                  <a:cubicBezTo>
                    <a:pt x="51" y="276"/>
                    <a:pt x="47" y="258"/>
                    <a:pt x="43" y="245"/>
                  </a:cubicBezTo>
                  <a:cubicBezTo>
                    <a:pt x="36" y="222"/>
                    <a:pt x="36" y="199"/>
                    <a:pt x="38" y="176"/>
                  </a:cubicBezTo>
                  <a:cubicBezTo>
                    <a:pt x="38" y="171"/>
                    <a:pt x="38" y="164"/>
                    <a:pt x="40" y="163"/>
                  </a:cubicBezTo>
                  <a:cubicBezTo>
                    <a:pt x="61" y="157"/>
                    <a:pt x="59" y="140"/>
                    <a:pt x="63" y="124"/>
                  </a:cubicBezTo>
                  <a:cubicBezTo>
                    <a:pt x="66" y="113"/>
                    <a:pt x="71" y="102"/>
                    <a:pt x="86" y="100"/>
                  </a:cubicBezTo>
                  <a:cubicBezTo>
                    <a:pt x="98" y="99"/>
                    <a:pt x="95" y="88"/>
                    <a:pt x="94" y="80"/>
                  </a:cubicBezTo>
                  <a:cubicBezTo>
                    <a:pt x="92" y="61"/>
                    <a:pt x="98" y="46"/>
                    <a:pt x="116" y="37"/>
                  </a:cubicBezTo>
                  <a:cubicBezTo>
                    <a:pt x="118" y="36"/>
                    <a:pt x="121" y="34"/>
                    <a:pt x="120" y="32"/>
                  </a:cubicBezTo>
                  <a:cubicBezTo>
                    <a:pt x="118" y="11"/>
                    <a:pt x="133" y="15"/>
                    <a:pt x="145" y="15"/>
                  </a:cubicBezTo>
                  <a:cubicBezTo>
                    <a:pt x="206" y="10"/>
                    <a:pt x="267" y="6"/>
                    <a:pt x="328" y="1"/>
                  </a:cubicBezTo>
                  <a:cubicBezTo>
                    <a:pt x="343" y="0"/>
                    <a:pt x="344" y="11"/>
                    <a:pt x="345" y="20"/>
                  </a:cubicBezTo>
                  <a:cubicBezTo>
                    <a:pt x="346" y="35"/>
                    <a:pt x="345" y="50"/>
                    <a:pt x="345" y="65"/>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3" name="Freeform 34">
              <a:extLst>
                <a:ext uri="{FF2B5EF4-FFF2-40B4-BE49-F238E27FC236}">
                  <a16:creationId xmlns:a16="http://schemas.microsoft.com/office/drawing/2014/main" id="{95477179-9C19-4FD6-825B-D015EA4B0E16}"/>
                </a:ext>
              </a:extLst>
            </p:cNvPr>
            <p:cNvSpPr>
              <a:spLocks/>
            </p:cNvSpPr>
            <p:nvPr/>
          </p:nvSpPr>
          <p:spPr bwMode="auto">
            <a:xfrm>
              <a:off x="9901238" y="11255780"/>
              <a:ext cx="1274762" cy="1079500"/>
            </a:xfrm>
            <a:custGeom>
              <a:avLst/>
              <a:gdLst>
                <a:gd name="T0" fmla="*/ 604 w 616"/>
                <a:gd name="T1" fmla="*/ 522 h 522"/>
                <a:gd name="T2" fmla="*/ 508 w 616"/>
                <a:gd name="T3" fmla="*/ 490 h 522"/>
                <a:gd name="T4" fmla="*/ 504 w 616"/>
                <a:gd name="T5" fmla="*/ 487 h 522"/>
                <a:gd name="T6" fmla="*/ 461 w 616"/>
                <a:gd name="T7" fmla="*/ 448 h 522"/>
                <a:gd name="T8" fmla="*/ 410 w 616"/>
                <a:gd name="T9" fmla="*/ 428 h 522"/>
                <a:gd name="T10" fmla="*/ 219 w 616"/>
                <a:gd name="T11" fmla="*/ 469 h 522"/>
                <a:gd name="T12" fmla="*/ 36 w 616"/>
                <a:gd name="T13" fmla="*/ 504 h 522"/>
                <a:gd name="T14" fmla="*/ 10 w 616"/>
                <a:gd name="T15" fmla="*/ 506 h 522"/>
                <a:gd name="T16" fmla="*/ 7 w 616"/>
                <a:gd name="T17" fmla="*/ 478 h 522"/>
                <a:gd name="T18" fmla="*/ 24 w 616"/>
                <a:gd name="T19" fmla="*/ 461 h 522"/>
                <a:gd name="T20" fmla="*/ 70 w 616"/>
                <a:gd name="T21" fmla="*/ 405 h 522"/>
                <a:gd name="T22" fmla="*/ 62 w 616"/>
                <a:gd name="T23" fmla="*/ 373 h 522"/>
                <a:gd name="T24" fmla="*/ 52 w 616"/>
                <a:gd name="T25" fmla="*/ 365 h 522"/>
                <a:gd name="T26" fmla="*/ 62 w 616"/>
                <a:gd name="T27" fmla="*/ 330 h 522"/>
                <a:gd name="T28" fmla="*/ 157 w 616"/>
                <a:gd name="T29" fmla="*/ 310 h 522"/>
                <a:gd name="T30" fmla="*/ 196 w 616"/>
                <a:gd name="T31" fmla="*/ 314 h 522"/>
                <a:gd name="T32" fmla="*/ 242 w 616"/>
                <a:gd name="T33" fmla="*/ 302 h 522"/>
                <a:gd name="T34" fmla="*/ 262 w 616"/>
                <a:gd name="T35" fmla="*/ 288 h 522"/>
                <a:gd name="T36" fmla="*/ 298 w 616"/>
                <a:gd name="T37" fmla="*/ 255 h 522"/>
                <a:gd name="T38" fmla="*/ 305 w 616"/>
                <a:gd name="T39" fmla="*/ 233 h 522"/>
                <a:gd name="T40" fmla="*/ 302 w 616"/>
                <a:gd name="T41" fmla="*/ 201 h 522"/>
                <a:gd name="T42" fmla="*/ 291 w 616"/>
                <a:gd name="T43" fmla="*/ 185 h 522"/>
                <a:gd name="T44" fmla="*/ 285 w 616"/>
                <a:gd name="T45" fmla="*/ 158 h 522"/>
                <a:gd name="T46" fmla="*/ 331 w 616"/>
                <a:gd name="T47" fmla="*/ 98 h 522"/>
                <a:gd name="T48" fmla="*/ 373 w 616"/>
                <a:gd name="T49" fmla="*/ 44 h 522"/>
                <a:gd name="T50" fmla="*/ 439 w 616"/>
                <a:gd name="T51" fmla="*/ 22 h 522"/>
                <a:gd name="T52" fmla="*/ 507 w 616"/>
                <a:gd name="T53" fmla="*/ 6 h 522"/>
                <a:gd name="T54" fmla="*/ 520 w 616"/>
                <a:gd name="T55" fmla="*/ 9 h 522"/>
                <a:gd name="T56" fmla="*/ 539 w 616"/>
                <a:gd name="T57" fmla="*/ 81 h 522"/>
                <a:gd name="T58" fmla="*/ 553 w 616"/>
                <a:gd name="T59" fmla="*/ 163 h 522"/>
                <a:gd name="T60" fmla="*/ 572 w 616"/>
                <a:gd name="T61" fmla="*/ 191 h 522"/>
                <a:gd name="T62" fmla="*/ 579 w 616"/>
                <a:gd name="T63" fmla="*/ 203 h 522"/>
                <a:gd name="T64" fmla="*/ 595 w 616"/>
                <a:gd name="T65" fmla="*/ 309 h 522"/>
                <a:gd name="T66" fmla="*/ 612 w 616"/>
                <a:gd name="T67" fmla="*/ 457 h 522"/>
                <a:gd name="T68" fmla="*/ 606 w 616"/>
                <a:gd name="T69" fmla="*/ 521 h 522"/>
                <a:gd name="T70" fmla="*/ 604 w 616"/>
                <a:gd name="T71"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6" h="522">
                  <a:moveTo>
                    <a:pt x="604" y="522"/>
                  </a:moveTo>
                  <a:cubicBezTo>
                    <a:pt x="571" y="515"/>
                    <a:pt x="537" y="510"/>
                    <a:pt x="508" y="490"/>
                  </a:cubicBezTo>
                  <a:cubicBezTo>
                    <a:pt x="507" y="489"/>
                    <a:pt x="505" y="487"/>
                    <a:pt x="504" y="487"/>
                  </a:cubicBezTo>
                  <a:cubicBezTo>
                    <a:pt x="476" y="489"/>
                    <a:pt x="471" y="465"/>
                    <a:pt x="461" y="448"/>
                  </a:cubicBezTo>
                  <a:cubicBezTo>
                    <a:pt x="452" y="434"/>
                    <a:pt x="427" y="424"/>
                    <a:pt x="410" y="428"/>
                  </a:cubicBezTo>
                  <a:cubicBezTo>
                    <a:pt x="347" y="445"/>
                    <a:pt x="283" y="456"/>
                    <a:pt x="219" y="469"/>
                  </a:cubicBezTo>
                  <a:cubicBezTo>
                    <a:pt x="158" y="482"/>
                    <a:pt x="97" y="495"/>
                    <a:pt x="36" y="504"/>
                  </a:cubicBezTo>
                  <a:cubicBezTo>
                    <a:pt x="27" y="505"/>
                    <a:pt x="19" y="506"/>
                    <a:pt x="10" y="506"/>
                  </a:cubicBezTo>
                  <a:cubicBezTo>
                    <a:pt x="2" y="506"/>
                    <a:pt x="0" y="487"/>
                    <a:pt x="7" y="478"/>
                  </a:cubicBezTo>
                  <a:cubicBezTo>
                    <a:pt x="12" y="472"/>
                    <a:pt x="17" y="466"/>
                    <a:pt x="24" y="461"/>
                  </a:cubicBezTo>
                  <a:cubicBezTo>
                    <a:pt x="42" y="445"/>
                    <a:pt x="53" y="422"/>
                    <a:pt x="70" y="405"/>
                  </a:cubicBezTo>
                  <a:cubicBezTo>
                    <a:pt x="82" y="393"/>
                    <a:pt x="71" y="382"/>
                    <a:pt x="62" y="373"/>
                  </a:cubicBezTo>
                  <a:cubicBezTo>
                    <a:pt x="60" y="370"/>
                    <a:pt x="55" y="369"/>
                    <a:pt x="52" y="365"/>
                  </a:cubicBezTo>
                  <a:cubicBezTo>
                    <a:pt x="40" y="349"/>
                    <a:pt x="43" y="339"/>
                    <a:pt x="62" y="330"/>
                  </a:cubicBezTo>
                  <a:cubicBezTo>
                    <a:pt x="92" y="314"/>
                    <a:pt x="124" y="312"/>
                    <a:pt x="157" y="310"/>
                  </a:cubicBezTo>
                  <a:cubicBezTo>
                    <a:pt x="170" y="310"/>
                    <a:pt x="181" y="323"/>
                    <a:pt x="196" y="314"/>
                  </a:cubicBezTo>
                  <a:cubicBezTo>
                    <a:pt x="210" y="306"/>
                    <a:pt x="225" y="301"/>
                    <a:pt x="242" y="302"/>
                  </a:cubicBezTo>
                  <a:cubicBezTo>
                    <a:pt x="250" y="302"/>
                    <a:pt x="256" y="295"/>
                    <a:pt x="262" y="288"/>
                  </a:cubicBezTo>
                  <a:cubicBezTo>
                    <a:pt x="273" y="276"/>
                    <a:pt x="281" y="261"/>
                    <a:pt x="298" y="255"/>
                  </a:cubicBezTo>
                  <a:cubicBezTo>
                    <a:pt x="308" y="253"/>
                    <a:pt x="309" y="243"/>
                    <a:pt x="305" y="233"/>
                  </a:cubicBezTo>
                  <a:cubicBezTo>
                    <a:pt x="301" y="223"/>
                    <a:pt x="297" y="213"/>
                    <a:pt x="302" y="201"/>
                  </a:cubicBezTo>
                  <a:cubicBezTo>
                    <a:pt x="306" y="193"/>
                    <a:pt x="302" y="187"/>
                    <a:pt x="291" y="185"/>
                  </a:cubicBezTo>
                  <a:cubicBezTo>
                    <a:pt x="274" y="181"/>
                    <a:pt x="273" y="171"/>
                    <a:pt x="285" y="158"/>
                  </a:cubicBezTo>
                  <a:cubicBezTo>
                    <a:pt x="303" y="140"/>
                    <a:pt x="320" y="122"/>
                    <a:pt x="331" y="98"/>
                  </a:cubicBezTo>
                  <a:cubicBezTo>
                    <a:pt x="341" y="77"/>
                    <a:pt x="358" y="61"/>
                    <a:pt x="373" y="44"/>
                  </a:cubicBezTo>
                  <a:cubicBezTo>
                    <a:pt x="391" y="25"/>
                    <a:pt x="416" y="25"/>
                    <a:pt x="439" y="22"/>
                  </a:cubicBezTo>
                  <a:cubicBezTo>
                    <a:pt x="463" y="20"/>
                    <a:pt x="484" y="10"/>
                    <a:pt x="507" y="6"/>
                  </a:cubicBezTo>
                  <a:cubicBezTo>
                    <a:pt x="512" y="5"/>
                    <a:pt x="519" y="0"/>
                    <a:pt x="520" y="9"/>
                  </a:cubicBezTo>
                  <a:cubicBezTo>
                    <a:pt x="521" y="35"/>
                    <a:pt x="540" y="57"/>
                    <a:pt x="539" y="81"/>
                  </a:cubicBezTo>
                  <a:cubicBezTo>
                    <a:pt x="539" y="110"/>
                    <a:pt x="547" y="136"/>
                    <a:pt x="553" y="163"/>
                  </a:cubicBezTo>
                  <a:cubicBezTo>
                    <a:pt x="556" y="176"/>
                    <a:pt x="552" y="190"/>
                    <a:pt x="572" y="191"/>
                  </a:cubicBezTo>
                  <a:cubicBezTo>
                    <a:pt x="578" y="191"/>
                    <a:pt x="578" y="199"/>
                    <a:pt x="579" y="203"/>
                  </a:cubicBezTo>
                  <a:cubicBezTo>
                    <a:pt x="587" y="238"/>
                    <a:pt x="599" y="272"/>
                    <a:pt x="595" y="309"/>
                  </a:cubicBezTo>
                  <a:cubicBezTo>
                    <a:pt x="590" y="359"/>
                    <a:pt x="603" y="408"/>
                    <a:pt x="612" y="457"/>
                  </a:cubicBezTo>
                  <a:cubicBezTo>
                    <a:pt x="616" y="480"/>
                    <a:pt x="609" y="500"/>
                    <a:pt x="606" y="521"/>
                  </a:cubicBezTo>
                  <a:cubicBezTo>
                    <a:pt x="605" y="521"/>
                    <a:pt x="604" y="522"/>
                    <a:pt x="604" y="522"/>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4" name="Freeform 35">
              <a:extLst>
                <a:ext uri="{FF2B5EF4-FFF2-40B4-BE49-F238E27FC236}">
                  <a16:creationId xmlns:a16="http://schemas.microsoft.com/office/drawing/2014/main" id="{2ECA1DF6-2E45-4D4F-887A-8768FAD808A9}"/>
                </a:ext>
              </a:extLst>
            </p:cNvPr>
            <p:cNvSpPr>
              <a:spLocks/>
            </p:cNvSpPr>
            <p:nvPr/>
          </p:nvSpPr>
          <p:spPr bwMode="auto">
            <a:xfrm>
              <a:off x="7062788" y="15078480"/>
              <a:ext cx="1219200" cy="1073150"/>
            </a:xfrm>
            <a:custGeom>
              <a:avLst/>
              <a:gdLst>
                <a:gd name="T0" fmla="*/ 229 w 590"/>
                <a:gd name="T1" fmla="*/ 455 h 519"/>
                <a:gd name="T2" fmla="*/ 145 w 590"/>
                <a:gd name="T3" fmla="*/ 444 h 519"/>
                <a:gd name="T4" fmla="*/ 51 w 590"/>
                <a:gd name="T5" fmla="*/ 436 h 519"/>
                <a:gd name="T6" fmla="*/ 37 w 590"/>
                <a:gd name="T7" fmla="*/ 436 h 519"/>
                <a:gd name="T8" fmla="*/ 38 w 590"/>
                <a:gd name="T9" fmla="*/ 421 h 519"/>
                <a:gd name="T10" fmla="*/ 46 w 590"/>
                <a:gd name="T11" fmla="*/ 381 h 519"/>
                <a:gd name="T12" fmla="*/ 60 w 590"/>
                <a:gd name="T13" fmla="*/ 307 h 519"/>
                <a:gd name="T14" fmla="*/ 60 w 590"/>
                <a:gd name="T15" fmla="*/ 240 h 519"/>
                <a:gd name="T16" fmla="*/ 12 w 590"/>
                <a:gd name="T17" fmla="*/ 138 h 519"/>
                <a:gd name="T18" fmla="*/ 5 w 590"/>
                <a:gd name="T19" fmla="*/ 95 h 519"/>
                <a:gd name="T20" fmla="*/ 3 w 590"/>
                <a:gd name="T21" fmla="*/ 17 h 519"/>
                <a:gd name="T22" fmla="*/ 18 w 590"/>
                <a:gd name="T23" fmla="*/ 8 h 519"/>
                <a:gd name="T24" fmla="*/ 200 w 590"/>
                <a:gd name="T25" fmla="*/ 7 h 519"/>
                <a:gd name="T26" fmla="*/ 296 w 590"/>
                <a:gd name="T27" fmla="*/ 1 h 519"/>
                <a:gd name="T28" fmla="*/ 308 w 590"/>
                <a:gd name="T29" fmla="*/ 10 h 519"/>
                <a:gd name="T30" fmla="*/ 319 w 590"/>
                <a:gd name="T31" fmla="*/ 67 h 519"/>
                <a:gd name="T32" fmla="*/ 328 w 590"/>
                <a:gd name="T33" fmla="*/ 78 h 519"/>
                <a:gd name="T34" fmla="*/ 333 w 590"/>
                <a:gd name="T35" fmla="*/ 89 h 519"/>
                <a:gd name="T36" fmla="*/ 302 w 590"/>
                <a:gd name="T37" fmla="*/ 158 h 519"/>
                <a:gd name="T38" fmla="*/ 274 w 590"/>
                <a:gd name="T39" fmla="*/ 260 h 519"/>
                <a:gd name="T40" fmla="*/ 286 w 590"/>
                <a:gd name="T41" fmla="*/ 270 h 519"/>
                <a:gd name="T42" fmla="*/ 410 w 590"/>
                <a:gd name="T43" fmla="*/ 263 h 519"/>
                <a:gd name="T44" fmla="*/ 474 w 590"/>
                <a:gd name="T45" fmla="*/ 263 h 519"/>
                <a:gd name="T46" fmla="*/ 483 w 590"/>
                <a:gd name="T47" fmla="*/ 275 h 519"/>
                <a:gd name="T48" fmla="*/ 498 w 590"/>
                <a:gd name="T49" fmla="*/ 330 h 519"/>
                <a:gd name="T50" fmla="*/ 493 w 590"/>
                <a:gd name="T51" fmla="*/ 377 h 519"/>
                <a:gd name="T52" fmla="*/ 485 w 590"/>
                <a:gd name="T53" fmla="*/ 394 h 519"/>
                <a:gd name="T54" fmla="*/ 513 w 590"/>
                <a:gd name="T55" fmla="*/ 409 h 519"/>
                <a:gd name="T56" fmla="*/ 526 w 590"/>
                <a:gd name="T57" fmla="*/ 399 h 519"/>
                <a:gd name="T58" fmla="*/ 532 w 590"/>
                <a:gd name="T59" fmla="*/ 387 h 519"/>
                <a:gd name="T60" fmla="*/ 541 w 590"/>
                <a:gd name="T61" fmla="*/ 398 h 519"/>
                <a:gd name="T62" fmla="*/ 539 w 590"/>
                <a:gd name="T63" fmla="*/ 411 h 519"/>
                <a:gd name="T64" fmla="*/ 527 w 590"/>
                <a:gd name="T65" fmla="*/ 416 h 519"/>
                <a:gd name="T66" fmla="*/ 513 w 590"/>
                <a:gd name="T67" fmla="*/ 428 h 519"/>
                <a:gd name="T68" fmla="*/ 541 w 590"/>
                <a:gd name="T69" fmla="*/ 469 h 519"/>
                <a:gd name="T70" fmla="*/ 583 w 590"/>
                <a:gd name="T71" fmla="*/ 487 h 519"/>
                <a:gd name="T72" fmla="*/ 578 w 590"/>
                <a:gd name="T73" fmla="*/ 502 h 519"/>
                <a:gd name="T74" fmla="*/ 552 w 590"/>
                <a:gd name="T75" fmla="*/ 493 h 519"/>
                <a:gd name="T76" fmla="*/ 537 w 590"/>
                <a:gd name="T77" fmla="*/ 483 h 519"/>
                <a:gd name="T78" fmla="*/ 499 w 590"/>
                <a:gd name="T79" fmla="*/ 457 h 519"/>
                <a:gd name="T80" fmla="*/ 489 w 590"/>
                <a:gd name="T81" fmla="*/ 455 h 519"/>
                <a:gd name="T82" fmla="*/ 469 w 590"/>
                <a:gd name="T83" fmla="*/ 469 h 519"/>
                <a:gd name="T84" fmla="*/ 467 w 590"/>
                <a:gd name="T85" fmla="*/ 483 h 519"/>
                <a:gd name="T86" fmla="*/ 460 w 590"/>
                <a:gd name="T87" fmla="*/ 501 h 519"/>
                <a:gd name="T88" fmla="*/ 449 w 590"/>
                <a:gd name="T89" fmla="*/ 488 h 519"/>
                <a:gd name="T90" fmla="*/ 438 w 590"/>
                <a:gd name="T91" fmla="*/ 484 h 519"/>
                <a:gd name="T92" fmla="*/ 404 w 590"/>
                <a:gd name="T93" fmla="*/ 505 h 519"/>
                <a:gd name="T94" fmla="*/ 376 w 590"/>
                <a:gd name="T95" fmla="*/ 513 h 519"/>
                <a:gd name="T96" fmla="*/ 355 w 590"/>
                <a:gd name="T97" fmla="*/ 505 h 519"/>
                <a:gd name="T98" fmla="*/ 341 w 590"/>
                <a:gd name="T99" fmla="*/ 479 h 519"/>
                <a:gd name="T100" fmla="*/ 330 w 590"/>
                <a:gd name="T101" fmla="*/ 462 h 519"/>
                <a:gd name="T102" fmla="*/ 297 w 590"/>
                <a:gd name="T103" fmla="*/ 438 h 519"/>
                <a:gd name="T104" fmla="*/ 294 w 590"/>
                <a:gd name="T105" fmla="*/ 434 h 519"/>
                <a:gd name="T106" fmla="*/ 228 w 590"/>
                <a:gd name="T107" fmla="*/ 431 h 519"/>
                <a:gd name="T108" fmla="*/ 229 w 590"/>
                <a:gd name="T109" fmla="*/ 4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0" h="519">
                  <a:moveTo>
                    <a:pt x="229" y="455"/>
                  </a:moveTo>
                  <a:cubicBezTo>
                    <a:pt x="197" y="466"/>
                    <a:pt x="169" y="456"/>
                    <a:pt x="145" y="444"/>
                  </a:cubicBezTo>
                  <a:cubicBezTo>
                    <a:pt x="113" y="427"/>
                    <a:pt x="83" y="433"/>
                    <a:pt x="51" y="436"/>
                  </a:cubicBezTo>
                  <a:cubicBezTo>
                    <a:pt x="46" y="436"/>
                    <a:pt x="41" y="440"/>
                    <a:pt x="37" y="436"/>
                  </a:cubicBezTo>
                  <a:cubicBezTo>
                    <a:pt x="32" y="431"/>
                    <a:pt x="35" y="425"/>
                    <a:pt x="38" y="421"/>
                  </a:cubicBezTo>
                  <a:cubicBezTo>
                    <a:pt x="47" y="408"/>
                    <a:pt x="46" y="395"/>
                    <a:pt x="46" y="381"/>
                  </a:cubicBezTo>
                  <a:cubicBezTo>
                    <a:pt x="46" y="355"/>
                    <a:pt x="50" y="331"/>
                    <a:pt x="60" y="307"/>
                  </a:cubicBezTo>
                  <a:cubicBezTo>
                    <a:pt x="69" y="286"/>
                    <a:pt x="69" y="262"/>
                    <a:pt x="60" y="240"/>
                  </a:cubicBezTo>
                  <a:cubicBezTo>
                    <a:pt x="45" y="206"/>
                    <a:pt x="27" y="173"/>
                    <a:pt x="12" y="138"/>
                  </a:cubicBezTo>
                  <a:cubicBezTo>
                    <a:pt x="6" y="125"/>
                    <a:pt x="6" y="110"/>
                    <a:pt x="5" y="95"/>
                  </a:cubicBezTo>
                  <a:cubicBezTo>
                    <a:pt x="3" y="69"/>
                    <a:pt x="7" y="43"/>
                    <a:pt x="3" y="17"/>
                  </a:cubicBezTo>
                  <a:cubicBezTo>
                    <a:pt x="0" y="3"/>
                    <a:pt x="12" y="8"/>
                    <a:pt x="18" y="8"/>
                  </a:cubicBezTo>
                  <a:cubicBezTo>
                    <a:pt x="79" y="8"/>
                    <a:pt x="139" y="9"/>
                    <a:pt x="200" y="7"/>
                  </a:cubicBezTo>
                  <a:cubicBezTo>
                    <a:pt x="232" y="7"/>
                    <a:pt x="264" y="4"/>
                    <a:pt x="296" y="1"/>
                  </a:cubicBezTo>
                  <a:cubicBezTo>
                    <a:pt x="304" y="0"/>
                    <a:pt x="307" y="2"/>
                    <a:pt x="308" y="10"/>
                  </a:cubicBezTo>
                  <a:cubicBezTo>
                    <a:pt x="311" y="29"/>
                    <a:pt x="316" y="48"/>
                    <a:pt x="319" y="67"/>
                  </a:cubicBezTo>
                  <a:cubicBezTo>
                    <a:pt x="320" y="72"/>
                    <a:pt x="324" y="76"/>
                    <a:pt x="328" y="78"/>
                  </a:cubicBezTo>
                  <a:cubicBezTo>
                    <a:pt x="333" y="81"/>
                    <a:pt x="336" y="84"/>
                    <a:pt x="333" y="89"/>
                  </a:cubicBezTo>
                  <a:cubicBezTo>
                    <a:pt x="322" y="111"/>
                    <a:pt x="318" y="137"/>
                    <a:pt x="302" y="158"/>
                  </a:cubicBezTo>
                  <a:cubicBezTo>
                    <a:pt x="279" y="188"/>
                    <a:pt x="275" y="223"/>
                    <a:pt x="274" y="260"/>
                  </a:cubicBezTo>
                  <a:cubicBezTo>
                    <a:pt x="274" y="268"/>
                    <a:pt x="278" y="270"/>
                    <a:pt x="286" y="270"/>
                  </a:cubicBezTo>
                  <a:cubicBezTo>
                    <a:pt x="327" y="270"/>
                    <a:pt x="369" y="267"/>
                    <a:pt x="410" y="263"/>
                  </a:cubicBezTo>
                  <a:cubicBezTo>
                    <a:pt x="431" y="262"/>
                    <a:pt x="453" y="263"/>
                    <a:pt x="474" y="263"/>
                  </a:cubicBezTo>
                  <a:cubicBezTo>
                    <a:pt x="483" y="263"/>
                    <a:pt x="486" y="267"/>
                    <a:pt x="483" y="275"/>
                  </a:cubicBezTo>
                  <a:cubicBezTo>
                    <a:pt x="475" y="297"/>
                    <a:pt x="483" y="314"/>
                    <a:pt x="498" y="330"/>
                  </a:cubicBezTo>
                  <a:cubicBezTo>
                    <a:pt x="513" y="346"/>
                    <a:pt x="510" y="366"/>
                    <a:pt x="493" y="377"/>
                  </a:cubicBezTo>
                  <a:cubicBezTo>
                    <a:pt x="487" y="382"/>
                    <a:pt x="481" y="387"/>
                    <a:pt x="485" y="394"/>
                  </a:cubicBezTo>
                  <a:cubicBezTo>
                    <a:pt x="490" y="404"/>
                    <a:pt x="501" y="408"/>
                    <a:pt x="513" y="409"/>
                  </a:cubicBezTo>
                  <a:cubicBezTo>
                    <a:pt x="520" y="409"/>
                    <a:pt x="525" y="406"/>
                    <a:pt x="526" y="399"/>
                  </a:cubicBezTo>
                  <a:cubicBezTo>
                    <a:pt x="526" y="394"/>
                    <a:pt x="524" y="387"/>
                    <a:pt x="532" y="387"/>
                  </a:cubicBezTo>
                  <a:cubicBezTo>
                    <a:pt x="537" y="388"/>
                    <a:pt x="538" y="394"/>
                    <a:pt x="541" y="398"/>
                  </a:cubicBezTo>
                  <a:cubicBezTo>
                    <a:pt x="546" y="403"/>
                    <a:pt x="543" y="407"/>
                    <a:pt x="539" y="411"/>
                  </a:cubicBezTo>
                  <a:cubicBezTo>
                    <a:pt x="536" y="414"/>
                    <a:pt x="532" y="416"/>
                    <a:pt x="527" y="416"/>
                  </a:cubicBezTo>
                  <a:cubicBezTo>
                    <a:pt x="518" y="415"/>
                    <a:pt x="515" y="419"/>
                    <a:pt x="513" y="428"/>
                  </a:cubicBezTo>
                  <a:cubicBezTo>
                    <a:pt x="507" y="452"/>
                    <a:pt x="515" y="466"/>
                    <a:pt x="541" y="469"/>
                  </a:cubicBezTo>
                  <a:cubicBezTo>
                    <a:pt x="558" y="470"/>
                    <a:pt x="572" y="475"/>
                    <a:pt x="583" y="487"/>
                  </a:cubicBezTo>
                  <a:cubicBezTo>
                    <a:pt x="590" y="496"/>
                    <a:pt x="588" y="501"/>
                    <a:pt x="578" y="502"/>
                  </a:cubicBezTo>
                  <a:cubicBezTo>
                    <a:pt x="568" y="503"/>
                    <a:pt x="558" y="504"/>
                    <a:pt x="552" y="493"/>
                  </a:cubicBezTo>
                  <a:cubicBezTo>
                    <a:pt x="549" y="487"/>
                    <a:pt x="542" y="485"/>
                    <a:pt x="537" y="483"/>
                  </a:cubicBezTo>
                  <a:cubicBezTo>
                    <a:pt x="523" y="475"/>
                    <a:pt x="502" y="479"/>
                    <a:pt x="499" y="457"/>
                  </a:cubicBezTo>
                  <a:cubicBezTo>
                    <a:pt x="498" y="453"/>
                    <a:pt x="491" y="452"/>
                    <a:pt x="489" y="455"/>
                  </a:cubicBezTo>
                  <a:cubicBezTo>
                    <a:pt x="484" y="463"/>
                    <a:pt x="470" y="456"/>
                    <a:pt x="469" y="469"/>
                  </a:cubicBezTo>
                  <a:cubicBezTo>
                    <a:pt x="469" y="473"/>
                    <a:pt x="469" y="479"/>
                    <a:pt x="467" y="483"/>
                  </a:cubicBezTo>
                  <a:cubicBezTo>
                    <a:pt x="464" y="489"/>
                    <a:pt x="469" y="499"/>
                    <a:pt x="460" y="501"/>
                  </a:cubicBezTo>
                  <a:cubicBezTo>
                    <a:pt x="453" y="502"/>
                    <a:pt x="453" y="492"/>
                    <a:pt x="449" y="488"/>
                  </a:cubicBezTo>
                  <a:cubicBezTo>
                    <a:pt x="446" y="484"/>
                    <a:pt x="440" y="481"/>
                    <a:pt x="438" y="484"/>
                  </a:cubicBezTo>
                  <a:cubicBezTo>
                    <a:pt x="429" y="495"/>
                    <a:pt x="411" y="491"/>
                    <a:pt x="404" y="505"/>
                  </a:cubicBezTo>
                  <a:cubicBezTo>
                    <a:pt x="398" y="517"/>
                    <a:pt x="388" y="519"/>
                    <a:pt x="376" y="513"/>
                  </a:cubicBezTo>
                  <a:cubicBezTo>
                    <a:pt x="369" y="510"/>
                    <a:pt x="362" y="508"/>
                    <a:pt x="355" y="505"/>
                  </a:cubicBezTo>
                  <a:cubicBezTo>
                    <a:pt x="346" y="499"/>
                    <a:pt x="329" y="498"/>
                    <a:pt x="341" y="479"/>
                  </a:cubicBezTo>
                  <a:cubicBezTo>
                    <a:pt x="346" y="472"/>
                    <a:pt x="339" y="463"/>
                    <a:pt x="330" y="462"/>
                  </a:cubicBezTo>
                  <a:cubicBezTo>
                    <a:pt x="314" y="460"/>
                    <a:pt x="299" y="458"/>
                    <a:pt x="297" y="438"/>
                  </a:cubicBezTo>
                  <a:cubicBezTo>
                    <a:pt x="297" y="436"/>
                    <a:pt x="295" y="435"/>
                    <a:pt x="294" y="434"/>
                  </a:cubicBezTo>
                  <a:cubicBezTo>
                    <a:pt x="285" y="426"/>
                    <a:pt x="238" y="425"/>
                    <a:pt x="228" y="431"/>
                  </a:cubicBezTo>
                  <a:cubicBezTo>
                    <a:pt x="217" y="438"/>
                    <a:pt x="223" y="446"/>
                    <a:pt x="229" y="455"/>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5" name="Freeform 36">
              <a:extLst>
                <a:ext uri="{FF2B5EF4-FFF2-40B4-BE49-F238E27FC236}">
                  <a16:creationId xmlns:a16="http://schemas.microsoft.com/office/drawing/2014/main" id="{36E494F8-ABC7-4976-AFA4-5D96295A468B}"/>
                </a:ext>
              </a:extLst>
            </p:cNvPr>
            <p:cNvSpPr>
              <a:spLocks/>
            </p:cNvSpPr>
            <p:nvPr/>
          </p:nvSpPr>
          <p:spPr bwMode="auto">
            <a:xfrm>
              <a:off x="9764713" y="12163830"/>
              <a:ext cx="1236662" cy="790575"/>
            </a:xfrm>
            <a:custGeom>
              <a:avLst/>
              <a:gdLst>
                <a:gd name="T0" fmla="*/ 55 w 598"/>
                <a:gd name="T1" fmla="*/ 52 h 383"/>
                <a:gd name="T2" fmla="*/ 92 w 598"/>
                <a:gd name="T3" fmla="*/ 77 h 383"/>
                <a:gd name="T4" fmla="*/ 268 w 598"/>
                <a:gd name="T5" fmla="*/ 45 h 383"/>
                <a:gd name="T6" fmla="*/ 482 w 598"/>
                <a:gd name="T7" fmla="*/ 2 h 383"/>
                <a:gd name="T8" fmla="*/ 525 w 598"/>
                <a:gd name="T9" fmla="*/ 33 h 383"/>
                <a:gd name="T10" fmla="*/ 562 w 598"/>
                <a:gd name="T11" fmla="*/ 60 h 383"/>
                <a:gd name="T12" fmla="*/ 546 w 598"/>
                <a:gd name="T13" fmla="*/ 104 h 383"/>
                <a:gd name="T14" fmla="*/ 546 w 598"/>
                <a:gd name="T15" fmla="*/ 133 h 383"/>
                <a:gd name="T16" fmla="*/ 544 w 598"/>
                <a:gd name="T17" fmla="*/ 141 h 383"/>
                <a:gd name="T18" fmla="*/ 555 w 598"/>
                <a:gd name="T19" fmla="*/ 183 h 383"/>
                <a:gd name="T20" fmla="*/ 595 w 598"/>
                <a:gd name="T21" fmla="*/ 221 h 383"/>
                <a:gd name="T22" fmla="*/ 593 w 598"/>
                <a:gd name="T23" fmla="*/ 228 h 383"/>
                <a:gd name="T24" fmla="*/ 571 w 598"/>
                <a:gd name="T25" fmla="*/ 255 h 383"/>
                <a:gd name="T26" fmla="*/ 539 w 598"/>
                <a:gd name="T27" fmla="*/ 275 h 383"/>
                <a:gd name="T28" fmla="*/ 522 w 598"/>
                <a:gd name="T29" fmla="*/ 285 h 383"/>
                <a:gd name="T30" fmla="*/ 491 w 598"/>
                <a:gd name="T31" fmla="*/ 301 h 383"/>
                <a:gd name="T32" fmla="*/ 330 w 598"/>
                <a:gd name="T33" fmla="*/ 333 h 383"/>
                <a:gd name="T34" fmla="*/ 279 w 598"/>
                <a:gd name="T35" fmla="*/ 339 h 383"/>
                <a:gd name="T36" fmla="*/ 247 w 598"/>
                <a:gd name="T37" fmla="*/ 348 h 383"/>
                <a:gd name="T38" fmla="*/ 224 w 598"/>
                <a:gd name="T39" fmla="*/ 354 h 383"/>
                <a:gd name="T40" fmla="*/ 77 w 598"/>
                <a:gd name="T41" fmla="*/ 378 h 383"/>
                <a:gd name="T42" fmla="*/ 46 w 598"/>
                <a:gd name="T43" fmla="*/ 359 h 383"/>
                <a:gd name="T44" fmla="*/ 25 w 598"/>
                <a:gd name="T45" fmla="*/ 245 h 383"/>
                <a:gd name="T46" fmla="*/ 5 w 598"/>
                <a:gd name="T47" fmla="*/ 117 h 383"/>
                <a:gd name="T48" fmla="*/ 25 w 598"/>
                <a:gd name="T49" fmla="*/ 76 h 383"/>
                <a:gd name="T50" fmla="*/ 55 w 598"/>
                <a:gd name="T51" fmla="*/ 5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8" h="383">
                  <a:moveTo>
                    <a:pt x="55" y="52"/>
                  </a:moveTo>
                  <a:cubicBezTo>
                    <a:pt x="61" y="81"/>
                    <a:pt x="61" y="80"/>
                    <a:pt x="92" y="77"/>
                  </a:cubicBezTo>
                  <a:cubicBezTo>
                    <a:pt x="152" y="71"/>
                    <a:pt x="210" y="58"/>
                    <a:pt x="268" y="45"/>
                  </a:cubicBezTo>
                  <a:cubicBezTo>
                    <a:pt x="339" y="31"/>
                    <a:pt x="410" y="16"/>
                    <a:pt x="482" y="2"/>
                  </a:cubicBezTo>
                  <a:cubicBezTo>
                    <a:pt x="493" y="0"/>
                    <a:pt x="516" y="17"/>
                    <a:pt x="525" y="33"/>
                  </a:cubicBezTo>
                  <a:cubicBezTo>
                    <a:pt x="537" y="57"/>
                    <a:pt x="537" y="57"/>
                    <a:pt x="562" y="60"/>
                  </a:cubicBezTo>
                  <a:cubicBezTo>
                    <a:pt x="553" y="74"/>
                    <a:pt x="558" y="90"/>
                    <a:pt x="546" y="104"/>
                  </a:cubicBezTo>
                  <a:cubicBezTo>
                    <a:pt x="541" y="110"/>
                    <a:pt x="536" y="123"/>
                    <a:pt x="546" y="133"/>
                  </a:cubicBezTo>
                  <a:cubicBezTo>
                    <a:pt x="548" y="136"/>
                    <a:pt x="546" y="138"/>
                    <a:pt x="544" y="141"/>
                  </a:cubicBezTo>
                  <a:cubicBezTo>
                    <a:pt x="532" y="158"/>
                    <a:pt x="539" y="171"/>
                    <a:pt x="555" y="183"/>
                  </a:cubicBezTo>
                  <a:cubicBezTo>
                    <a:pt x="569" y="195"/>
                    <a:pt x="581" y="209"/>
                    <a:pt x="595" y="221"/>
                  </a:cubicBezTo>
                  <a:cubicBezTo>
                    <a:pt x="598" y="223"/>
                    <a:pt x="596" y="227"/>
                    <a:pt x="593" y="228"/>
                  </a:cubicBezTo>
                  <a:cubicBezTo>
                    <a:pt x="581" y="233"/>
                    <a:pt x="578" y="246"/>
                    <a:pt x="571" y="255"/>
                  </a:cubicBezTo>
                  <a:cubicBezTo>
                    <a:pt x="563" y="266"/>
                    <a:pt x="555" y="277"/>
                    <a:pt x="539" y="275"/>
                  </a:cubicBezTo>
                  <a:cubicBezTo>
                    <a:pt x="530" y="275"/>
                    <a:pt x="526" y="280"/>
                    <a:pt x="522" y="285"/>
                  </a:cubicBezTo>
                  <a:cubicBezTo>
                    <a:pt x="514" y="296"/>
                    <a:pt x="503" y="300"/>
                    <a:pt x="491" y="301"/>
                  </a:cubicBezTo>
                  <a:cubicBezTo>
                    <a:pt x="436" y="305"/>
                    <a:pt x="385" y="327"/>
                    <a:pt x="330" y="333"/>
                  </a:cubicBezTo>
                  <a:cubicBezTo>
                    <a:pt x="313" y="334"/>
                    <a:pt x="296" y="340"/>
                    <a:pt x="279" y="339"/>
                  </a:cubicBezTo>
                  <a:cubicBezTo>
                    <a:pt x="267" y="339"/>
                    <a:pt x="257" y="342"/>
                    <a:pt x="247" y="348"/>
                  </a:cubicBezTo>
                  <a:cubicBezTo>
                    <a:pt x="241" y="352"/>
                    <a:pt x="232" y="353"/>
                    <a:pt x="224" y="354"/>
                  </a:cubicBezTo>
                  <a:cubicBezTo>
                    <a:pt x="175" y="362"/>
                    <a:pt x="126" y="370"/>
                    <a:pt x="77" y="378"/>
                  </a:cubicBezTo>
                  <a:cubicBezTo>
                    <a:pt x="52" y="383"/>
                    <a:pt x="54" y="381"/>
                    <a:pt x="46" y="359"/>
                  </a:cubicBezTo>
                  <a:cubicBezTo>
                    <a:pt x="33" y="322"/>
                    <a:pt x="34" y="283"/>
                    <a:pt x="25" y="245"/>
                  </a:cubicBezTo>
                  <a:cubicBezTo>
                    <a:pt x="15" y="203"/>
                    <a:pt x="14" y="159"/>
                    <a:pt x="5" y="117"/>
                  </a:cubicBezTo>
                  <a:cubicBezTo>
                    <a:pt x="0" y="95"/>
                    <a:pt x="8" y="85"/>
                    <a:pt x="25" y="76"/>
                  </a:cubicBezTo>
                  <a:cubicBezTo>
                    <a:pt x="36" y="70"/>
                    <a:pt x="43" y="59"/>
                    <a:pt x="55" y="52"/>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6" name="Freeform 37">
              <a:extLst>
                <a:ext uri="{FF2B5EF4-FFF2-40B4-BE49-F238E27FC236}">
                  <a16:creationId xmlns:a16="http://schemas.microsoft.com/office/drawing/2014/main" id="{BB579D22-7FDD-4FDA-BFB0-B991DE1C8487}"/>
                </a:ext>
              </a:extLst>
            </p:cNvPr>
            <p:cNvSpPr>
              <a:spLocks/>
            </p:cNvSpPr>
            <p:nvPr/>
          </p:nvSpPr>
          <p:spPr bwMode="auto">
            <a:xfrm>
              <a:off x="8909050" y="12370205"/>
              <a:ext cx="908050" cy="1012825"/>
            </a:xfrm>
            <a:custGeom>
              <a:avLst/>
              <a:gdLst>
                <a:gd name="T0" fmla="*/ 123 w 439"/>
                <a:gd name="T1" fmla="*/ 73 h 490"/>
                <a:gd name="T2" fmla="*/ 212 w 439"/>
                <a:gd name="T3" fmla="*/ 101 h 490"/>
                <a:gd name="T4" fmla="*/ 234 w 439"/>
                <a:gd name="T5" fmla="*/ 102 h 490"/>
                <a:gd name="T6" fmla="*/ 293 w 439"/>
                <a:gd name="T7" fmla="*/ 80 h 490"/>
                <a:gd name="T8" fmla="*/ 332 w 439"/>
                <a:gd name="T9" fmla="*/ 47 h 490"/>
                <a:gd name="T10" fmla="*/ 395 w 439"/>
                <a:gd name="T11" fmla="*/ 5 h 490"/>
                <a:gd name="T12" fmla="*/ 407 w 439"/>
                <a:gd name="T13" fmla="*/ 19 h 490"/>
                <a:gd name="T14" fmla="*/ 419 w 439"/>
                <a:gd name="T15" fmla="*/ 92 h 490"/>
                <a:gd name="T16" fmla="*/ 433 w 439"/>
                <a:gd name="T17" fmla="*/ 172 h 490"/>
                <a:gd name="T18" fmla="*/ 425 w 439"/>
                <a:gd name="T19" fmla="*/ 221 h 490"/>
                <a:gd name="T20" fmla="*/ 421 w 439"/>
                <a:gd name="T21" fmla="*/ 267 h 490"/>
                <a:gd name="T22" fmla="*/ 395 w 439"/>
                <a:gd name="T23" fmla="*/ 331 h 490"/>
                <a:gd name="T24" fmla="*/ 373 w 439"/>
                <a:gd name="T25" fmla="*/ 341 h 490"/>
                <a:gd name="T26" fmla="*/ 363 w 439"/>
                <a:gd name="T27" fmla="*/ 343 h 490"/>
                <a:gd name="T28" fmla="*/ 337 w 439"/>
                <a:gd name="T29" fmla="*/ 393 h 490"/>
                <a:gd name="T30" fmla="*/ 330 w 439"/>
                <a:gd name="T31" fmla="*/ 403 h 490"/>
                <a:gd name="T32" fmla="*/ 304 w 439"/>
                <a:gd name="T33" fmla="*/ 432 h 490"/>
                <a:gd name="T34" fmla="*/ 291 w 439"/>
                <a:gd name="T35" fmla="*/ 483 h 490"/>
                <a:gd name="T36" fmla="*/ 283 w 439"/>
                <a:gd name="T37" fmla="*/ 489 h 490"/>
                <a:gd name="T38" fmla="*/ 248 w 439"/>
                <a:gd name="T39" fmla="*/ 467 h 490"/>
                <a:gd name="T40" fmla="*/ 215 w 439"/>
                <a:gd name="T41" fmla="*/ 457 h 490"/>
                <a:gd name="T42" fmla="*/ 181 w 439"/>
                <a:gd name="T43" fmla="*/ 468 h 490"/>
                <a:gd name="T44" fmla="*/ 156 w 439"/>
                <a:gd name="T45" fmla="*/ 472 h 490"/>
                <a:gd name="T46" fmla="*/ 150 w 439"/>
                <a:gd name="T47" fmla="*/ 472 h 490"/>
                <a:gd name="T48" fmla="*/ 114 w 439"/>
                <a:gd name="T49" fmla="*/ 460 h 490"/>
                <a:gd name="T50" fmla="*/ 100 w 439"/>
                <a:gd name="T51" fmla="*/ 451 h 490"/>
                <a:gd name="T52" fmla="*/ 53 w 439"/>
                <a:gd name="T53" fmla="*/ 429 h 490"/>
                <a:gd name="T54" fmla="*/ 37 w 439"/>
                <a:gd name="T55" fmla="*/ 417 h 490"/>
                <a:gd name="T56" fmla="*/ 16 w 439"/>
                <a:gd name="T57" fmla="*/ 229 h 490"/>
                <a:gd name="T58" fmla="*/ 1 w 439"/>
                <a:gd name="T59" fmla="*/ 105 h 490"/>
                <a:gd name="T60" fmla="*/ 9 w 439"/>
                <a:gd name="T61" fmla="*/ 93 h 490"/>
                <a:gd name="T62" fmla="*/ 123 w 439"/>
                <a:gd name="T63" fmla="*/ 7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9" h="490">
                  <a:moveTo>
                    <a:pt x="123" y="73"/>
                  </a:moveTo>
                  <a:cubicBezTo>
                    <a:pt x="148" y="91"/>
                    <a:pt x="186" y="76"/>
                    <a:pt x="212" y="101"/>
                  </a:cubicBezTo>
                  <a:cubicBezTo>
                    <a:pt x="218" y="107"/>
                    <a:pt x="227" y="105"/>
                    <a:pt x="234" y="102"/>
                  </a:cubicBezTo>
                  <a:cubicBezTo>
                    <a:pt x="253" y="93"/>
                    <a:pt x="272" y="84"/>
                    <a:pt x="293" y="80"/>
                  </a:cubicBezTo>
                  <a:cubicBezTo>
                    <a:pt x="311" y="78"/>
                    <a:pt x="321" y="60"/>
                    <a:pt x="332" y="47"/>
                  </a:cubicBezTo>
                  <a:cubicBezTo>
                    <a:pt x="349" y="26"/>
                    <a:pt x="372" y="16"/>
                    <a:pt x="395" y="5"/>
                  </a:cubicBezTo>
                  <a:cubicBezTo>
                    <a:pt x="407" y="0"/>
                    <a:pt x="406" y="14"/>
                    <a:pt x="407" y="19"/>
                  </a:cubicBezTo>
                  <a:cubicBezTo>
                    <a:pt x="412" y="43"/>
                    <a:pt x="415" y="67"/>
                    <a:pt x="419" y="92"/>
                  </a:cubicBezTo>
                  <a:cubicBezTo>
                    <a:pt x="424" y="118"/>
                    <a:pt x="423" y="146"/>
                    <a:pt x="433" y="172"/>
                  </a:cubicBezTo>
                  <a:cubicBezTo>
                    <a:pt x="439" y="188"/>
                    <a:pt x="426" y="204"/>
                    <a:pt x="425" y="221"/>
                  </a:cubicBezTo>
                  <a:cubicBezTo>
                    <a:pt x="425" y="236"/>
                    <a:pt x="420" y="253"/>
                    <a:pt x="421" y="267"/>
                  </a:cubicBezTo>
                  <a:cubicBezTo>
                    <a:pt x="423" y="294"/>
                    <a:pt x="408" y="311"/>
                    <a:pt x="395" y="331"/>
                  </a:cubicBezTo>
                  <a:cubicBezTo>
                    <a:pt x="391" y="339"/>
                    <a:pt x="384" y="346"/>
                    <a:pt x="373" y="341"/>
                  </a:cubicBezTo>
                  <a:cubicBezTo>
                    <a:pt x="370" y="339"/>
                    <a:pt x="364" y="340"/>
                    <a:pt x="363" y="343"/>
                  </a:cubicBezTo>
                  <a:cubicBezTo>
                    <a:pt x="355" y="360"/>
                    <a:pt x="334" y="370"/>
                    <a:pt x="337" y="393"/>
                  </a:cubicBezTo>
                  <a:cubicBezTo>
                    <a:pt x="337" y="397"/>
                    <a:pt x="337" y="404"/>
                    <a:pt x="330" y="403"/>
                  </a:cubicBezTo>
                  <a:cubicBezTo>
                    <a:pt x="306" y="400"/>
                    <a:pt x="303" y="419"/>
                    <a:pt x="304" y="432"/>
                  </a:cubicBezTo>
                  <a:cubicBezTo>
                    <a:pt x="307" y="452"/>
                    <a:pt x="293" y="465"/>
                    <a:pt x="291" y="483"/>
                  </a:cubicBezTo>
                  <a:cubicBezTo>
                    <a:pt x="291" y="486"/>
                    <a:pt x="287" y="490"/>
                    <a:pt x="283" y="489"/>
                  </a:cubicBezTo>
                  <a:cubicBezTo>
                    <a:pt x="270" y="484"/>
                    <a:pt x="255" y="480"/>
                    <a:pt x="248" y="467"/>
                  </a:cubicBezTo>
                  <a:cubicBezTo>
                    <a:pt x="240" y="453"/>
                    <a:pt x="227" y="446"/>
                    <a:pt x="215" y="457"/>
                  </a:cubicBezTo>
                  <a:cubicBezTo>
                    <a:pt x="204" y="467"/>
                    <a:pt x="193" y="468"/>
                    <a:pt x="181" y="468"/>
                  </a:cubicBezTo>
                  <a:cubicBezTo>
                    <a:pt x="173" y="468"/>
                    <a:pt x="163" y="464"/>
                    <a:pt x="156" y="472"/>
                  </a:cubicBezTo>
                  <a:cubicBezTo>
                    <a:pt x="154" y="474"/>
                    <a:pt x="151" y="474"/>
                    <a:pt x="150" y="472"/>
                  </a:cubicBezTo>
                  <a:cubicBezTo>
                    <a:pt x="142" y="455"/>
                    <a:pt x="127" y="461"/>
                    <a:pt x="114" y="460"/>
                  </a:cubicBezTo>
                  <a:cubicBezTo>
                    <a:pt x="107" y="460"/>
                    <a:pt x="103" y="458"/>
                    <a:pt x="100" y="451"/>
                  </a:cubicBezTo>
                  <a:cubicBezTo>
                    <a:pt x="89" y="426"/>
                    <a:pt x="83" y="424"/>
                    <a:pt x="53" y="429"/>
                  </a:cubicBezTo>
                  <a:cubicBezTo>
                    <a:pt x="42" y="432"/>
                    <a:pt x="38" y="429"/>
                    <a:pt x="37" y="417"/>
                  </a:cubicBezTo>
                  <a:cubicBezTo>
                    <a:pt x="30" y="354"/>
                    <a:pt x="21" y="292"/>
                    <a:pt x="16" y="229"/>
                  </a:cubicBezTo>
                  <a:cubicBezTo>
                    <a:pt x="12" y="187"/>
                    <a:pt x="3" y="146"/>
                    <a:pt x="1" y="105"/>
                  </a:cubicBezTo>
                  <a:cubicBezTo>
                    <a:pt x="0" y="98"/>
                    <a:pt x="1" y="94"/>
                    <a:pt x="9" y="93"/>
                  </a:cubicBezTo>
                  <a:cubicBezTo>
                    <a:pt x="46" y="87"/>
                    <a:pt x="83" y="80"/>
                    <a:pt x="123" y="73"/>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7" name="Freeform 38">
              <a:extLst>
                <a:ext uri="{FF2B5EF4-FFF2-40B4-BE49-F238E27FC236}">
                  <a16:creationId xmlns:a16="http://schemas.microsoft.com/office/drawing/2014/main" id="{88C34D7C-52C9-46EB-9C00-DF4D6F34B955}"/>
                </a:ext>
              </a:extLst>
            </p:cNvPr>
            <p:cNvSpPr>
              <a:spLocks/>
            </p:cNvSpPr>
            <p:nvPr/>
          </p:nvSpPr>
          <p:spPr bwMode="auto">
            <a:xfrm>
              <a:off x="8497888" y="11433580"/>
              <a:ext cx="822325" cy="1136650"/>
            </a:xfrm>
            <a:custGeom>
              <a:avLst/>
              <a:gdLst>
                <a:gd name="T0" fmla="*/ 396 w 398"/>
                <a:gd name="T1" fmla="*/ 392 h 550"/>
                <a:gd name="T2" fmla="*/ 371 w 398"/>
                <a:gd name="T3" fmla="*/ 393 h 550"/>
                <a:gd name="T4" fmla="*/ 348 w 398"/>
                <a:gd name="T5" fmla="*/ 437 h 550"/>
                <a:gd name="T6" fmla="*/ 345 w 398"/>
                <a:gd name="T7" fmla="*/ 442 h 550"/>
                <a:gd name="T8" fmla="*/ 322 w 398"/>
                <a:gd name="T9" fmla="*/ 510 h 550"/>
                <a:gd name="T10" fmla="*/ 314 w 398"/>
                <a:gd name="T11" fmla="*/ 516 h 550"/>
                <a:gd name="T12" fmla="*/ 203 w 398"/>
                <a:gd name="T13" fmla="*/ 534 h 550"/>
                <a:gd name="T14" fmla="*/ 174 w 398"/>
                <a:gd name="T15" fmla="*/ 531 h 550"/>
                <a:gd name="T16" fmla="*/ 49 w 398"/>
                <a:gd name="T17" fmla="*/ 545 h 550"/>
                <a:gd name="T18" fmla="*/ 47 w 398"/>
                <a:gd name="T19" fmla="*/ 546 h 550"/>
                <a:gd name="T20" fmla="*/ 18 w 398"/>
                <a:gd name="T21" fmla="*/ 543 h 550"/>
                <a:gd name="T22" fmla="*/ 23 w 398"/>
                <a:gd name="T23" fmla="*/ 516 h 550"/>
                <a:gd name="T24" fmla="*/ 45 w 398"/>
                <a:gd name="T25" fmla="*/ 434 h 550"/>
                <a:gd name="T26" fmla="*/ 21 w 398"/>
                <a:gd name="T27" fmla="*/ 344 h 550"/>
                <a:gd name="T28" fmla="*/ 2 w 398"/>
                <a:gd name="T29" fmla="*/ 306 h 550"/>
                <a:gd name="T30" fmla="*/ 1 w 398"/>
                <a:gd name="T31" fmla="*/ 299 h 550"/>
                <a:gd name="T32" fmla="*/ 18 w 398"/>
                <a:gd name="T33" fmla="*/ 196 h 550"/>
                <a:gd name="T34" fmla="*/ 19 w 398"/>
                <a:gd name="T35" fmla="*/ 181 h 550"/>
                <a:gd name="T36" fmla="*/ 28 w 398"/>
                <a:gd name="T37" fmla="*/ 152 h 550"/>
                <a:gd name="T38" fmla="*/ 30 w 398"/>
                <a:gd name="T39" fmla="*/ 148 h 550"/>
                <a:gd name="T40" fmla="*/ 56 w 398"/>
                <a:gd name="T41" fmla="*/ 114 h 550"/>
                <a:gd name="T42" fmla="*/ 60 w 398"/>
                <a:gd name="T43" fmla="*/ 121 h 550"/>
                <a:gd name="T44" fmla="*/ 67 w 398"/>
                <a:gd name="T45" fmla="*/ 141 h 550"/>
                <a:gd name="T46" fmla="*/ 90 w 398"/>
                <a:gd name="T47" fmla="*/ 120 h 550"/>
                <a:gd name="T48" fmla="*/ 89 w 398"/>
                <a:gd name="T49" fmla="*/ 88 h 550"/>
                <a:gd name="T50" fmla="*/ 107 w 398"/>
                <a:gd name="T51" fmla="*/ 63 h 550"/>
                <a:gd name="T52" fmla="*/ 121 w 398"/>
                <a:gd name="T53" fmla="*/ 59 h 550"/>
                <a:gd name="T54" fmla="*/ 127 w 398"/>
                <a:gd name="T55" fmla="*/ 50 h 550"/>
                <a:gd name="T56" fmla="*/ 120 w 398"/>
                <a:gd name="T57" fmla="*/ 43 h 550"/>
                <a:gd name="T58" fmla="*/ 115 w 398"/>
                <a:gd name="T59" fmla="*/ 18 h 550"/>
                <a:gd name="T60" fmla="*/ 151 w 398"/>
                <a:gd name="T61" fmla="*/ 13 h 550"/>
                <a:gd name="T62" fmla="*/ 160 w 398"/>
                <a:gd name="T63" fmla="*/ 17 h 550"/>
                <a:gd name="T64" fmla="*/ 254 w 398"/>
                <a:gd name="T65" fmla="*/ 49 h 550"/>
                <a:gd name="T66" fmla="*/ 264 w 398"/>
                <a:gd name="T67" fmla="*/ 79 h 550"/>
                <a:gd name="T68" fmla="*/ 271 w 398"/>
                <a:gd name="T69" fmla="*/ 103 h 550"/>
                <a:gd name="T70" fmla="*/ 284 w 398"/>
                <a:gd name="T71" fmla="*/ 143 h 550"/>
                <a:gd name="T72" fmla="*/ 273 w 398"/>
                <a:gd name="T73" fmla="*/ 180 h 550"/>
                <a:gd name="T74" fmla="*/ 266 w 398"/>
                <a:gd name="T75" fmla="*/ 202 h 550"/>
                <a:gd name="T76" fmla="*/ 252 w 398"/>
                <a:gd name="T77" fmla="*/ 221 h 550"/>
                <a:gd name="T78" fmla="*/ 240 w 398"/>
                <a:gd name="T79" fmla="*/ 250 h 550"/>
                <a:gd name="T80" fmla="*/ 259 w 398"/>
                <a:gd name="T81" fmla="*/ 279 h 550"/>
                <a:gd name="T82" fmla="*/ 284 w 398"/>
                <a:gd name="T83" fmla="*/ 268 h 550"/>
                <a:gd name="T84" fmla="*/ 302 w 398"/>
                <a:gd name="T85" fmla="*/ 236 h 550"/>
                <a:gd name="T86" fmla="*/ 336 w 398"/>
                <a:gd name="T87" fmla="*/ 210 h 550"/>
                <a:gd name="T88" fmla="*/ 364 w 398"/>
                <a:gd name="T89" fmla="*/ 241 h 550"/>
                <a:gd name="T90" fmla="*/ 386 w 398"/>
                <a:gd name="T91" fmla="*/ 317 h 550"/>
                <a:gd name="T92" fmla="*/ 396 w 398"/>
                <a:gd name="T93" fmla="*/ 3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550">
                  <a:moveTo>
                    <a:pt x="396" y="392"/>
                  </a:moveTo>
                  <a:cubicBezTo>
                    <a:pt x="382" y="377"/>
                    <a:pt x="377" y="378"/>
                    <a:pt x="371" y="393"/>
                  </a:cubicBezTo>
                  <a:cubicBezTo>
                    <a:pt x="365" y="409"/>
                    <a:pt x="365" y="427"/>
                    <a:pt x="348" y="437"/>
                  </a:cubicBezTo>
                  <a:cubicBezTo>
                    <a:pt x="346" y="437"/>
                    <a:pt x="345" y="440"/>
                    <a:pt x="345" y="442"/>
                  </a:cubicBezTo>
                  <a:cubicBezTo>
                    <a:pt x="354" y="470"/>
                    <a:pt x="326" y="486"/>
                    <a:pt x="322" y="510"/>
                  </a:cubicBezTo>
                  <a:cubicBezTo>
                    <a:pt x="321" y="514"/>
                    <a:pt x="318" y="515"/>
                    <a:pt x="314" y="516"/>
                  </a:cubicBezTo>
                  <a:cubicBezTo>
                    <a:pt x="277" y="522"/>
                    <a:pt x="240" y="529"/>
                    <a:pt x="203" y="534"/>
                  </a:cubicBezTo>
                  <a:cubicBezTo>
                    <a:pt x="194" y="535"/>
                    <a:pt x="183" y="531"/>
                    <a:pt x="174" y="531"/>
                  </a:cubicBezTo>
                  <a:cubicBezTo>
                    <a:pt x="132" y="533"/>
                    <a:pt x="90" y="535"/>
                    <a:pt x="49" y="545"/>
                  </a:cubicBezTo>
                  <a:cubicBezTo>
                    <a:pt x="48" y="545"/>
                    <a:pt x="48" y="546"/>
                    <a:pt x="47" y="546"/>
                  </a:cubicBezTo>
                  <a:cubicBezTo>
                    <a:pt x="37" y="545"/>
                    <a:pt x="24" y="550"/>
                    <a:pt x="18" y="543"/>
                  </a:cubicBezTo>
                  <a:cubicBezTo>
                    <a:pt x="13" y="536"/>
                    <a:pt x="19" y="524"/>
                    <a:pt x="23" y="516"/>
                  </a:cubicBezTo>
                  <a:cubicBezTo>
                    <a:pt x="36" y="490"/>
                    <a:pt x="42" y="462"/>
                    <a:pt x="45" y="434"/>
                  </a:cubicBezTo>
                  <a:cubicBezTo>
                    <a:pt x="48" y="401"/>
                    <a:pt x="38" y="371"/>
                    <a:pt x="21" y="344"/>
                  </a:cubicBezTo>
                  <a:cubicBezTo>
                    <a:pt x="13" y="332"/>
                    <a:pt x="8" y="318"/>
                    <a:pt x="2" y="306"/>
                  </a:cubicBezTo>
                  <a:cubicBezTo>
                    <a:pt x="1" y="303"/>
                    <a:pt x="0" y="301"/>
                    <a:pt x="1" y="299"/>
                  </a:cubicBezTo>
                  <a:cubicBezTo>
                    <a:pt x="12" y="265"/>
                    <a:pt x="0" y="228"/>
                    <a:pt x="18" y="196"/>
                  </a:cubicBezTo>
                  <a:cubicBezTo>
                    <a:pt x="20" y="192"/>
                    <a:pt x="20" y="186"/>
                    <a:pt x="19" y="181"/>
                  </a:cubicBezTo>
                  <a:cubicBezTo>
                    <a:pt x="17" y="170"/>
                    <a:pt x="11" y="158"/>
                    <a:pt x="28" y="152"/>
                  </a:cubicBezTo>
                  <a:cubicBezTo>
                    <a:pt x="29" y="152"/>
                    <a:pt x="30" y="149"/>
                    <a:pt x="30" y="148"/>
                  </a:cubicBezTo>
                  <a:cubicBezTo>
                    <a:pt x="26" y="126"/>
                    <a:pt x="41" y="120"/>
                    <a:pt x="56" y="114"/>
                  </a:cubicBezTo>
                  <a:cubicBezTo>
                    <a:pt x="60" y="115"/>
                    <a:pt x="59" y="119"/>
                    <a:pt x="60" y="121"/>
                  </a:cubicBezTo>
                  <a:cubicBezTo>
                    <a:pt x="62" y="128"/>
                    <a:pt x="54" y="140"/>
                    <a:pt x="67" y="141"/>
                  </a:cubicBezTo>
                  <a:cubicBezTo>
                    <a:pt x="79" y="141"/>
                    <a:pt x="88" y="132"/>
                    <a:pt x="90" y="120"/>
                  </a:cubicBezTo>
                  <a:cubicBezTo>
                    <a:pt x="92" y="110"/>
                    <a:pt x="92" y="98"/>
                    <a:pt x="89" y="88"/>
                  </a:cubicBezTo>
                  <a:cubicBezTo>
                    <a:pt x="85" y="71"/>
                    <a:pt x="94" y="66"/>
                    <a:pt x="107" y="63"/>
                  </a:cubicBezTo>
                  <a:cubicBezTo>
                    <a:pt x="112" y="62"/>
                    <a:pt x="117" y="61"/>
                    <a:pt x="121" y="59"/>
                  </a:cubicBezTo>
                  <a:cubicBezTo>
                    <a:pt x="125" y="57"/>
                    <a:pt x="127" y="54"/>
                    <a:pt x="127" y="50"/>
                  </a:cubicBezTo>
                  <a:cubicBezTo>
                    <a:pt x="127" y="45"/>
                    <a:pt x="123" y="45"/>
                    <a:pt x="120" y="43"/>
                  </a:cubicBezTo>
                  <a:cubicBezTo>
                    <a:pt x="107" y="38"/>
                    <a:pt x="104" y="27"/>
                    <a:pt x="115" y="18"/>
                  </a:cubicBezTo>
                  <a:cubicBezTo>
                    <a:pt x="126" y="10"/>
                    <a:pt x="137" y="0"/>
                    <a:pt x="151" y="13"/>
                  </a:cubicBezTo>
                  <a:cubicBezTo>
                    <a:pt x="154" y="15"/>
                    <a:pt x="157" y="17"/>
                    <a:pt x="160" y="17"/>
                  </a:cubicBezTo>
                  <a:cubicBezTo>
                    <a:pt x="196" y="14"/>
                    <a:pt x="220" y="45"/>
                    <a:pt x="254" y="49"/>
                  </a:cubicBezTo>
                  <a:cubicBezTo>
                    <a:pt x="261" y="50"/>
                    <a:pt x="280" y="61"/>
                    <a:pt x="264" y="79"/>
                  </a:cubicBezTo>
                  <a:cubicBezTo>
                    <a:pt x="258" y="87"/>
                    <a:pt x="263" y="97"/>
                    <a:pt x="271" y="103"/>
                  </a:cubicBezTo>
                  <a:cubicBezTo>
                    <a:pt x="287" y="113"/>
                    <a:pt x="286" y="128"/>
                    <a:pt x="284" y="143"/>
                  </a:cubicBezTo>
                  <a:cubicBezTo>
                    <a:pt x="283" y="156"/>
                    <a:pt x="293" y="172"/>
                    <a:pt x="273" y="180"/>
                  </a:cubicBezTo>
                  <a:cubicBezTo>
                    <a:pt x="267" y="183"/>
                    <a:pt x="266" y="194"/>
                    <a:pt x="266" y="202"/>
                  </a:cubicBezTo>
                  <a:cubicBezTo>
                    <a:pt x="266" y="211"/>
                    <a:pt x="263" y="218"/>
                    <a:pt x="252" y="221"/>
                  </a:cubicBezTo>
                  <a:cubicBezTo>
                    <a:pt x="236" y="224"/>
                    <a:pt x="240" y="239"/>
                    <a:pt x="240" y="250"/>
                  </a:cubicBezTo>
                  <a:cubicBezTo>
                    <a:pt x="239" y="264"/>
                    <a:pt x="246" y="273"/>
                    <a:pt x="259" y="279"/>
                  </a:cubicBezTo>
                  <a:cubicBezTo>
                    <a:pt x="271" y="284"/>
                    <a:pt x="277" y="275"/>
                    <a:pt x="284" y="268"/>
                  </a:cubicBezTo>
                  <a:cubicBezTo>
                    <a:pt x="292" y="258"/>
                    <a:pt x="296" y="247"/>
                    <a:pt x="302" y="236"/>
                  </a:cubicBezTo>
                  <a:cubicBezTo>
                    <a:pt x="309" y="221"/>
                    <a:pt x="321" y="210"/>
                    <a:pt x="336" y="210"/>
                  </a:cubicBezTo>
                  <a:cubicBezTo>
                    <a:pt x="352" y="211"/>
                    <a:pt x="360" y="226"/>
                    <a:pt x="364" y="241"/>
                  </a:cubicBezTo>
                  <a:cubicBezTo>
                    <a:pt x="372" y="266"/>
                    <a:pt x="375" y="293"/>
                    <a:pt x="386" y="317"/>
                  </a:cubicBezTo>
                  <a:cubicBezTo>
                    <a:pt x="397" y="341"/>
                    <a:pt x="398" y="364"/>
                    <a:pt x="396" y="392"/>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8" name="Freeform 39">
              <a:extLst>
                <a:ext uri="{FF2B5EF4-FFF2-40B4-BE49-F238E27FC236}">
                  <a16:creationId xmlns:a16="http://schemas.microsoft.com/office/drawing/2014/main" id="{E76DF96A-F44E-4988-B0A5-C61847991150}"/>
                </a:ext>
              </a:extLst>
            </p:cNvPr>
            <p:cNvSpPr>
              <a:spLocks/>
            </p:cNvSpPr>
            <p:nvPr/>
          </p:nvSpPr>
          <p:spPr bwMode="auto">
            <a:xfrm>
              <a:off x="7937500" y="13873567"/>
              <a:ext cx="1793875" cy="620712"/>
            </a:xfrm>
            <a:custGeom>
              <a:avLst/>
              <a:gdLst>
                <a:gd name="T0" fmla="*/ 865 w 868"/>
                <a:gd name="T1" fmla="*/ 0 h 300"/>
                <a:gd name="T2" fmla="*/ 859 w 868"/>
                <a:gd name="T3" fmla="*/ 25 h 300"/>
                <a:gd name="T4" fmla="*/ 806 w 868"/>
                <a:gd name="T5" fmla="*/ 69 h 300"/>
                <a:gd name="T6" fmla="*/ 789 w 868"/>
                <a:gd name="T7" fmla="*/ 71 h 300"/>
                <a:gd name="T8" fmla="*/ 782 w 868"/>
                <a:gd name="T9" fmla="*/ 71 h 300"/>
                <a:gd name="T10" fmla="*/ 751 w 868"/>
                <a:gd name="T11" fmla="*/ 109 h 300"/>
                <a:gd name="T12" fmla="*/ 744 w 868"/>
                <a:gd name="T13" fmla="*/ 119 h 300"/>
                <a:gd name="T14" fmla="*/ 667 w 868"/>
                <a:gd name="T15" fmla="*/ 166 h 300"/>
                <a:gd name="T16" fmla="*/ 645 w 868"/>
                <a:gd name="T17" fmla="*/ 194 h 300"/>
                <a:gd name="T18" fmla="*/ 634 w 868"/>
                <a:gd name="T19" fmla="*/ 205 h 300"/>
                <a:gd name="T20" fmla="*/ 616 w 868"/>
                <a:gd name="T21" fmla="*/ 229 h 300"/>
                <a:gd name="T22" fmla="*/ 599 w 868"/>
                <a:gd name="T23" fmla="*/ 246 h 300"/>
                <a:gd name="T24" fmla="*/ 448 w 868"/>
                <a:gd name="T25" fmla="*/ 263 h 300"/>
                <a:gd name="T26" fmla="*/ 363 w 868"/>
                <a:gd name="T27" fmla="*/ 271 h 300"/>
                <a:gd name="T28" fmla="*/ 175 w 868"/>
                <a:gd name="T29" fmla="*/ 286 h 300"/>
                <a:gd name="T30" fmla="*/ 62 w 868"/>
                <a:gd name="T31" fmla="*/ 294 h 300"/>
                <a:gd name="T32" fmla="*/ 30 w 868"/>
                <a:gd name="T33" fmla="*/ 297 h 300"/>
                <a:gd name="T34" fmla="*/ 8 w 868"/>
                <a:gd name="T35" fmla="*/ 296 h 300"/>
                <a:gd name="T36" fmla="*/ 10 w 868"/>
                <a:gd name="T37" fmla="*/ 240 h 300"/>
                <a:gd name="T38" fmla="*/ 20 w 868"/>
                <a:gd name="T39" fmla="*/ 230 h 300"/>
                <a:gd name="T40" fmla="*/ 47 w 868"/>
                <a:gd name="T41" fmla="*/ 142 h 300"/>
                <a:gd name="T42" fmla="*/ 50 w 868"/>
                <a:gd name="T43" fmla="*/ 128 h 300"/>
                <a:gd name="T44" fmla="*/ 76 w 868"/>
                <a:gd name="T45" fmla="*/ 103 h 300"/>
                <a:gd name="T46" fmla="*/ 196 w 868"/>
                <a:gd name="T47" fmla="*/ 96 h 300"/>
                <a:gd name="T48" fmla="*/ 208 w 868"/>
                <a:gd name="T49" fmla="*/ 83 h 300"/>
                <a:gd name="T50" fmla="*/ 220 w 868"/>
                <a:gd name="T51" fmla="*/ 73 h 300"/>
                <a:gd name="T52" fmla="*/ 303 w 868"/>
                <a:gd name="T53" fmla="*/ 66 h 300"/>
                <a:gd name="T54" fmla="*/ 444 w 868"/>
                <a:gd name="T55" fmla="*/ 55 h 300"/>
                <a:gd name="T56" fmla="*/ 514 w 868"/>
                <a:gd name="T57" fmla="*/ 47 h 300"/>
                <a:gd name="T58" fmla="*/ 614 w 868"/>
                <a:gd name="T59" fmla="*/ 41 h 300"/>
                <a:gd name="T60" fmla="*/ 713 w 868"/>
                <a:gd name="T61" fmla="*/ 26 h 300"/>
                <a:gd name="T62" fmla="*/ 841 w 868"/>
                <a:gd name="T63" fmla="*/ 10 h 300"/>
                <a:gd name="T64" fmla="*/ 865 w 868"/>
                <a:gd name="T6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8" h="300">
                  <a:moveTo>
                    <a:pt x="865" y="0"/>
                  </a:moveTo>
                  <a:cubicBezTo>
                    <a:pt x="868" y="10"/>
                    <a:pt x="865" y="16"/>
                    <a:pt x="859" y="25"/>
                  </a:cubicBezTo>
                  <a:cubicBezTo>
                    <a:pt x="846" y="46"/>
                    <a:pt x="829" y="61"/>
                    <a:pt x="806" y="69"/>
                  </a:cubicBezTo>
                  <a:cubicBezTo>
                    <a:pt x="800" y="71"/>
                    <a:pt x="797" y="87"/>
                    <a:pt x="789" y="71"/>
                  </a:cubicBezTo>
                  <a:cubicBezTo>
                    <a:pt x="789" y="70"/>
                    <a:pt x="783" y="70"/>
                    <a:pt x="782" y="71"/>
                  </a:cubicBezTo>
                  <a:cubicBezTo>
                    <a:pt x="771" y="83"/>
                    <a:pt x="752" y="90"/>
                    <a:pt x="751" y="109"/>
                  </a:cubicBezTo>
                  <a:cubicBezTo>
                    <a:pt x="750" y="114"/>
                    <a:pt x="748" y="117"/>
                    <a:pt x="744" y="119"/>
                  </a:cubicBezTo>
                  <a:cubicBezTo>
                    <a:pt x="717" y="132"/>
                    <a:pt x="697" y="157"/>
                    <a:pt x="667" y="166"/>
                  </a:cubicBezTo>
                  <a:cubicBezTo>
                    <a:pt x="655" y="170"/>
                    <a:pt x="643" y="177"/>
                    <a:pt x="645" y="194"/>
                  </a:cubicBezTo>
                  <a:cubicBezTo>
                    <a:pt x="646" y="201"/>
                    <a:pt x="641" y="203"/>
                    <a:pt x="634" y="205"/>
                  </a:cubicBezTo>
                  <a:cubicBezTo>
                    <a:pt x="621" y="207"/>
                    <a:pt x="614" y="215"/>
                    <a:pt x="616" y="229"/>
                  </a:cubicBezTo>
                  <a:cubicBezTo>
                    <a:pt x="618" y="243"/>
                    <a:pt x="611" y="246"/>
                    <a:pt x="599" y="246"/>
                  </a:cubicBezTo>
                  <a:cubicBezTo>
                    <a:pt x="548" y="248"/>
                    <a:pt x="498" y="259"/>
                    <a:pt x="448" y="263"/>
                  </a:cubicBezTo>
                  <a:cubicBezTo>
                    <a:pt x="420" y="265"/>
                    <a:pt x="392" y="271"/>
                    <a:pt x="363" y="271"/>
                  </a:cubicBezTo>
                  <a:cubicBezTo>
                    <a:pt x="300" y="273"/>
                    <a:pt x="237" y="280"/>
                    <a:pt x="175" y="286"/>
                  </a:cubicBezTo>
                  <a:cubicBezTo>
                    <a:pt x="137" y="290"/>
                    <a:pt x="99" y="292"/>
                    <a:pt x="62" y="294"/>
                  </a:cubicBezTo>
                  <a:cubicBezTo>
                    <a:pt x="51" y="295"/>
                    <a:pt x="41" y="294"/>
                    <a:pt x="30" y="297"/>
                  </a:cubicBezTo>
                  <a:cubicBezTo>
                    <a:pt x="23" y="300"/>
                    <a:pt x="15" y="300"/>
                    <a:pt x="8" y="296"/>
                  </a:cubicBezTo>
                  <a:cubicBezTo>
                    <a:pt x="0" y="291"/>
                    <a:pt x="2" y="245"/>
                    <a:pt x="10" y="240"/>
                  </a:cubicBezTo>
                  <a:cubicBezTo>
                    <a:pt x="14" y="237"/>
                    <a:pt x="20" y="236"/>
                    <a:pt x="20" y="230"/>
                  </a:cubicBezTo>
                  <a:cubicBezTo>
                    <a:pt x="21" y="198"/>
                    <a:pt x="37" y="171"/>
                    <a:pt x="47" y="142"/>
                  </a:cubicBezTo>
                  <a:cubicBezTo>
                    <a:pt x="48" y="138"/>
                    <a:pt x="51" y="133"/>
                    <a:pt x="50" y="128"/>
                  </a:cubicBezTo>
                  <a:cubicBezTo>
                    <a:pt x="46" y="107"/>
                    <a:pt x="56" y="101"/>
                    <a:pt x="76" y="103"/>
                  </a:cubicBezTo>
                  <a:cubicBezTo>
                    <a:pt x="116" y="108"/>
                    <a:pt x="156" y="94"/>
                    <a:pt x="196" y="96"/>
                  </a:cubicBezTo>
                  <a:cubicBezTo>
                    <a:pt x="206" y="97"/>
                    <a:pt x="208" y="91"/>
                    <a:pt x="208" y="83"/>
                  </a:cubicBezTo>
                  <a:cubicBezTo>
                    <a:pt x="207" y="73"/>
                    <a:pt x="210" y="73"/>
                    <a:pt x="220" y="73"/>
                  </a:cubicBezTo>
                  <a:cubicBezTo>
                    <a:pt x="248" y="72"/>
                    <a:pt x="276" y="70"/>
                    <a:pt x="303" y="66"/>
                  </a:cubicBezTo>
                  <a:cubicBezTo>
                    <a:pt x="350" y="58"/>
                    <a:pt x="397" y="53"/>
                    <a:pt x="444" y="55"/>
                  </a:cubicBezTo>
                  <a:cubicBezTo>
                    <a:pt x="468" y="57"/>
                    <a:pt x="491" y="51"/>
                    <a:pt x="514" y="47"/>
                  </a:cubicBezTo>
                  <a:cubicBezTo>
                    <a:pt x="547" y="40"/>
                    <a:pt x="580" y="45"/>
                    <a:pt x="614" y="41"/>
                  </a:cubicBezTo>
                  <a:cubicBezTo>
                    <a:pt x="647" y="37"/>
                    <a:pt x="679" y="28"/>
                    <a:pt x="713" y="26"/>
                  </a:cubicBezTo>
                  <a:cubicBezTo>
                    <a:pt x="756" y="25"/>
                    <a:pt x="797" y="9"/>
                    <a:pt x="841" y="10"/>
                  </a:cubicBezTo>
                  <a:cubicBezTo>
                    <a:pt x="851" y="10"/>
                    <a:pt x="856" y="2"/>
                    <a:pt x="865"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59" name="Freeform 40">
              <a:extLst>
                <a:ext uri="{FF2B5EF4-FFF2-40B4-BE49-F238E27FC236}">
                  <a16:creationId xmlns:a16="http://schemas.microsoft.com/office/drawing/2014/main" id="{7861DE06-C326-4591-82A3-7FBC590AE6B5}"/>
                </a:ext>
              </a:extLst>
            </p:cNvPr>
            <p:cNvSpPr>
              <a:spLocks/>
            </p:cNvSpPr>
            <p:nvPr/>
          </p:nvSpPr>
          <p:spPr bwMode="auto">
            <a:xfrm>
              <a:off x="8081963" y="13273492"/>
              <a:ext cx="1524000" cy="795337"/>
            </a:xfrm>
            <a:custGeom>
              <a:avLst/>
              <a:gdLst>
                <a:gd name="T0" fmla="*/ 0 w 737"/>
                <a:gd name="T1" fmla="*/ 380 h 385"/>
                <a:gd name="T2" fmla="*/ 21 w 737"/>
                <a:gd name="T3" fmla="*/ 324 h 385"/>
                <a:gd name="T4" fmla="*/ 47 w 737"/>
                <a:gd name="T5" fmla="*/ 303 h 385"/>
                <a:gd name="T6" fmla="*/ 63 w 737"/>
                <a:gd name="T7" fmla="*/ 311 h 385"/>
                <a:gd name="T8" fmla="*/ 86 w 737"/>
                <a:gd name="T9" fmla="*/ 314 h 385"/>
                <a:gd name="T10" fmla="*/ 88 w 737"/>
                <a:gd name="T11" fmla="*/ 289 h 385"/>
                <a:gd name="T12" fmla="*/ 107 w 737"/>
                <a:gd name="T13" fmla="*/ 257 h 385"/>
                <a:gd name="T14" fmla="*/ 118 w 737"/>
                <a:gd name="T15" fmla="*/ 233 h 385"/>
                <a:gd name="T16" fmla="*/ 141 w 737"/>
                <a:gd name="T17" fmla="*/ 196 h 385"/>
                <a:gd name="T18" fmla="*/ 170 w 737"/>
                <a:gd name="T19" fmla="*/ 190 h 385"/>
                <a:gd name="T20" fmla="*/ 192 w 737"/>
                <a:gd name="T21" fmla="*/ 194 h 385"/>
                <a:gd name="T22" fmla="*/ 227 w 737"/>
                <a:gd name="T23" fmla="*/ 189 h 385"/>
                <a:gd name="T24" fmla="*/ 251 w 737"/>
                <a:gd name="T25" fmla="*/ 188 h 385"/>
                <a:gd name="T26" fmla="*/ 266 w 737"/>
                <a:gd name="T27" fmla="*/ 191 h 385"/>
                <a:gd name="T28" fmla="*/ 276 w 737"/>
                <a:gd name="T29" fmla="*/ 178 h 385"/>
                <a:gd name="T30" fmla="*/ 299 w 737"/>
                <a:gd name="T31" fmla="*/ 162 h 385"/>
                <a:gd name="T32" fmla="*/ 319 w 737"/>
                <a:gd name="T33" fmla="*/ 162 h 385"/>
                <a:gd name="T34" fmla="*/ 341 w 737"/>
                <a:gd name="T35" fmla="*/ 144 h 385"/>
                <a:gd name="T36" fmla="*/ 371 w 737"/>
                <a:gd name="T37" fmla="*/ 101 h 385"/>
                <a:gd name="T38" fmla="*/ 385 w 737"/>
                <a:gd name="T39" fmla="*/ 73 h 385"/>
                <a:gd name="T40" fmla="*/ 396 w 737"/>
                <a:gd name="T41" fmla="*/ 61 h 385"/>
                <a:gd name="T42" fmla="*/ 430 w 737"/>
                <a:gd name="T43" fmla="*/ 46 h 385"/>
                <a:gd name="T44" fmla="*/ 441 w 737"/>
                <a:gd name="T45" fmla="*/ 15 h 385"/>
                <a:gd name="T46" fmla="*/ 447 w 737"/>
                <a:gd name="T47" fmla="*/ 5 h 385"/>
                <a:gd name="T48" fmla="*/ 491 w 737"/>
                <a:gd name="T49" fmla="*/ 27 h 385"/>
                <a:gd name="T50" fmla="*/ 506 w 737"/>
                <a:gd name="T51" fmla="*/ 35 h 385"/>
                <a:gd name="T52" fmla="*/ 542 w 737"/>
                <a:gd name="T53" fmla="*/ 47 h 385"/>
                <a:gd name="T54" fmla="*/ 564 w 737"/>
                <a:gd name="T55" fmla="*/ 46 h 385"/>
                <a:gd name="T56" fmla="*/ 587 w 737"/>
                <a:gd name="T57" fmla="*/ 44 h 385"/>
                <a:gd name="T58" fmla="*/ 616 w 737"/>
                <a:gd name="T59" fmla="*/ 38 h 385"/>
                <a:gd name="T60" fmla="*/ 636 w 737"/>
                <a:gd name="T61" fmla="*/ 41 h 385"/>
                <a:gd name="T62" fmla="*/ 642 w 737"/>
                <a:gd name="T63" fmla="*/ 47 h 385"/>
                <a:gd name="T64" fmla="*/ 666 w 737"/>
                <a:gd name="T65" fmla="*/ 91 h 385"/>
                <a:gd name="T66" fmla="*/ 668 w 737"/>
                <a:gd name="T67" fmla="*/ 101 h 385"/>
                <a:gd name="T68" fmla="*/ 729 w 737"/>
                <a:gd name="T69" fmla="*/ 168 h 385"/>
                <a:gd name="T70" fmla="*/ 729 w 737"/>
                <a:gd name="T71" fmla="*/ 186 h 385"/>
                <a:gd name="T72" fmla="*/ 669 w 737"/>
                <a:gd name="T73" fmla="*/ 244 h 385"/>
                <a:gd name="T74" fmla="*/ 657 w 737"/>
                <a:gd name="T75" fmla="*/ 271 h 385"/>
                <a:gd name="T76" fmla="*/ 621 w 737"/>
                <a:gd name="T77" fmla="*/ 294 h 385"/>
                <a:gd name="T78" fmla="*/ 494 w 737"/>
                <a:gd name="T79" fmla="*/ 323 h 385"/>
                <a:gd name="T80" fmla="*/ 397 w 737"/>
                <a:gd name="T81" fmla="*/ 333 h 385"/>
                <a:gd name="T82" fmla="*/ 378 w 737"/>
                <a:gd name="T83" fmla="*/ 334 h 385"/>
                <a:gd name="T84" fmla="*/ 195 w 737"/>
                <a:gd name="T85" fmla="*/ 349 h 385"/>
                <a:gd name="T86" fmla="*/ 142 w 737"/>
                <a:gd name="T87" fmla="*/ 349 h 385"/>
                <a:gd name="T88" fmla="*/ 126 w 737"/>
                <a:gd name="T89" fmla="*/ 363 h 385"/>
                <a:gd name="T90" fmla="*/ 118 w 737"/>
                <a:gd name="T91" fmla="*/ 375 h 385"/>
                <a:gd name="T92" fmla="*/ 5 w 737"/>
                <a:gd name="T93" fmla="*/ 382 h 385"/>
                <a:gd name="T94" fmla="*/ 0 w 737"/>
                <a:gd name="T95" fmla="*/ 38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385">
                  <a:moveTo>
                    <a:pt x="0" y="380"/>
                  </a:moveTo>
                  <a:cubicBezTo>
                    <a:pt x="15" y="373"/>
                    <a:pt x="24" y="346"/>
                    <a:pt x="21" y="324"/>
                  </a:cubicBezTo>
                  <a:cubicBezTo>
                    <a:pt x="18" y="306"/>
                    <a:pt x="29" y="297"/>
                    <a:pt x="47" y="303"/>
                  </a:cubicBezTo>
                  <a:cubicBezTo>
                    <a:pt x="52" y="305"/>
                    <a:pt x="58" y="309"/>
                    <a:pt x="63" y="311"/>
                  </a:cubicBezTo>
                  <a:cubicBezTo>
                    <a:pt x="71" y="313"/>
                    <a:pt x="79" y="320"/>
                    <a:pt x="86" y="314"/>
                  </a:cubicBezTo>
                  <a:cubicBezTo>
                    <a:pt x="92" y="308"/>
                    <a:pt x="90" y="297"/>
                    <a:pt x="88" y="289"/>
                  </a:cubicBezTo>
                  <a:cubicBezTo>
                    <a:pt x="83" y="265"/>
                    <a:pt x="82" y="263"/>
                    <a:pt x="107" y="257"/>
                  </a:cubicBezTo>
                  <a:cubicBezTo>
                    <a:pt x="123" y="253"/>
                    <a:pt x="126" y="247"/>
                    <a:pt x="118" y="233"/>
                  </a:cubicBezTo>
                  <a:cubicBezTo>
                    <a:pt x="113" y="224"/>
                    <a:pt x="129" y="198"/>
                    <a:pt x="141" y="196"/>
                  </a:cubicBezTo>
                  <a:cubicBezTo>
                    <a:pt x="151" y="196"/>
                    <a:pt x="160" y="192"/>
                    <a:pt x="170" y="190"/>
                  </a:cubicBezTo>
                  <a:cubicBezTo>
                    <a:pt x="177" y="188"/>
                    <a:pt x="184" y="188"/>
                    <a:pt x="192" y="194"/>
                  </a:cubicBezTo>
                  <a:cubicBezTo>
                    <a:pt x="204" y="204"/>
                    <a:pt x="217" y="211"/>
                    <a:pt x="227" y="189"/>
                  </a:cubicBezTo>
                  <a:cubicBezTo>
                    <a:pt x="231" y="179"/>
                    <a:pt x="242" y="170"/>
                    <a:pt x="251" y="188"/>
                  </a:cubicBezTo>
                  <a:cubicBezTo>
                    <a:pt x="254" y="193"/>
                    <a:pt x="261" y="193"/>
                    <a:pt x="266" y="191"/>
                  </a:cubicBezTo>
                  <a:cubicBezTo>
                    <a:pt x="273" y="189"/>
                    <a:pt x="277" y="186"/>
                    <a:pt x="276" y="178"/>
                  </a:cubicBezTo>
                  <a:cubicBezTo>
                    <a:pt x="275" y="160"/>
                    <a:pt x="283" y="156"/>
                    <a:pt x="299" y="162"/>
                  </a:cubicBezTo>
                  <a:cubicBezTo>
                    <a:pt x="305" y="164"/>
                    <a:pt x="313" y="162"/>
                    <a:pt x="319" y="162"/>
                  </a:cubicBezTo>
                  <a:cubicBezTo>
                    <a:pt x="334" y="164"/>
                    <a:pt x="340" y="161"/>
                    <a:pt x="341" y="144"/>
                  </a:cubicBezTo>
                  <a:cubicBezTo>
                    <a:pt x="342" y="126"/>
                    <a:pt x="357" y="112"/>
                    <a:pt x="371" y="101"/>
                  </a:cubicBezTo>
                  <a:cubicBezTo>
                    <a:pt x="380" y="93"/>
                    <a:pt x="387" y="86"/>
                    <a:pt x="385" y="73"/>
                  </a:cubicBezTo>
                  <a:cubicBezTo>
                    <a:pt x="384" y="66"/>
                    <a:pt x="389" y="61"/>
                    <a:pt x="396" y="61"/>
                  </a:cubicBezTo>
                  <a:cubicBezTo>
                    <a:pt x="410" y="61"/>
                    <a:pt x="419" y="52"/>
                    <a:pt x="430" y="46"/>
                  </a:cubicBezTo>
                  <a:cubicBezTo>
                    <a:pt x="443" y="39"/>
                    <a:pt x="450" y="30"/>
                    <a:pt x="441" y="15"/>
                  </a:cubicBezTo>
                  <a:cubicBezTo>
                    <a:pt x="438" y="9"/>
                    <a:pt x="439" y="6"/>
                    <a:pt x="447" y="5"/>
                  </a:cubicBezTo>
                  <a:cubicBezTo>
                    <a:pt x="476" y="0"/>
                    <a:pt x="477" y="0"/>
                    <a:pt x="491" y="27"/>
                  </a:cubicBezTo>
                  <a:cubicBezTo>
                    <a:pt x="494" y="34"/>
                    <a:pt x="499" y="35"/>
                    <a:pt x="506" y="35"/>
                  </a:cubicBezTo>
                  <a:cubicBezTo>
                    <a:pt x="519" y="35"/>
                    <a:pt x="533" y="32"/>
                    <a:pt x="542" y="47"/>
                  </a:cubicBezTo>
                  <a:cubicBezTo>
                    <a:pt x="546" y="53"/>
                    <a:pt x="558" y="52"/>
                    <a:pt x="564" y="46"/>
                  </a:cubicBezTo>
                  <a:cubicBezTo>
                    <a:pt x="572" y="40"/>
                    <a:pt x="582" y="40"/>
                    <a:pt x="587" y="44"/>
                  </a:cubicBezTo>
                  <a:cubicBezTo>
                    <a:pt x="601" y="56"/>
                    <a:pt x="608" y="47"/>
                    <a:pt x="616" y="38"/>
                  </a:cubicBezTo>
                  <a:cubicBezTo>
                    <a:pt x="624" y="30"/>
                    <a:pt x="633" y="20"/>
                    <a:pt x="636" y="41"/>
                  </a:cubicBezTo>
                  <a:cubicBezTo>
                    <a:pt x="637" y="45"/>
                    <a:pt x="640" y="47"/>
                    <a:pt x="642" y="47"/>
                  </a:cubicBezTo>
                  <a:cubicBezTo>
                    <a:pt x="664" y="55"/>
                    <a:pt x="669" y="70"/>
                    <a:pt x="666" y="91"/>
                  </a:cubicBezTo>
                  <a:cubicBezTo>
                    <a:pt x="665" y="94"/>
                    <a:pt x="665" y="99"/>
                    <a:pt x="668" y="101"/>
                  </a:cubicBezTo>
                  <a:cubicBezTo>
                    <a:pt x="695" y="118"/>
                    <a:pt x="700" y="154"/>
                    <a:pt x="729" y="168"/>
                  </a:cubicBezTo>
                  <a:cubicBezTo>
                    <a:pt x="737" y="173"/>
                    <a:pt x="736" y="179"/>
                    <a:pt x="729" y="186"/>
                  </a:cubicBezTo>
                  <a:cubicBezTo>
                    <a:pt x="710" y="206"/>
                    <a:pt x="688" y="223"/>
                    <a:pt x="669" y="244"/>
                  </a:cubicBezTo>
                  <a:cubicBezTo>
                    <a:pt x="661" y="253"/>
                    <a:pt x="667" y="265"/>
                    <a:pt x="657" y="271"/>
                  </a:cubicBezTo>
                  <a:cubicBezTo>
                    <a:pt x="645" y="278"/>
                    <a:pt x="633" y="287"/>
                    <a:pt x="621" y="294"/>
                  </a:cubicBezTo>
                  <a:cubicBezTo>
                    <a:pt x="582" y="318"/>
                    <a:pt x="539" y="323"/>
                    <a:pt x="494" y="323"/>
                  </a:cubicBezTo>
                  <a:cubicBezTo>
                    <a:pt x="461" y="323"/>
                    <a:pt x="429" y="325"/>
                    <a:pt x="397" y="333"/>
                  </a:cubicBezTo>
                  <a:cubicBezTo>
                    <a:pt x="391" y="335"/>
                    <a:pt x="384" y="334"/>
                    <a:pt x="378" y="334"/>
                  </a:cubicBezTo>
                  <a:cubicBezTo>
                    <a:pt x="317" y="332"/>
                    <a:pt x="256" y="340"/>
                    <a:pt x="195" y="349"/>
                  </a:cubicBezTo>
                  <a:cubicBezTo>
                    <a:pt x="178" y="351"/>
                    <a:pt x="160" y="350"/>
                    <a:pt x="142" y="349"/>
                  </a:cubicBezTo>
                  <a:cubicBezTo>
                    <a:pt x="131" y="349"/>
                    <a:pt x="124" y="350"/>
                    <a:pt x="126" y="363"/>
                  </a:cubicBezTo>
                  <a:cubicBezTo>
                    <a:pt x="126" y="368"/>
                    <a:pt x="127" y="376"/>
                    <a:pt x="118" y="375"/>
                  </a:cubicBezTo>
                  <a:cubicBezTo>
                    <a:pt x="80" y="374"/>
                    <a:pt x="43" y="385"/>
                    <a:pt x="5" y="382"/>
                  </a:cubicBezTo>
                  <a:cubicBezTo>
                    <a:pt x="4" y="382"/>
                    <a:pt x="3" y="381"/>
                    <a:pt x="0" y="38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0" name="Freeform 41">
              <a:extLst>
                <a:ext uri="{FF2B5EF4-FFF2-40B4-BE49-F238E27FC236}">
                  <a16:creationId xmlns:a16="http://schemas.microsoft.com/office/drawing/2014/main" id="{B4BB619D-B00C-49CE-ADBE-76EE3A3FE6AA}"/>
                </a:ext>
              </a:extLst>
            </p:cNvPr>
            <p:cNvSpPr>
              <a:spLocks/>
            </p:cNvSpPr>
            <p:nvPr/>
          </p:nvSpPr>
          <p:spPr bwMode="auto">
            <a:xfrm>
              <a:off x="9409113" y="12982980"/>
              <a:ext cx="1565275" cy="920750"/>
            </a:xfrm>
            <a:custGeom>
              <a:avLst/>
              <a:gdLst>
                <a:gd name="T0" fmla="*/ 701 w 757"/>
                <a:gd name="T1" fmla="*/ 218 h 445"/>
                <a:gd name="T2" fmla="*/ 688 w 757"/>
                <a:gd name="T3" fmla="*/ 238 h 445"/>
                <a:gd name="T4" fmla="*/ 688 w 757"/>
                <a:gd name="T5" fmla="*/ 248 h 445"/>
                <a:gd name="T6" fmla="*/ 680 w 757"/>
                <a:gd name="T7" fmla="*/ 246 h 445"/>
                <a:gd name="T8" fmla="*/ 672 w 757"/>
                <a:gd name="T9" fmla="*/ 240 h 445"/>
                <a:gd name="T10" fmla="*/ 654 w 757"/>
                <a:gd name="T11" fmla="*/ 242 h 445"/>
                <a:gd name="T12" fmla="*/ 661 w 757"/>
                <a:gd name="T13" fmla="*/ 258 h 445"/>
                <a:gd name="T14" fmla="*/ 674 w 757"/>
                <a:gd name="T15" fmla="*/ 271 h 445"/>
                <a:gd name="T16" fmla="*/ 705 w 757"/>
                <a:gd name="T17" fmla="*/ 301 h 445"/>
                <a:gd name="T18" fmla="*/ 717 w 757"/>
                <a:gd name="T19" fmla="*/ 296 h 445"/>
                <a:gd name="T20" fmla="*/ 740 w 757"/>
                <a:gd name="T21" fmla="*/ 285 h 445"/>
                <a:gd name="T22" fmla="*/ 757 w 757"/>
                <a:gd name="T23" fmla="*/ 314 h 445"/>
                <a:gd name="T24" fmla="*/ 749 w 757"/>
                <a:gd name="T25" fmla="*/ 320 h 445"/>
                <a:gd name="T26" fmla="*/ 577 w 757"/>
                <a:gd name="T27" fmla="*/ 355 h 445"/>
                <a:gd name="T28" fmla="*/ 445 w 757"/>
                <a:gd name="T29" fmla="*/ 381 h 445"/>
                <a:gd name="T30" fmla="*/ 277 w 757"/>
                <a:gd name="T31" fmla="*/ 407 h 445"/>
                <a:gd name="T32" fmla="*/ 193 w 757"/>
                <a:gd name="T33" fmla="*/ 420 h 445"/>
                <a:gd name="T34" fmla="*/ 173 w 757"/>
                <a:gd name="T35" fmla="*/ 420 h 445"/>
                <a:gd name="T36" fmla="*/ 130 w 757"/>
                <a:gd name="T37" fmla="*/ 425 h 445"/>
                <a:gd name="T38" fmla="*/ 92 w 757"/>
                <a:gd name="T39" fmla="*/ 430 h 445"/>
                <a:gd name="T40" fmla="*/ 12 w 757"/>
                <a:gd name="T41" fmla="*/ 444 h 445"/>
                <a:gd name="T42" fmla="*/ 0 w 757"/>
                <a:gd name="T43" fmla="*/ 442 h 445"/>
                <a:gd name="T44" fmla="*/ 65 w 757"/>
                <a:gd name="T45" fmla="*/ 365 h 445"/>
                <a:gd name="T46" fmla="*/ 101 w 757"/>
                <a:gd name="T47" fmla="*/ 330 h 445"/>
                <a:gd name="T48" fmla="*/ 111 w 757"/>
                <a:gd name="T49" fmla="*/ 331 h 445"/>
                <a:gd name="T50" fmla="*/ 177 w 757"/>
                <a:gd name="T51" fmla="*/ 339 h 445"/>
                <a:gd name="T52" fmla="*/ 189 w 757"/>
                <a:gd name="T53" fmla="*/ 338 h 445"/>
                <a:gd name="T54" fmla="*/ 230 w 757"/>
                <a:gd name="T55" fmla="*/ 321 h 445"/>
                <a:gd name="T56" fmla="*/ 267 w 757"/>
                <a:gd name="T57" fmla="*/ 300 h 445"/>
                <a:gd name="T58" fmla="*/ 293 w 757"/>
                <a:gd name="T59" fmla="*/ 267 h 445"/>
                <a:gd name="T60" fmla="*/ 305 w 757"/>
                <a:gd name="T61" fmla="*/ 229 h 445"/>
                <a:gd name="T62" fmla="*/ 333 w 757"/>
                <a:gd name="T63" fmla="*/ 140 h 445"/>
                <a:gd name="T64" fmla="*/ 342 w 757"/>
                <a:gd name="T65" fmla="*/ 145 h 445"/>
                <a:gd name="T66" fmla="*/ 369 w 757"/>
                <a:gd name="T67" fmla="*/ 152 h 445"/>
                <a:gd name="T68" fmla="*/ 380 w 757"/>
                <a:gd name="T69" fmla="*/ 136 h 445"/>
                <a:gd name="T70" fmla="*/ 384 w 757"/>
                <a:gd name="T71" fmla="*/ 115 h 445"/>
                <a:gd name="T72" fmla="*/ 389 w 757"/>
                <a:gd name="T73" fmla="*/ 103 h 445"/>
                <a:gd name="T74" fmla="*/ 424 w 757"/>
                <a:gd name="T75" fmla="*/ 70 h 445"/>
                <a:gd name="T76" fmla="*/ 444 w 757"/>
                <a:gd name="T77" fmla="*/ 19 h 445"/>
                <a:gd name="T78" fmla="*/ 460 w 757"/>
                <a:gd name="T79" fmla="*/ 9 h 445"/>
                <a:gd name="T80" fmla="*/ 487 w 757"/>
                <a:gd name="T81" fmla="*/ 24 h 445"/>
                <a:gd name="T82" fmla="*/ 508 w 757"/>
                <a:gd name="T83" fmla="*/ 17 h 445"/>
                <a:gd name="T84" fmla="*/ 516 w 757"/>
                <a:gd name="T85" fmla="*/ 7 h 445"/>
                <a:gd name="T86" fmla="*/ 522 w 757"/>
                <a:gd name="T87" fmla="*/ 16 h 445"/>
                <a:gd name="T88" fmla="*/ 537 w 757"/>
                <a:gd name="T89" fmla="*/ 29 h 445"/>
                <a:gd name="T90" fmla="*/ 554 w 757"/>
                <a:gd name="T91" fmla="*/ 34 h 445"/>
                <a:gd name="T92" fmla="*/ 571 w 757"/>
                <a:gd name="T93" fmla="*/ 76 h 445"/>
                <a:gd name="T94" fmla="*/ 592 w 757"/>
                <a:gd name="T95" fmla="*/ 123 h 445"/>
                <a:gd name="T96" fmla="*/ 683 w 757"/>
                <a:gd name="T97" fmla="*/ 154 h 445"/>
                <a:gd name="T98" fmla="*/ 690 w 757"/>
                <a:gd name="T99" fmla="*/ 170 h 445"/>
                <a:gd name="T100" fmla="*/ 701 w 757"/>
                <a:gd name="T101" fmla="*/ 21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7" h="445">
                  <a:moveTo>
                    <a:pt x="701" y="218"/>
                  </a:moveTo>
                  <a:cubicBezTo>
                    <a:pt x="688" y="220"/>
                    <a:pt x="677" y="223"/>
                    <a:pt x="688" y="238"/>
                  </a:cubicBezTo>
                  <a:cubicBezTo>
                    <a:pt x="690" y="242"/>
                    <a:pt x="692" y="245"/>
                    <a:pt x="688" y="248"/>
                  </a:cubicBezTo>
                  <a:cubicBezTo>
                    <a:pt x="685" y="250"/>
                    <a:pt x="682" y="248"/>
                    <a:pt x="680" y="246"/>
                  </a:cubicBezTo>
                  <a:cubicBezTo>
                    <a:pt x="677" y="244"/>
                    <a:pt x="675" y="242"/>
                    <a:pt x="672" y="240"/>
                  </a:cubicBezTo>
                  <a:cubicBezTo>
                    <a:pt x="666" y="238"/>
                    <a:pt x="658" y="235"/>
                    <a:pt x="654" y="242"/>
                  </a:cubicBezTo>
                  <a:cubicBezTo>
                    <a:pt x="652" y="248"/>
                    <a:pt x="651" y="255"/>
                    <a:pt x="661" y="258"/>
                  </a:cubicBezTo>
                  <a:cubicBezTo>
                    <a:pt x="667" y="260"/>
                    <a:pt x="673" y="266"/>
                    <a:pt x="674" y="271"/>
                  </a:cubicBezTo>
                  <a:cubicBezTo>
                    <a:pt x="680" y="286"/>
                    <a:pt x="696" y="289"/>
                    <a:pt x="705" y="301"/>
                  </a:cubicBezTo>
                  <a:cubicBezTo>
                    <a:pt x="707" y="304"/>
                    <a:pt x="716" y="304"/>
                    <a:pt x="717" y="296"/>
                  </a:cubicBezTo>
                  <a:cubicBezTo>
                    <a:pt x="719" y="281"/>
                    <a:pt x="731" y="281"/>
                    <a:pt x="740" y="285"/>
                  </a:cubicBezTo>
                  <a:cubicBezTo>
                    <a:pt x="751" y="290"/>
                    <a:pt x="756" y="302"/>
                    <a:pt x="757" y="314"/>
                  </a:cubicBezTo>
                  <a:cubicBezTo>
                    <a:pt x="757" y="317"/>
                    <a:pt x="753" y="320"/>
                    <a:pt x="749" y="320"/>
                  </a:cubicBezTo>
                  <a:cubicBezTo>
                    <a:pt x="691" y="330"/>
                    <a:pt x="635" y="346"/>
                    <a:pt x="577" y="355"/>
                  </a:cubicBezTo>
                  <a:cubicBezTo>
                    <a:pt x="533" y="361"/>
                    <a:pt x="489" y="375"/>
                    <a:pt x="445" y="381"/>
                  </a:cubicBezTo>
                  <a:cubicBezTo>
                    <a:pt x="389" y="389"/>
                    <a:pt x="334" y="404"/>
                    <a:pt x="277" y="407"/>
                  </a:cubicBezTo>
                  <a:cubicBezTo>
                    <a:pt x="249" y="409"/>
                    <a:pt x="221" y="415"/>
                    <a:pt x="193" y="420"/>
                  </a:cubicBezTo>
                  <a:cubicBezTo>
                    <a:pt x="186" y="421"/>
                    <a:pt x="180" y="421"/>
                    <a:pt x="173" y="420"/>
                  </a:cubicBezTo>
                  <a:cubicBezTo>
                    <a:pt x="158" y="417"/>
                    <a:pt x="143" y="415"/>
                    <a:pt x="130" y="425"/>
                  </a:cubicBezTo>
                  <a:cubicBezTo>
                    <a:pt x="118" y="434"/>
                    <a:pt x="105" y="428"/>
                    <a:pt x="92" y="430"/>
                  </a:cubicBezTo>
                  <a:cubicBezTo>
                    <a:pt x="66" y="436"/>
                    <a:pt x="38" y="436"/>
                    <a:pt x="12" y="444"/>
                  </a:cubicBezTo>
                  <a:cubicBezTo>
                    <a:pt x="8" y="445"/>
                    <a:pt x="3" y="445"/>
                    <a:pt x="0" y="442"/>
                  </a:cubicBezTo>
                  <a:cubicBezTo>
                    <a:pt x="29" y="422"/>
                    <a:pt x="39" y="387"/>
                    <a:pt x="65" y="365"/>
                  </a:cubicBezTo>
                  <a:cubicBezTo>
                    <a:pt x="77" y="354"/>
                    <a:pt x="92" y="346"/>
                    <a:pt x="101" y="330"/>
                  </a:cubicBezTo>
                  <a:cubicBezTo>
                    <a:pt x="104" y="324"/>
                    <a:pt x="107" y="327"/>
                    <a:pt x="111" y="331"/>
                  </a:cubicBezTo>
                  <a:cubicBezTo>
                    <a:pt x="134" y="355"/>
                    <a:pt x="149" y="357"/>
                    <a:pt x="177" y="339"/>
                  </a:cubicBezTo>
                  <a:cubicBezTo>
                    <a:pt x="181" y="336"/>
                    <a:pt x="185" y="337"/>
                    <a:pt x="189" y="338"/>
                  </a:cubicBezTo>
                  <a:cubicBezTo>
                    <a:pt x="207" y="342"/>
                    <a:pt x="218" y="335"/>
                    <a:pt x="230" y="321"/>
                  </a:cubicBezTo>
                  <a:cubicBezTo>
                    <a:pt x="239" y="311"/>
                    <a:pt x="254" y="302"/>
                    <a:pt x="267" y="300"/>
                  </a:cubicBezTo>
                  <a:cubicBezTo>
                    <a:pt x="288" y="296"/>
                    <a:pt x="293" y="283"/>
                    <a:pt x="293" y="267"/>
                  </a:cubicBezTo>
                  <a:cubicBezTo>
                    <a:pt x="294" y="253"/>
                    <a:pt x="298" y="241"/>
                    <a:pt x="305" y="229"/>
                  </a:cubicBezTo>
                  <a:cubicBezTo>
                    <a:pt x="319" y="201"/>
                    <a:pt x="329" y="171"/>
                    <a:pt x="333" y="140"/>
                  </a:cubicBezTo>
                  <a:cubicBezTo>
                    <a:pt x="338" y="139"/>
                    <a:pt x="340" y="142"/>
                    <a:pt x="342" y="145"/>
                  </a:cubicBezTo>
                  <a:cubicBezTo>
                    <a:pt x="349" y="157"/>
                    <a:pt x="360" y="152"/>
                    <a:pt x="369" y="152"/>
                  </a:cubicBezTo>
                  <a:cubicBezTo>
                    <a:pt x="379" y="152"/>
                    <a:pt x="377" y="142"/>
                    <a:pt x="380" y="136"/>
                  </a:cubicBezTo>
                  <a:cubicBezTo>
                    <a:pt x="382" y="129"/>
                    <a:pt x="383" y="122"/>
                    <a:pt x="384" y="115"/>
                  </a:cubicBezTo>
                  <a:cubicBezTo>
                    <a:pt x="385" y="110"/>
                    <a:pt x="388" y="103"/>
                    <a:pt x="389" y="103"/>
                  </a:cubicBezTo>
                  <a:cubicBezTo>
                    <a:pt x="412" y="105"/>
                    <a:pt x="412" y="80"/>
                    <a:pt x="424" y="70"/>
                  </a:cubicBezTo>
                  <a:cubicBezTo>
                    <a:pt x="437" y="59"/>
                    <a:pt x="446" y="40"/>
                    <a:pt x="444" y="19"/>
                  </a:cubicBezTo>
                  <a:cubicBezTo>
                    <a:pt x="442" y="6"/>
                    <a:pt x="446" y="0"/>
                    <a:pt x="460" y="9"/>
                  </a:cubicBezTo>
                  <a:cubicBezTo>
                    <a:pt x="469" y="15"/>
                    <a:pt x="478" y="20"/>
                    <a:pt x="487" y="24"/>
                  </a:cubicBezTo>
                  <a:cubicBezTo>
                    <a:pt x="496" y="29"/>
                    <a:pt x="506" y="35"/>
                    <a:pt x="508" y="17"/>
                  </a:cubicBezTo>
                  <a:cubicBezTo>
                    <a:pt x="509" y="13"/>
                    <a:pt x="511" y="8"/>
                    <a:pt x="516" y="7"/>
                  </a:cubicBezTo>
                  <a:cubicBezTo>
                    <a:pt x="522" y="6"/>
                    <a:pt x="521" y="12"/>
                    <a:pt x="522" y="16"/>
                  </a:cubicBezTo>
                  <a:cubicBezTo>
                    <a:pt x="524" y="23"/>
                    <a:pt x="529" y="28"/>
                    <a:pt x="537" y="29"/>
                  </a:cubicBezTo>
                  <a:cubicBezTo>
                    <a:pt x="543" y="30"/>
                    <a:pt x="549" y="32"/>
                    <a:pt x="554" y="34"/>
                  </a:cubicBezTo>
                  <a:cubicBezTo>
                    <a:pt x="583" y="45"/>
                    <a:pt x="584" y="48"/>
                    <a:pt x="571" y="76"/>
                  </a:cubicBezTo>
                  <a:cubicBezTo>
                    <a:pt x="560" y="101"/>
                    <a:pt x="568" y="115"/>
                    <a:pt x="592" y="123"/>
                  </a:cubicBezTo>
                  <a:cubicBezTo>
                    <a:pt x="623" y="132"/>
                    <a:pt x="655" y="138"/>
                    <a:pt x="683" y="154"/>
                  </a:cubicBezTo>
                  <a:cubicBezTo>
                    <a:pt x="690" y="158"/>
                    <a:pt x="692" y="163"/>
                    <a:pt x="690" y="170"/>
                  </a:cubicBezTo>
                  <a:cubicBezTo>
                    <a:pt x="686" y="187"/>
                    <a:pt x="694" y="201"/>
                    <a:pt x="701" y="218"/>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1" name="Freeform 42">
              <a:extLst>
                <a:ext uri="{FF2B5EF4-FFF2-40B4-BE49-F238E27FC236}">
                  <a16:creationId xmlns:a16="http://schemas.microsoft.com/office/drawing/2014/main" id="{DDBDB5BB-FA4E-4819-A6C0-65C2DD1C5E6F}"/>
                </a:ext>
              </a:extLst>
            </p:cNvPr>
            <p:cNvSpPr>
              <a:spLocks/>
            </p:cNvSpPr>
            <p:nvPr/>
          </p:nvSpPr>
          <p:spPr bwMode="auto">
            <a:xfrm>
              <a:off x="8334375" y="12548005"/>
              <a:ext cx="635000" cy="1117600"/>
            </a:xfrm>
            <a:custGeom>
              <a:avLst/>
              <a:gdLst>
                <a:gd name="T0" fmla="*/ 140 w 307"/>
                <a:gd name="T1" fmla="*/ 526 h 541"/>
                <a:gd name="T2" fmla="*/ 92 w 307"/>
                <a:gd name="T3" fmla="*/ 532 h 541"/>
                <a:gd name="T4" fmla="*/ 84 w 307"/>
                <a:gd name="T5" fmla="*/ 537 h 541"/>
                <a:gd name="T6" fmla="*/ 30 w 307"/>
                <a:gd name="T7" fmla="*/ 532 h 541"/>
                <a:gd name="T8" fmla="*/ 7 w 307"/>
                <a:gd name="T9" fmla="*/ 532 h 541"/>
                <a:gd name="T10" fmla="*/ 8 w 307"/>
                <a:gd name="T11" fmla="*/ 498 h 541"/>
                <a:gd name="T12" fmla="*/ 43 w 307"/>
                <a:gd name="T13" fmla="*/ 437 h 541"/>
                <a:gd name="T14" fmla="*/ 37 w 307"/>
                <a:gd name="T15" fmla="*/ 384 h 541"/>
                <a:gd name="T16" fmla="*/ 33 w 307"/>
                <a:gd name="T17" fmla="*/ 352 h 541"/>
                <a:gd name="T18" fmla="*/ 29 w 307"/>
                <a:gd name="T19" fmla="*/ 276 h 541"/>
                <a:gd name="T20" fmla="*/ 27 w 307"/>
                <a:gd name="T21" fmla="*/ 220 h 541"/>
                <a:gd name="T22" fmla="*/ 12 w 307"/>
                <a:gd name="T23" fmla="*/ 74 h 541"/>
                <a:gd name="T24" fmla="*/ 12 w 307"/>
                <a:gd name="T25" fmla="*/ 56 h 541"/>
                <a:gd name="T26" fmla="*/ 28 w 307"/>
                <a:gd name="T27" fmla="*/ 40 h 541"/>
                <a:gd name="T28" fmla="*/ 62 w 307"/>
                <a:gd name="T29" fmla="*/ 27 h 541"/>
                <a:gd name="T30" fmla="*/ 89 w 307"/>
                <a:gd name="T31" fmla="*/ 18 h 541"/>
                <a:gd name="T32" fmla="*/ 229 w 307"/>
                <a:gd name="T33" fmla="*/ 4 h 541"/>
                <a:gd name="T34" fmla="*/ 270 w 307"/>
                <a:gd name="T35" fmla="*/ 39 h 541"/>
                <a:gd name="T36" fmla="*/ 292 w 307"/>
                <a:gd name="T37" fmla="*/ 235 h 541"/>
                <a:gd name="T38" fmla="*/ 306 w 307"/>
                <a:gd name="T39" fmla="*/ 373 h 541"/>
                <a:gd name="T40" fmla="*/ 275 w 307"/>
                <a:gd name="T41" fmla="*/ 400 h 541"/>
                <a:gd name="T42" fmla="*/ 251 w 307"/>
                <a:gd name="T43" fmla="*/ 426 h 541"/>
                <a:gd name="T44" fmla="*/ 244 w 307"/>
                <a:gd name="T45" fmla="*/ 438 h 541"/>
                <a:gd name="T46" fmla="*/ 205 w 307"/>
                <a:gd name="T47" fmla="*/ 496 h 541"/>
                <a:gd name="T48" fmla="*/ 184 w 307"/>
                <a:gd name="T49" fmla="*/ 500 h 541"/>
                <a:gd name="T50" fmla="*/ 163 w 307"/>
                <a:gd name="T51" fmla="*/ 495 h 541"/>
                <a:gd name="T52" fmla="*/ 142 w 307"/>
                <a:gd name="T53" fmla="*/ 519 h 541"/>
                <a:gd name="T54" fmla="*/ 140 w 307"/>
                <a:gd name="T55" fmla="*/ 52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541">
                  <a:moveTo>
                    <a:pt x="140" y="526"/>
                  </a:moveTo>
                  <a:cubicBezTo>
                    <a:pt x="117" y="508"/>
                    <a:pt x="114" y="508"/>
                    <a:pt x="92" y="532"/>
                  </a:cubicBezTo>
                  <a:cubicBezTo>
                    <a:pt x="90" y="534"/>
                    <a:pt x="88" y="541"/>
                    <a:pt x="84" y="537"/>
                  </a:cubicBezTo>
                  <a:cubicBezTo>
                    <a:pt x="67" y="519"/>
                    <a:pt x="48" y="530"/>
                    <a:pt x="30" y="532"/>
                  </a:cubicBezTo>
                  <a:cubicBezTo>
                    <a:pt x="22" y="533"/>
                    <a:pt x="11" y="540"/>
                    <a:pt x="7" y="532"/>
                  </a:cubicBezTo>
                  <a:cubicBezTo>
                    <a:pt x="2" y="522"/>
                    <a:pt x="0" y="507"/>
                    <a:pt x="8" y="498"/>
                  </a:cubicBezTo>
                  <a:cubicBezTo>
                    <a:pt x="26" y="481"/>
                    <a:pt x="31" y="457"/>
                    <a:pt x="43" y="437"/>
                  </a:cubicBezTo>
                  <a:cubicBezTo>
                    <a:pt x="52" y="421"/>
                    <a:pt x="44" y="401"/>
                    <a:pt x="37" y="384"/>
                  </a:cubicBezTo>
                  <a:cubicBezTo>
                    <a:pt x="32" y="373"/>
                    <a:pt x="31" y="364"/>
                    <a:pt x="33" y="352"/>
                  </a:cubicBezTo>
                  <a:cubicBezTo>
                    <a:pt x="39" y="326"/>
                    <a:pt x="32" y="301"/>
                    <a:pt x="29" y="276"/>
                  </a:cubicBezTo>
                  <a:cubicBezTo>
                    <a:pt x="28" y="257"/>
                    <a:pt x="28" y="239"/>
                    <a:pt x="27" y="220"/>
                  </a:cubicBezTo>
                  <a:cubicBezTo>
                    <a:pt x="22" y="171"/>
                    <a:pt x="17" y="123"/>
                    <a:pt x="12" y="74"/>
                  </a:cubicBezTo>
                  <a:cubicBezTo>
                    <a:pt x="12" y="68"/>
                    <a:pt x="12" y="62"/>
                    <a:pt x="12" y="56"/>
                  </a:cubicBezTo>
                  <a:cubicBezTo>
                    <a:pt x="11" y="44"/>
                    <a:pt x="11" y="34"/>
                    <a:pt x="28" y="40"/>
                  </a:cubicBezTo>
                  <a:cubicBezTo>
                    <a:pt x="42" y="45"/>
                    <a:pt x="51" y="33"/>
                    <a:pt x="62" y="27"/>
                  </a:cubicBezTo>
                  <a:cubicBezTo>
                    <a:pt x="71" y="21"/>
                    <a:pt x="79" y="18"/>
                    <a:pt x="89" y="18"/>
                  </a:cubicBezTo>
                  <a:cubicBezTo>
                    <a:pt x="137" y="19"/>
                    <a:pt x="183" y="9"/>
                    <a:pt x="229" y="4"/>
                  </a:cubicBezTo>
                  <a:cubicBezTo>
                    <a:pt x="260" y="0"/>
                    <a:pt x="266" y="5"/>
                    <a:pt x="270" y="39"/>
                  </a:cubicBezTo>
                  <a:cubicBezTo>
                    <a:pt x="277" y="104"/>
                    <a:pt x="285" y="169"/>
                    <a:pt x="292" y="235"/>
                  </a:cubicBezTo>
                  <a:cubicBezTo>
                    <a:pt x="297" y="281"/>
                    <a:pt x="302" y="327"/>
                    <a:pt x="306" y="373"/>
                  </a:cubicBezTo>
                  <a:cubicBezTo>
                    <a:pt x="307" y="382"/>
                    <a:pt x="289" y="400"/>
                    <a:pt x="275" y="400"/>
                  </a:cubicBezTo>
                  <a:cubicBezTo>
                    <a:pt x="254" y="399"/>
                    <a:pt x="251" y="410"/>
                    <a:pt x="251" y="426"/>
                  </a:cubicBezTo>
                  <a:cubicBezTo>
                    <a:pt x="251" y="431"/>
                    <a:pt x="248" y="435"/>
                    <a:pt x="244" y="438"/>
                  </a:cubicBezTo>
                  <a:cubicBezTo>
                    <a:pt x="225" y="453"/>
                    <a:pt x="209" y="469"/>
                    <a:pt x="205" y="496"/>
                  </a:cubicBezTo>
                  <a:cubicBezTo>
                    <a:pt x="204" y="507"/>
                    <a:pt x="186" y="504"/>
                    <a:pt x="184" y="500"/>
                  </a:cubicBezTo>
                  <a:cubicBezTo>
                    <a:pt x="177" y="489"/>
                    <a:pt x="171" y="490"/>
                    <a:pt x="163" y="495"/>
                  </a:cubicBezTo>
                  <a:cubicBezTo>
                    <a:pt x="153" y="500"/>
                    <a:pt x="140" y="503"/>
                    <a:pt x="142" y="519"/>
                  </a:cubicBezTo>
                  <a:cubicBezTo>
                    <a:pt x="143" y="521"/>
                    <a:pt x="141" y="524"/>
                    <a:pt x="140" y="526"/>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2" name="Freeform 43">
              <a:extLst>
                <a:ext uri="{FF2B5EF4-FFF2-40B4-BE49-F238E27FC236}">
                  <a16:creationId xmlns:a16="http://schemas.microsoft.com/office/drawing/2014/main" id="{C4843F2B-06FC-4AFF-9870-A1613C29C931}"/>
                </a:ext>
              </a:extLst>
            </p:cNvPr>
            <p:cNvSpPr>
              <a:spLocks/>
            </p:cNvSpPr>
            <p:nvPr/>
          </p:nvSpPr>
          <p:spPr bwMode="auto">
            <a:xfrm>
              <a:off x="11417300" y="10376305"/>
              <a:ext cx="771525" cy="1236662"/>
            </a:xfrm>
            <a:custGeom>
              <a:avLst/>
              <a:gdLst>
                <a:gd name="T0" fmla="*/ 98 w 373"/>
                <a:gd name="T1" fmla="*/ 599 h 599"/>
                <a:gd name="T2" fmla="*/ 80 w 373"/>
                <a:gd name="T3" fmla="*/ 580 h 599"/>
                <a:gd name="T4" fmla="*/ 69 w 373"/>
                <a:gd name="T5" fmla="*/ 569 h 599"/>
                <a:gd name="T6" fmla="*/ 20 w 373"/>
                <a:gd name="T7" fmla="*/ 410 h 599"/>
                <a:gd name="T8" fmla="*/ 4 w 373"/>
                <a:gd name="T9" fmla="*/ 355 h 599"/>
                <a:gd name="T10" fmla="*/ 2 w 373"/>
                <a:gd name="T11" fmla="*/ 343 h 599"/>
                <a:gd name="T12" fmla="*/ 20 w 373"/>
                <a:gd name="T13" fmla="*/ 293 h 599"/>
                <a:gd name="T14" fmla="*/ 42 w 373"/>
                <a:gd name="T15" fmla="*/ 251 h 599"/>
                <a:gd name="T16" fmla="*/ 40 w 373"/>
                <a:gd name="T17" fmla="*/ 218 h 599"/>
                <a:gd name="T18" fmla="*/ 41 w 373"/>
                <a:gd name="T19" fmla="*/ 175 h 599"/>
                <a:gd name="T20" fmla="*/ 46 w 373"/>
                <a:gd name="T21" fmla="*/ 156 h 599"/>
                <a:gd name="T22" fmla="*/ 57 w 373"/>
                <a:gd name="T23" fmla="*/ 84 h 599"/>
                <a:gd name="T24" fmla="*/ 79 w 373"/>
                <a:gd name="T25" fmla="*/ 24 h 599"/>
                <a:gd name="T26" fmla="*/ 88 w 373"/>
                <a:gd name="T27" fmla="*/ 14 h 599"/>
                <a:gd name="T28" fmla="*/ 95 w 373"/>
                <a:gd name="T29" fmla="*/ 29 h 599"/>
                <a:gd name="T30" fmla="*/ 129 w 373"/>
                <a:gd name="T31" fmla="*/ 31 h 599"/>
                <a:gd name="T32" fmla="*/ 162 w 373"/>
                <a:gd name="T33" fmla="*/ 5 h 599"/>
                <a:gd name="T34" fmla="*/ 185 w 373"/>
                <a:gd name="T35" fmla="*/ 9 h 599"/>
                <a:gd name="T36" fmla="*/ 221 w 373"/>
                <a:gd name="T37" fmla="*/ 43 h 599"/>
                <a:gd name="T38" fmla="*/ 264 w 373"/>
                <a:gd name="T39" fmla="*/ 191 h 599"/>
                <a:gd name="T40" fmla="*/ 281 w 373"/>
                <a:gd name="T41" fmla="*/ 204 h 599"/>
                <a:gd name="T42" fmla="*/ 311 w 373"/>
                <a:gd name="T43" fmla="*/ 233 h 599"/>
                <a:gd name="T44" fmla="*/ 325 w 373"/>
                <a:gd name="T45" fmla="*/ 256 h 599"/>
                <a:gd name="T46" fmla="*/ 337 w 373"/>
                <a:gd name="T47" fmla="*/ 259 h 599"/>
                <a:gd name="T48" fmla="*/ 352 w 373"/>
                <a:gd name="T49" fmla="*/ 254 h 599"/>
                <a:gd name="T50" fmla="*/ 371 w 373"/>
                <a:gd name="T51" fmla="*/ 286 h 599"/>
                <a:gd name="T52" fmla="*/ 358 w 373"/>
                <a:gd name="T53" fmla="*/ 314 h 599"/>
                <a:gd name="T54" fmla="*/ 312 w 373"/>
                <a:gd name="T55" fmla="*/ 354 h 599"/>
                <a:gd name="T56" fmla="*/ 290 w 373"/>
                <a:gd name="T57" fmla="*/ 359 h 599"/>
                <a:gd name="T58" fmla="*/ 252 w 373"/>
                <a:gd name="T59" fmla="*/ 379 h 599"/>
                <a:gd name="T60" fmla="*/ 229 w 373"/>
                <a:gd name="T61" fmla="*/ 383 h 599"/>
                <a:gd name="T62" fmla="*/ 215 w 373"/>
                <a:gd name="T63" fmla="*/ 381 h 599"/>
                <a:gd name="T64" fmla="*/ 208 w 373"/>
                <a:gd name="T65" fmla="*/ 393 h 599"/>
                <a:gd name="T66" fmla="*/ 210 w 373"/>
                <a:gd name="T67" fmla="*/ 430 h 599"/>
                <a:gd name="T68" fmla="*/ 192 w 373"/>
                <a:gd name="T69" fmla="*/ 455 h 599"/>
                <a:gd name="T70" fmla="*/ 185 w 373"/>
                <a:gd name="T71" fmla="*/ 459 h 599"/>
                <a:gd name="T72" fmla="*/ 137 w 373"/>
                <a:gd name="T73" fmla="*/ 489 h 599"/>
                <a:gd name="T74" fmla="*/ 118 w 373"/>
                <a:gd name="T75" fmla="*/ 515 h 599"/>
                <a:gd name="T76" fmla="*/ 113 w 373"/>
                <a:gd name="T77" fmla="*/ 549 h 599"/>
                <a:gd name="T78" fmla="*/ 98 w 373"/>
                <a:gd name="T79"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3" h="599">
                  <a:moveTo>
                    <a:pt x="98" y="599"/>
                  </a:moveTo>
                  <a:cubicBezTo>
                    <a:pt x="96" y="588"/>
                    <a:pt x="91" y="582"/>
                    <a:pt x="80" y="580"/>
                  </a:cubicBezTo>
                  <a:cubicBezTo>
                    <a:pt x="75" y="579"/>
                    <a:pt x="70" y="575"/>
                    <a:pt x="69" y="569"/>
                  </a:cubicBezTo>
                  <a:cubicBezTo>
                    <a:pt x="57" y="514"/>
                    <a:pt x="37" y="462"/>
                    <a:pt x="20" y="410"/>
                  </a:cubicBezTo>
                  <a:cubicBezTo>
                    <a:pt x="15" y="391"/>
                    <a:pt x="10" y="373"/>
                    <a:pt x="4" y="355"/>
                  </a:cubicBezTo>
                  <a:cubicBezTo>
                    <a:pt x="2" y="350"/>
                    <a:pt x="0" y="344"/>
                    <a:pt x="2" y="343"/>
                  </a:cubicBezTo>
                  <a:cubicBezTo>
                    <a:pt x="27" y="332"/>
                    <a:pt x="14" y="309"/>
                    <a:pt x="20" y="293"/>
                  </a:cubicBezTo>
                  <a:cubicBezTo>
                    <a:pt x="25" y="278"/>
                    <a:pt x="36" y="266"/>
                    <a:pt x="42" y="251"/>
                  </a:cubicBezTo>
                  <a:cubicBezTo>
                    <a:pt x="46" y="240"/>
                    <a:pt x="48" y="230"/>
                    <a:pt x="40" y="218"/>
                  </a:cubicBezTo>
                  <a:cubicBezTo>
                    <a:pt x="31" y="205"/>
                    <a:pt x="31" y="189"/>
                    <a:pt x="41" y="175"/>
                  </a:cubicBezTo>
                  <a:cubicBezTo>
                    <a:pt x="45" y="169"/>
                    <a:pt x="48" y="162"/>
                    <a:pt x="46" y="156"/>
                  </a:cubicBezTo>
                  <a:cubicBezTo>
                    <a:pt x="37" y="130"/>
                    <a:pt x="47" y="107"/>
                    <a:pt x="57" y="84"/>
                  </a:cubicBezTo>
                  <a:cubicBezTo>
                    <a:pt x="65" y="65"/>
                    <a:pt x="72" y="44"/>
                    <a:pt x="79" y="24"/>
                  </a:cubicBezTo>
                  <a:cubicBezTo>
                    <a:pt x="81" y="19"/>
                    <a:pt x="82" y="16"/>
                    <a:pt x="88" y="14"/>
                  </a:cubicBezTo>
                  <a:cubicBezTo>
                    <a:pt x="90" y="19"/>
                    <a:pt x="92" y="24"/>
                    <a:pt x="95" y="29"/>
                  </a:cubicBezTo>
                  <a:cubicBezTo>
                    <a:pt x="103" y="41"/>
                    <a:pt x="118" y="42"/>
                    <a:pt x="129" y="31"/>
                  </a:cubicBezTo>
                  <a:cubicBezTo>
                    <a:pt x="139" y="21"/>
                    <a:pt x="151" y="13"/>
                    <a:pt x="162" y="5"/>
                  </a:cubicBezTo>
                  <a:cubicBezTo>
                    <a:pt x="170" y="0"/>
                    <a:pt x="177" y="7"/>
                    <a:pt x="185" y="9"/>
                  </a:cubicBezTo>
                  <a:cubicBezTo>
                    <a:pt x="204" y="13"/>
                    <a:pt x="215" y="24"/>
                    <a:pt x="221" y="43"/>
                  </a:cubicBezTo>
                  <a:cubicBezTo>
                    <a:pt x="234" y="93"/>
                    <a:pt x="249" y="142"/>
                    <a:pt x="264" y="191"/>
                  </a:cubicBezTo>
                  <a:cubicBezTo>
                    <a:pt x="266" y="199"/>
                    <a:pt x="270" y="204"/>
                    <a:pt x="281" y="204"/>
                  </a:cubicBezTo>
                  <a:cubicBezTo>
                    <a:pt x="308" y="204"/>
                    <a:pt x="310" y="205"/>
                    <a:pt x="311" y="233"/>
                  </a:cubicBezTo>
                  <a:cubicBezTo>
                    <a:pt x="312" y="244"/>
                    <a:pt x="318" y="250"/>
                    <a:pt x="325" y="256"/>
                  </a:cubicBezTo>
                  <a:cubicBezTo>
                    <a:pt x="328" y="260"/>
                    <a:pt x="332" y="261"/>
                    <a:pt x="337" y="259"/>
                  </a:cubicBezTo>
                  <a:cubicBezTo>
                    <a:pt x="342" y="257"/>
                    <a:pt x="344" y="244"/>
                    <a:pt x="352" y="254"/>
                  </a:cubicBezTo>
                  <a:cubicBezTo>
                    <a:pt x="360" y="264"/>
                    <a:pt x="373" y="272"/>
                    <a:pt x="371" y="286"/>
                  </a:cubicBezTo>
                  <a:cubicBezTo>
                    <a:pt x="370" y="296"/>
                    <a:pt x="367" y="309"/>
                    <a:pt x="358" y="314"/>
                  </a:cubicBezTo>
                  <a:cubicBezTo>
                    <a:pt x="339" y="324"/>
                    <a:pt x="328" y="341"/>
                    <a:pt x="312" y="354"/>
                  </a:cubicBezTo>
                  <a:cubicBezTo>
                    <a:pt x="306" y="360"/>
                    <a:pt x="301" y="367"/>
                    <a:pt x="290" y="359"/>
                  </a:cubicBezTo>
                  <a:cubicBezTo>
                    <a:pt x="282" y="352"/>
                    <a:pt x="259" y="365"/>
                    <a:pt x="252" y="379"/>
                  </a:cubicBezTo>
                  <a:cubicBezTo>
                    <a:pt x="246" y="392"/>
                    <a:pt x="241" y="407"/>
                    <a:pt x="229" y="383"/>
                  </a:cubicBezTo>
                  <a:cubicBezTo>
                    <a:pt x="226" y="378"/>
                    <a:pt x="220" y="379"/>
                    <a:pt x="215" y="381"/>
                  </a:cubicBezTo>
                  <a:cubicBezTo>
                    <a:pt x="211" y="384"/>
                    <a:pt x="205" y="388"/>
                    <a:pt x="208" y="393"/>
                  </a:cubicBezTo>
                  <a:cubicBezTo>
                    <a:pt x="217" y="405"/>
                    <a:pt x="208" y="418"/>
                    <a:pt x="210" y="430"/>
                  </a:cubicBezTo>
                  <a:cubicBezTo>
                    <a:pt x="212" y="444"/>
                    <a:pt x="208" y="454"/>
                    <a:pt x="192" y="455"/>
                  </a:cubicBezTo>
                  <a:cubicBezTo>
                    <a:pt x="189" y="455"/>
                    <a:pt x="186" y="455"/>
                    <a:pt x="185" y="459"/>
                  </a:cubicBezTo>
                  <a:cubicBezTo>
                    <a:pt x="179" y="485"/>
                    <a:pt x="162" y="491"/>
                    <a:pt x="137" y="489"/>
                  </a:cubicBezTo>
                  <a:cubicBezTo>
                    <a:pt x="126" y="489"/>
                    <a:pt x="117" y="506"/>
                    <a:pt x="118" y="515"/>
                  </a:cubicBezTo>
                  <a:cubicBezTo>
                    <a:pt x="121" y="529"/>
                    <a:pt x="115" y="538"/>
                    <a:pt x="113" y="549"/>
                  </a:cubicBezTo>
                  <a:cubicBezTo>
                    <a:pt x="109" y="565"/>
                    <a:pt x="107" y="583"/>
                    <a:pt x="98" y="599"/>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3" name="Freeform 44">
              <a:extLst>
                <a:ext uri="{FF2B5EF4-FFF2-40B4-BE49-F238E27FC236}">
                  <a16:creationId xmlns:a16="http://schemas.microsoft.com/office/drawing/2014/main" id="{C9C8FD1C-6993-45AA-A242-9BCFCF0FB3B3}"/>
                </a:ext>
              </a:extLst>
            </p:cNvPr>
            <p:cNvSpPr>
              <a:spLocks/>
            </p:cNvSpPr>
            <p:nvPr/>
          </p:nvSpPr>
          <p:spPr bwMode="auto">
            <a:xfrm>
              <a:off x="9456738" y="14249805"/>
              <a:ext cx="1071562" cy="828675"/>
            </a:xfrm>
            <a:custGeom>
              <a:avLst/>
              <a:gdLst>
                <a:gd name="T0" fmla="*/ 222 w 518"/>
                <a:gd name="T1" fmla="*/ 4 h 401"/>
                <a:gd name="T2" fmla="*/ 262 w 518"/>
                <a:gd name="T3" fmla="*/ 28 h 401"/>
                <a:gd name="T4" fmla="*/ 278 w 518"/>
                <a:gd name="T5" fmla="*/ 38 h 401"/>
                <a:gd name="T6" fmla="*/ 363 w 518"/>
                <a:gd name="T7" fmla="*/ 29 h 401"/>
                <a:gd name="T8" fmla="*/ 407 w 518"/>
                <a:gd name="T9" fmla="*/ 39 h 401"/>
                <a:gd name="T10" fmla="*/ 510 w 518"/>
                <a:gd name="T11" fmla="*/ 113 h 401"/>
                <a:gd name="T12" fmla="*/ 511 w 518"/>
                <a:gd name="T13" fmla="*/ 130 h 401"/>
                <a:gd name="T14" fmla="*/ 476 w 518"/>
                <a:gd name="T15" fmla="*/ 213 h 401"/>
                <a:gd name="T16" fmla="*/ 452 w 518"/>
                <a:gd name="T17" fmla="*/ 247 h 401"/>
                <a:gd name="T18" fmla="*/ 434 w 518"/>
                <a:gd name="T19" fmla="*/ 263 h 401"/>
                <a:gd name="T20" fmla="*/ 376 w 518"/>
                <a:gd name="T21" fmla="*/ 327 h 401"/>
                <a:gd name="T22" fmla="*/ 361 w 518"/>
                <a:gd name="T23" fmla="*/ 334 h 401"/>
                <a:gd name="T24" fmla="*/ 353 w 518"/>
                <a:gd name="T25" fmla="*/ 343 h 401"/>
                <a:gd name="T26" fmla="*/ 343 w 518"/>
                <a:gd name="T27" fmla="*/ 371 h 401"/>
                <a:gd name="T28" fmla="*/ 317 w 518"/>
                <a:gd name="T29" fmla="*/ 393 h 401"/>
                <a:gd name="T30" fmla="*/ 294 w 518"/>
                <a:gd name="T31" fmla="*/ 385 h 401"/>
                <a:gd name="T32" fmla="*/ 259 w 518"/>
                <a:gd name="T33" fmla="*/ 336 h 401"/>
                <a:gd name="T34" fmla="*/ 253 w 518"/>
                <a:gd name="T35" fmla="*/ 323 h 401"/>
                <a:gd name="T36" fmla="*/ 206 w 518"/>
                <a:gd name="T37" fmla="*/ 266 h 401"/>
                <a:gd name="T38" fmla="*/ 185 w 518"/>
                <a:gd name="T39" fmla="*/ 242 h 401"/>
                <a:gd name="T40" fmla="*/ 179 w 518"/>
                <a:gd name="T41" fmla="*/ 233 h 401"/>
                <a:gd name="T42" fmla="*/ 107 w 518"/>
                <a:gd name="T43" fmla="*/ 178 h 401"/>
                <a:gd name="T44" fmla="*/ 83 w 518"/>
                <a:gd name="T45" fmla="*/ 151 h 401"/>
                <a:gd name="T46" fmla="*/ 65 w 518"/>
                <a:gd name="T47" fmla="*/ 120 h 401"/>
                <a:gd name="T48" fmla="*/ 52 w 518"/>
                <a:gd name="T49" fmla="*/ 109 h 401"/>
                <a:gd name="T50" fmla="*/ 9 w 518"/>
                <a:gd name="T51" fmla="*/ 92 h 401"/>
                <a:gd name="T52" fmla="*/ 6 w 518"/>
                <a:gd name="T53" fmla="*/ 78 h 401"/>
                <a:gd name="T54" fmla="*/ 47 w 518"/>
                <a:gd name="T55" fmla="*/ 43 h 401"/>
                <a:gd name="T56" fmla="*/ 75 w 518"/>
                <a:gd name="T57" fmla="*/ 29 h 401"/>
                <a:gd name="T58" fmla="*/ 162 w 518"/>
                <a:gd name="T59" fmla="*/ 8 h 401"/>
                <a:gd name="T60" fmla="*/ 222 w 518"/>
                <a:gd name="T61" fmla="*/ 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8" h="401">
                  <a:moveTo>
                    <a:pt x="222" y="4"/>
                  </a:moveTo>
                  <a:cubicBezTo>
                    <a:pt x="242" y="0"/>
                    <a:pt x="254" y="14"/>
                    <a:pt x="262" y="28"/>
                  </a:cubicBezTo>
                  <a:cubicBezTo>
                    <a:pt x="266" y="36"/>
                    <a:pt x="270" y="38"/>
                    <a:pt x="278" y="38"/>
                  </a:cubicBezTo>
                  <a:cubicBezTo>
                    <a:pt x="307" y="38"/>
                    <a:pt x="334" y="31"/>
                    <a:pt x="363" y="29"/>
                  </a:cubicBezTo>
                  <a:cubicBezTo>
                    <a:pt x="381" y="27"/>
                    <a:pt x="394" y="30"/>
                    <a:pt x="407" y="39"/>
                  </a:cubicBezTo>
                  <a:cubicBezTo>
                    <a:pt x="442" y="63"/>
                    <a:pt x="476" y="88"/>
                    <a:pt x="510" y="113"/>
                  </a:cubicBezTo>
                  <a:cubicBezTo>
                    <a:pt x="518" y="118"/>
                    <a:pt x="518" y="121"/>
                    <a:pt x="511" y="130"/>
                  </a:cubicBezTo>
                  <a:cubicBezTo>
                    <a:pt x="491" y="153"/>
                    <a:pt x="475" y="179"/>
                    <a:pt x="476" y="213"/>
                  </a:cubicBezTo>
                  <a:cubicBezTo>
                    <a:pt x="476" y="227"/>
                    <a:pt x="465" y="240"/>
                    <a:pt x="452" y="247"/>
                  </a:cubicBezTo>
                  <a:cubicBezTo>
                    <a:pt x="444" y="251"/>
                    <a:pt x="437" y="256"/>
                    <a:pt x="434" y="263"/>
                  </a:cubicBezTo>
                  <a:cubicBezTo>
                    <a:pt x="419" y="289"/>
                    <a:pt x="397" y="307"/>
                    <a:pt x="376" y="327"/>
                  </a:cubicBezTo>
                  <a:cubicBezTo>
                    <a:pt x="371" y="331"/>
                    <a:pt x="367" y="334"/>
                    <a:pt x="361" y="334"/>
                  </a:cubicBezTo>
                  <a:cubicBezTo>
                    <a:pt x="354" y="333"/>
                    <a:pt x="351" y="339"/>
                    <a:pt x="353" y="343"/>
                  </a:cubicBezTo>
                  <a:cubicBezTo>
                    <a:pt x="360" y="357"/>
                    <a:pt x="350" y="364"/>
                    <a:pt x="343" y="371"/>
                  </a:cubicBezTo>
                  <a:cubicBezTo>
                    <a:pt x="335" y="379"/>
                    <a:pt x="327" y="387"/>
                    <a:pt x="317" y="393"/>
                  </a:cubicBezTo>
                  <a:cubicBezTo>
                    <a:pt x="305" y="401"/>
                    <a:pt x="298" y="396"/>
                    <a:pt x="294" y="385"/>
                  </a:cubicBezTo>
                  <a:cubicBezTo>
                    <a:pt x="286" y="366"/>
                    <a:pt x="285" y="342"/>
                    <a:pt x="259" y="336"/>
                  </a:cubicBezTo>
                  <a:cubicBezTo>
                    <a:pt x="256" y="335"/>
                    <a:pt x="255" y="327"/>
                    <a:pt x="253" y="323"/>
                  </a:cubicBezTo>
                  <a:cubicBezTo>
                    <a:pt x="242" y="300"/>
                    <a:pt x="238" y="273"/>
                    <a:pt x="206" y="266"/>
                  </a:cubicBezTo>
                  <a:cubicBezTo>
                    <a:pt x="196" y="263"/>
                    <a:pt x="188" y="254"/>
                    <a:pt x="185" y="242"/>
                  </a:cubicBezTo>
                  <a:cubicBezTo>
                    <a:pt x="184" y="239"/>
                    <a:pt x="182" y="234"/>
                    <a:pt x="179" y="233"/>
                  </a:cubicBezTo>
                  <a:cubicBezTo>
                    <a:pt x="153" y="217"/>
                    <a:pt x="138" y="187"/>
                    <a:pt x="107" y="178"/>
                  </a:cubicBezTo>
                  <a:cubicBezTo>
                    <a:pt x="94" y="174"/>
                    <a:pt x="89" y="162"/>
                    <a:pt x="83" y="151"/>
                  </a:cubicBezTo>
                  <a:cubicBezTo>
                    <a:pt x="77" y="141"/>
                    <a:pt x="71" y="131"/>
                    <a:pt x="65" y="120"/>
                  </a:cubicBezTo>
                  <a:cubicBezTo>
                    <a:pt x="62" y="115"/>
                    <a:pt x="58" y="109"/>
                    <a:pt x="52" y="109"/>
                  </a:cubicBezTo>
                  <a:cubicBezTo>
                    <a:pt x="34" y="110"/>
                    <a:pt x="24" y="97"/>
                    <a:pt x="9" y="92"/>
                  </a:cubicBezTo>
                  <a:cubicBezTo>
                    <a:pt x="0" y="89"/>
                    <a:pt x="2" y="83"/>
                    <a:pt x="6" y="78"/>
                  </a:cubicBezTo>
                  <a:cubicBezTo>
                    <a:pt x="17" y="63"/>
                    <a:pt x="29" y="48"/>
                    <a:pt x="47" y="43"/>
                  </a:cubicBezTo>
                  <a:cubicBezTo>
                    <a:pt x="58" y="40"/>
                    <a:pt x="67" y="35"/>
                    <a:pt x="75" y="29"/>
                  </a:cubicBezTo>
                  <a:cubicBezTo>
                    <a:pt x="101" y="9"/>
                    <a:pt x="133" y="11"/>
                    <a:pt x="162" y="8"/>
                  </a:cubicBezTo>
                  <a:cubicBezTo>
                    <a:pt x="182" y="6"/>
                    <a:pt x="202" y="7"/>
                    <a:pt x="222" y="4"/>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4" name="Freeform 45">
              <a:extLst>
                <a:ext uri="{FF2B5EF4-FFF2-40B4-BE49-F238E27FC236}">
                  <a16:creationId xmlns:a16="http://schemas.microsoft.com/office/drawing/2014/main" id="{62131193-9664-4AE2-96E1-66B5E82DB828}"/>
                </a:ext>
              </a:extLst>
            </p:cNvPr>
            <p:cNvSpPr>
              <a:spLocks/>
            </p:cNvSpPr>
            <p:nvPr/>
          </p:nvSpPr>
          <p:spPr bwMode="auto">
            <a:xfrm>
              <a:off x="9469438" y="12862330"/>
              <a:ext cx="841375" cy="830262"/>
            </a:xfrm>
            <a:custGeom>
              <a:avLst/>
              <a:gdLst>
                <a:gd name="T0" fmla="*/ 50 w 407"/>
                <a:gd name="T1" fmla="*/ 183 h 402"/>
                <a:gd name="T2" fmla="*/ 77 w 407"/>
                <a:gd name="T3" fmla="*/ 185 h 402"/>
                <a:gd name="T4" fmla="*/ 79 w 407"/>
                <a:gd name="T5" fmla="*/ 162 h 402"/>
                <a:gd name="T6" fmla="*/ 107 w 407"/>
                <a:gd name="T7" fmla="*/ 118 h 402"/>
                <a:gd name="T8" fmla="*/ 160 w 407"/>
                <a:gd name="T9" fmla="*/ 51 h 402"/>
                <a:gd name="T10" fmla="*/ 166 w 407"/>
                <a:gd name="T11" fmla="*/ 0 h 402"/>
                <a:gd name="T12" fmla="*/ 178 w 407"/>
                <a:gd name="T13" fmla="*/ 43 h 402"/>
                <a:gd name="T14" fmla="*/ 193 w 407"/>
                <a:gd name="T15" fmla="*/ 58 h 402"/>
                <a:gd name="T16" fmla="*/ 260 w 407"/>
                <a:gd name="T17" fmla="*/ 45 h 402"/>
                <a:gd name="T18" fmla="*/ 288 w 407"/>
                <a:gd name="T19" fmla="*/ 60 h 402"/>
                <a:gd name="T20" fmla="*/ 294 w 407"/>
                <a:gd name="T21" fmla="*/ 93 h 402"/>
                <a:gd name="T22" fmla="*/ 301 w 407"/>
                <a:gd name="T23" fmla="*/ 102 h 402"/>
                <a:gd name="T24" fmla="*/ 314 w 407"/>
                <a:gd name="T25" fmla="*/ 98 h 402"/>
                <a:gd name="T26" fmla="*/ 367 w 407"/>
                <a:gd name="T27" fmla="*/ 50 h 402"/>
                <a:gd name="T28" fmla="*/ 397 w 407"/>
                <a:gd name="T29" fmla="*/ 47 h 402"/>
                <a:gd name="T30" fmla="*/ 403 w 407"/>
                <a:gd name="T31" fmla="*/ 64 h 402"/>
                <a:gd name="T32" fmla="*/ 377 w 407"/>
                <a:gd name="T33" fmla="*/ 126 h 402"/>
                <a:gd name="T34" fmla="*/ 349 w 407"/>
                <a:gd name="T35" fmla="*/ 150 h 402"/>
                <a:gd name="T36" fmla="*/ 344 w 407"/>
                <a:gd name="T37" fmla="*/ 168 h 402"/>
                <a:gd name="T38" fmla="*/ 339 w 407"/>
                <a:gd name="T39" fmla="*/ 188 h 402"/>
                <a:gd name="T40" fmla="*/ 321 w 407"/>
                <a:gd name="T41" fmla="*/ 191 h 402"/>
                <a:gd name="T42" fmla="*/ 299 w 407"/>
                <a:gd name="T43" fmla="*/ 182 h 402"/>
                <a:gd name="T44" fmla="*/ 291 w 407"/>
                <a:gd name="T45" fmla="*/ 200 h 402"/>
                <a:gd name="T46" fmla="*/ 267 w 407"/>
                <a:gd name="T47" fmla="*/ 274 h 402"/>
                <a:gd name="T48" fmla="*/ 248 w 407"/>
                <a:gd name="T49" fmla="*/ 330 h 402"/>
                <a:gd name="T50" fmla="*/ 233 w 407"/>
                <a:gd name="T51" fmla="*/ 347 h 402"/>
                <a:gd name="T52" fmla="*/ 184 w 407"/>
                <a:gd name="T53" fmla="*/ 376 h 402"/>
                <a:gd name="T54" fmla="*/ 162 w 407"/>
                <a:gd name="T55" fmla="*/ 383 h 402"/>
                <a:gd name="T56" fmla="*/ 138 w 407"/>
                <a:gd name="T57" fmla="*/ 388 h 402"/>
                <a:gd name="T58" fmla="*/ 103 w 407"/>
                <a:gd name="T59" fmla="*/ 390 h 402"/>
                <a:gd name="T60" fmla="*/ 34 w 407"/>
                <a:gd name="T61" fmla="*/ 323 h 402"/>
                <a:gd name="T62" fmla="*/ 11 w 407"/>
                <a:gd name="T63" fmla="*/ 291 h 402"/>
                <a:gd name="T64" fmla="*/ 20 w 407"/>
                <a:gd name="T65" fmla="*/ 263 h 402"/>
                <a:gd name="T66" fmla="*/ 33 w 407"/>
                <a:gd name="T67" fmla="*/ 249 h 402"/>
                <a:gd name="T68" fmla="*/ 50 w 407"/>
                <a:gd name="T69" fmla="*/ 18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402">
                  <a:moveTo>
                    <a:pt x="50" y="183"/>
                  </a:moveTo>
                  <a:cubicBezTo>
                    <a:pt x="59" y="190"/>
                    <a:pt x="68" y="192"/>
                    <a:pt x="77" y="185"/>
                  </a:cubicBezTo>
                  <a:cubicBezTo>
                    <a:pt x="85" y="179"/>
                    <a:pt x="81" y="170"/>
                    <a:pt x="79" y="162"/>
                  </a:cubicBezTo>
                  <a:cubicBezTo>
                    <a:pt x="76" y="147"/>
                    <a:pt x="92" y="121"/>
                    <a:pt x="107" y="118"/>
                  </a:cubicBezTo>
                  <a:cubicBezTo>
                    <a:pt x="132" y="112"/>
                    <a:pt x="160" y="78"/>
                    <a:pt x="160" y="51"/>
                  </a:cubicBezTo>
                  <a:cubicBezTo>
                    <a:pt x="160" y="34"/>
                    <a:pt x="166" y="18"/>
                    <a:pt x="166" y="0"/>
                  </a:cubicBezTo>
                  <a:cubicBezTo>
                    <a:pt x="170" y="15"/>
                    <a:pt x="180" y="27"/>
                    <a:pt x="178" y="43"/>
                  </a:cubicBezTo>
                  <a:cubicBezTo>
                    <a:pt x="177" y="55"/>
                    <a:pt x="182" y="59"/>
                    <a:pt x="193" y="58"/>
                  </a:cubicBezTo>
                  <a:cubicBezTo>
                    <a:pt x="216" y="54"/>
                    <a:pt x="238" y="50"/>
                    <a:pt x="260" y="45"/>
                  </a:cubicBezTo>
                  <a:cubicBezTo>
                    <a:pt x="275" y="42"/>
                    <a:pt x="287" y="38"/>
                    <a:pt x="288" y="60"/>
                  </a:cubicBezTo>
                  <a:cubicBezTo>
                    <a:pt x="289" y="71"/>
                    <a:pt x="293" y="82"/>
                    <a:pt x="294" y="93"/>
                  </a:cubicBezTo>
                  <a:cubicBezTo>
                    <a:pt x="295" y="97"/>
                    <a:pt x="294" y="102"/>
                    <a:pt x="301" y="102"/>
                  </a:cubicBezTo>
                  <a:cubicBezTo>
                    <a:pt x="305" y="103"/>
                    <a:pt x="311" y="104"/>
                    <a:pt x="314" y="98"/>
                  </a:cubicBezTo>
                  <a:cubicBezTo>
                    <a:pt x="324" y="74"/>
                    <a:pt x="353" y="71"/>
                    <a:pt x="367" y="50"/>
                  </a:cubicBezTo>
                  <a:cubicBezTo>
                    <a:pt x="373" y="41"/>
                    <a:pt x="387" y="46"/>
                    <a:pt x="397" y="47"/>
                  </a:cubicBezTo>
                  <a:cubicBezTo>
                    <a:pt x="407" y="49"/>
                    <a:pt x="403" y="58"/>
                    <a:pt x="403" y="64"/>
                  </a:cubicBezTo>
                  <a:cubicBezTo>
                    <a:pt x="404" y="89"/>
                    <a:pt x="397" y="110"/>
                    <a:pt x="377" y="126"/>
                  </a:cubicBezTo>
                  <a:cubicBezTo>
                    <a:pt x="368" y="134"/>
                    <a:pt x="368" y="152"/>
                    <a:pt x="349" y="150"/>
                  </a:cubicBezTo>
                  <a:cubicBezTo>
                    <a:pt x="348" y="150"/>
                    <a:pt x="346" y="162"/>
                    <a:pt x="344" y="168"/>
                  </a:cubicBezTo>
                  <a:cubicBezTo>
                    <a:pt x="342" y="175"/>
                    <a:pt x="341" y="182"/>
                    <a:pt x="339" y="188"/>
                  </a:cubicBezTo>
                  <a:cubicBezTo>
                    <a:pt x="335" y="199"/>
                    <a:pt x="329" y="206"/>
                    <a:pt x="321" y="191"/>
                  </a:cubicBezTo>
                  <a:cubicBezTo>
                    <a:pt x="316" y="182"/>
                    <a:pt x="308" y="179"/>
                    <a:pt x="299" y="182"/>
                  </a:cubicBezTo>
                  <a:cubicBezTo>
                    <a:pt x="289" y="184"/>
                    <a:pt x="291" y="193"/>
                    <a:pt x="291" y="200"/>
                  </a:cubicBezTo>
                  <a:cubicBezTo>
                    <a:pt x="288" y="226"/>
                    <a:pt x="277" y="250"/>
                    <a:pt x="267" y="274"/>
                  </a:cubicBezTo>
                  <a:cubicBezTo>
                    <a:pt x="259" y="292"/>
                    <a:pt x="248" y="309"/>
                    <a:pt x="248" y="330"/>
                  </a:cubicBezTo>
                  <a:cubicBezTo>
                    <a:pt x="249" y="338"/>
                    <a:pt x="242" y="342"/>
                    <a:pt x="233" y="347"/>
                  </a:cubicBezTo>
                  <a:cubicBezTo>
                    <a:pt x="217" y="356"/>
                    <a:pt x="193" y="352"/>
                    <a:pt x="184" y="376"/>
                  </a:cubicBezTo>
                  <a:cubicBezTo>
                    <a:pt x="182" y="382"/>
                    <a:pt x="172" y="389"/>
                    <a:pt x="162" y="383"/>
                  </a:cubicBezTo>
                  <a:cubicBezTo>
                    <a:pt x="152" y="377"/>
                    <a:pt x="144" y="380"/>
                    <a:pt x="138" y="388"/>
                  </a:cubicBezTo>
                  <a:cubicBezTo>
                    <a:pt x="127" y="402"/>
                    <a:pt x="111" y="400"/>
                    <a:pt x="103" y="390"/>
                  </a:cubicBezTo>
                  <a:cubicBezTo>
                    <a:pt x="83" y="364"/>
                    <a:pt x="51" y="352"/>
                    <a:pt x="34" y="323"/>
                  </a:cubicBezTo>
                  <a:cubicBezTo>
                    <a:pt x="28" y="311"/>
                    <a:pt x="21" y="301"/>
                    <a:pt x="11" y="291"/>
                  </a:cubicBezTo>
                  <a:cubicBezTo>
                    <a:pt x="0" y="281"/>
                    <a:pt x="5" y="268"/>
                    <a:pt x="20" y="263"/>
                  </a:cubicBezTo>
                  <a:cubicBezTo>
                    <a:pt x="26" y="260"/>
                    <a:pt x="29" y="254"/>
                    <a:pt x="33" y="249"/>
                  </a:cubicBezTo>
                  <a:cubicBezTo>
                    <a:pt x="49" y="229"/>
                    <a:pt x="39" y="204"/>
                    <a:pt x="50" y="183"/>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5" name="Freeform 46">
              <a:extLst>
                <a:ext uri="{FF2B5EF4-FFF2-40B4-BE49-F238E27FC236}">
                  <a16:creationId xmlns:a16="http://schemas.microsoft.com/office/drawing/2014/main" id="{17CFFA16-8F57-4E9D-A300-E47E1EEE4E85}"/>
                </a:ext>
              </a:extLst>
            </p:cNvPr>
            <p:cNvSpPr>
              <a:spLocks/>
            </p:cNvSpPr>
            <p:nvPr/>
          </p:nvSpPr>
          <p:spPr bwMode="auto">
            <a:xfrm>
              <a:off x="7705725" y="11035117"/>
              <a:ext cx="1185862" cy="614362"/>
            </a:xfrm>
            <a:custGeom>
              <a:avLst/>
              <a:gdLst>
                <a:gd name="T0" fmla="*/ 204 w 574"/>
                <a:gd name="T1" fmla="*/ 0 h 297"/>
                <a:gd name="T2" fmla="*/ 156 w 574"/>
                <a:gd name="T3" fmla="*/ 75 h 297"/>
                <a:gd name="T4" fmla="*/ 159 w 574"/>
                <a:gd name="T5" fmla="*/ 93 h 297"/>
                <a:gd name="T6" fmla="*/ 173 w 574"/>
                <a:gd name="T7" fmla="*/ 86 h 297"/>
                <a:gd name="T8" fmla="*/ 238 w 574"/>
                <a:gd name="T9" fmla="*/ 98 h 297"/>
                <a:gd name="T10" fmla="*/ 290 w 574"/>
                <a:gd name="T11" fmla="*/ 124 h 297"/>
                <a:gd name="T12" fmla="*/ 329 w 574"/>
                <a:gd name="T13" fmla="*/ 127 h 297"/>
                <a:gd name="T14" fmla="*/ 368 w 574"/>
                <a:gd name="T15" fmla="*/ 100 h 297"/>
                <a:gd name="T16" fmla="*/ 395 w 574"/>
                <a:gd name="T17" fmla="*/ 88 h 297"/>
                <a:gd name="T18" fmla="*/ 461 w 574"/>
                <a:gd name="T19" fmla="*/ 75 h 297"/>
                <a:gd name="T20" fmla="*/ 473 w 574"/>
                <a:gd name="T21" fmla="*/ 83 h 297"/>
                <a:gd name="T22" fmla="*/ 511 w 574"/>
                <a:gd name="T23" fmla="*/ 108 h 297"/>
                <a:gd name="T24" fmla="*/ 546 w 574"/>
                <a:gd name="T25" fmla="*/ 96 h 297"/>
                <a:gd name="T26" fmla="*/ 559 w 574"/>
                <a:gd name="T27" fmla="*/ 104 h 297"/>
                <a:gd name="T28" fmla="*/ 574 w 574"/>
                <a:gd name="T29" fmla="*/ 152 h 297"/>
                <a:gd name="T30" fmla="*/ 465 w 574"/>
                <a:gd name="T31" fmla="*/ 155 h 297"/>
                <a:gd name="T32" fmla="*/ 428 w 574"/>
                <a:gd name="T33" fmla="*/ 167 h 297"/>
                <a:gd name="T34" fmla="*/ 392 w 574"/>
                <a:gd name="T35" fmla="*/ 176 h 297"/>
                <a:gd name="T36" fmla="*/ 364 w 574"/>
                <a:gd name="T37" fmla="*/ 197 h 297"/>
                <a:gd name="T38" fmla="*/ 356 w 574"/>
                <a:gd name="T39" fmla="*/ 201 h 297"/>
                <a:gd name="T40" fmla="*/ 330 w 574"/>
                <a:gd name="T41" fmla="*/ 203 h 297"/>
                <a:gd name="T42" fmla="*/ 309 w 574"/>
                <a:gd name="T43" fmla="*/ 205 h 297"/>
                <a:gd name="T44" fmla="*/ 294 w 574"/>
                <a:gd name="T45" fmla="*/ 215 h 297"/>
                <a:gd name="T46" fmla="*/ 268 w 574"/>
                <a:gd name="T47" fmla="*/ 282 h 297"/>
                <a:gd name="T48" fmla="*/ 256 w 574"/>
                <a:gd name="T49" fmla="*/ 295 h 297"/>
                <a:gd name="T50" fmla="*/ 248 w 574"/>
                <a:gd name="T51" fmla="*/ 278 h 297"/>
                <a:gd name="T52" fmla="*/ 241 w 574"/>
                <a:gd name="T53" fmla="*/ 235 h 297"/>
                <a:gd name="T54" fmla="*/ 240 w 574"/>
                <a:gd name="T55" fmla="*/ 229 h 297"/>
                <a:gd name="T56" fmla="*/ 212 w 574"/>
                <a:gd name="T57" fmla="*/ 213 h 297"/>
                <a:gd name="T58" fmla="*/ 189 w 574"/>
                <a:gd name="T59" fmla="*/ 195 h 297"/>
                <a:gd name="T60" fmla="*/ 112 w 574"/>
                <a:gd name="T61" fmla="*/ 178 h 297"/>
                <a:gd name="T62" fmla="*/ 41 w 574"/>
                <a:gd name="T63" fmla="*/ 162 h 297"/>
                <a:gd name="T64" fmla="*/ 21 w 574"/>
                <a:gd name="T65" fmla="*/ 158 h 297"/>
                <a:gd name="T66" fmla="*/ 2 w 574"/>
                <a:gd name="T67" fmla="*/ 136 h 297"/>
                <a:gd name="T68" fmla="*/ 17 w 574"/>
                <a:gd name="T69" fmla="*/ 122 h 297"/>
                <a:gd name="T70" fmla="*/ 101 w 574"/>
                <a:gd name="T71" fmla="*/ 79 h 297"/>
                <a:gd name="T72" fmla="*/ 155 w 574"/>
                <a:gd name="T73" fmla="*/ 27 h 297"/>
                <a:gd name="T74" fmla="*/ 204 w 574"/>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297">
                  <a:moveTo>
                    <a:pt x="204" y="0"/>
                  </a:moveTo>
                  <a:cubicBezTo>
                    <a:pt x="184" y="27"/>
                    <a:pt x="162" y="46"/>
                    <a:pt x="156" y="75"/>
                  </a:cubicBezTo>
                  <a:cubicBezTo>
                    <a:pt x="155" y="82"/>
                    <a:pt x="152" y="89"/>
                    <a:pt x="159" y="93"/>
                  </a:cubicBezTo>
                  <a:cubicBezTo>
                    <a:pt x="166" y="97"/>
                    <a:pt x="169" y="90"/>
                    <a:pt x="173" y="86"/>
                  </a:cubicBezTo>
                  <a:cubicBezTo>
                    <a:pt x="193" y="69"/>
                    <a:pt x="225" y="74"/>
                    <a:pt x="238" y="98"/>
                  </a:cubicBezTo>
                  <a:cubicBezTo>
                    <a:pt x="250" y="119"/>
                    <a:pt x="266" y="130"/>
                    <a:pt x="290" y="124"/>
                  </a:cubicBezTo>
                  <a:cubicBezTo>
                    <a:pt x="303" y="121"/>
                    <a:pt x="314" y="131"/>
                    <a:pt x="329" y="127"/>
                  </a:cubicBezTo>
                  <a:cubicBezTo>
                    <a:pt x="346" y="122"/>
                    <a:pt x="355" y="108"/>
                    <a:pt x="368" y="100"/>
                  </a:cubicBezTo>
                  <a:cubicBezTo>
                    <a:pt x="377" y="95"/>
                    <a:pt x="386" y="88"/>
                    <a:pt x="395" y="88"/>
                  </a:cubicBezTo>
                  <a:cubicBezTo>
                    <a:pt x="418" y="88"/>
                    <a:pt x="441" y="86"/>
                    <a:pt x="461" y="75"/>
                  </a:cubicBezTo>
                  <a:cubicBezTo>
                    <a:pt x="470" y="70"/>
                    <a:pt x="472" y="75"/>
                    <a:pt x="473" y="83"/>
                  </a:cubicBezTo>
                  <a:cubicBezTo>
                    <a:pt x="476" y="106"/>
                    <a:pt x="487" y="114"/>
                    <a:pt x="511" y="108"/>
                  </a:cubicBezTo>
                  <a:cubicBezTo>
                    <a:pt x="523" y="104"/>
                    <a:pt x="535" y="100"/>
                    <a:pt x="546" y="96"/>
                  </a:cubicBezTo>
                  <a:cubicBezTo>
                    <a:pt x="555" y="92"/>
                    <a:pt x="560" y="92"/>
                    <a:pt x="559" y="104"/>
                  </a:cubicBezTo>
                  <a:cubicBezTo>
                    <a:pt x="558" y="121"/>
                    <a:pt x="556" y="139"/>
                    <a:pt x="574" y="152"/>
                  </a:cubicBezTo>
                  <a:cubicBezTo>
                    <a:pt x="536" y="154"/>
                    <a:pt x="502" y="171"/>
                    <a:pt x="465" y="155"/>
                  </a:cubicBezTo>
                  <a:cubicBezTo>
                    <a:pt x="453" y="150"/>
                    <a:pt x="438" y="151"/>
                    <a:pt x="428" y="167"/>
                  </a:cubicBezTo>
                  <a:cubicBezTo>
                    <a:pt x="421" y="178"/>
                    <a:pt x="405" y="175"/>
                    <a:pt x="392" y="176"/>
                  </a:cubicBezTo>
                  <a:cubicBezTo>
                    <a:pt x="378" y="178"/>
                    <a:pt x="364" y="177"/>
                    <a:pt x="364" y="197"/>
                  </a:cubicBezTo>
                  <a:cubicBezTo>
                    <a:pt x="364" y="202"/>
                    <a:pt x="358" y="204"/>
                    <a:pt x="356" y="201"/>
                  </a:cubicBezTo>
                  <a:cubicBezTo>
                    <a:pt x="346" y="189"/>
                    <a:pt x="338" y="201"/>
                    <a:pt x="330" y="203"/>
                  </a:cubicBezTo>
                  <a:cubicBezTo>
                    <a:pt x="323" y="205"/>
                    <a:pt x="318" y="212"/>
                    <a:pt x="309" y="205"/>
                  </a:cubicBezTo>
                  <a:cubicBezTo>
                    <a:pt x="302" y="199"/>
                    <a:pt x="298" y="209"/>
                    <a:pt x="294" y="215"/>
                  </a:cubicBezTo>
                  <a:cubicBezTo>
                    <a:pt x="283" y="236"/>
                    <a:pt x="281" y="261"/>
                    <a:pt x="268" y="282"/>
                  </a:cubicBezTo>
                  <a:cubicBezTo>
                    <a:pt x="265" y="287"/>
                    <a:pt x="265" y="297"/>
                    <a:pt x="256" y="295"/>
                  </a:cubicBezTo>
                  <a:cubicBezTo>
                    <a:pt x="247" y="294"/>
                    <a:pt x="249" y="285"/>
                    <a:pt x="248" y="278"/>
                  </a:cubicBezTo>
                  <a:cubicBezTo>
                    <a:pt x="244" y="264"/>
                    <a:pt x="240" y="250"/>
                    <a:pt x="241" y="235"/>
                  </a:cubicBezTo>
                  <a:cubicBezTo>
                    <a:pt x="241" y="233"/>
                    <a:pt x="241" y="231"/>
                    <a:pt x="240" y="229"/>
                  </a:cubicBezTo>
                  <a:cubicBezTo>
                    <a:pt x="235" y="216"/>
                    <a:pt x="215" y="224"/>
                    <a:pt x="212" y="213"/>
                  </a:cubicBezTo>
                  <a:cubicBezTo>
                    <a:pt x="208" y="199"/>
                    <a:pt x="202" y="196"/>
                    <a:pt x="189" y="195"/>
                  </a:cubicBezTo>
                  <a:cubicBezTo>
                    <a:pt x="163" y="192"/>
                    <a:pt x="138" y="189"/>
                    <a:pt x="112" y="178"/>
                  </a:cubicBezTo>
                  <a:cubicBezTo>
                    <a:pt x="91" y="168"/>
                    <a:pt x="65" y="167"/>
                    <a:pt x="41" y="162"/>
                  </a:cubicBezTo>
                  <a:cubicBezTo>
                    <a:pt x="34" y="160"/>
                    <a:pt x="27" y="160"/>
                    <a:pt x="21" y="158"/>
                  </a:cubicBezTo>
                  <a:cubicBezTo>
                    <a:pt x="11" y="154"/>
                    <a:pt x="4" y="146"/>
                    <a:pt x="2" y="136"/>
                  </a:cubicBezTo>
                  <a:cubicBezTo>
                    <a:pt x="0" y="126"/>
                    <a:pt x="13" y="127"/>
                    <a:pt x="17" y="122"/>
                  </a:cubicBezTo>
                  <a:cubicBezTo>
                    <a:pt x="39" y="96"/>
                    <a:pt x="76" y="100"/>
                    <a:pt x="101" y="79"/>
                  </a:cubicBezTo>
                  <a:cubicBezTo>
                    <a:pt x="121" y="64"/>
                    <a:pt x="137" y="44"/>
                    <a:pt x="155" y="27"/>
                  </a:cubicBezTo>
                  <a:cubicBezTo>
                    <a:pt x="168" y="14"/>
                    <a:pt x="182" y="4"/>
                    <a:pt x="204"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6" name="Freeform 47">
              <a:extLst>
                <a:ext uri="{FF2B5EF4-FFF2-40B4-BE49-F238E27FC236}">
                  <a16:creationId xmlns:a16="http://schemas.microsoft.com/office/drawing/2014/main" id="{A184E2BE-19CB-408E-8BCE-09D298F3A96B}"/>
                </a:ext>
              </a:extLst>
            </p:cNvPr>
            <p:cNvSpPr>
              <a:spLocks/>
            </p:cNvSpPr>
            <p:nvPr/>
          </p:nvSpPr>
          <p:spPr bwMode="auto">
            <a:xfrm>
              <a:off x="10999788" y="11173230"/>
              <a:ext cx="354012" cy="665162"/>
            </a:xfrm>
            <a:custGeom>
              <a:avLst/>
              <a:gdLst>
                <a:gd name="T0" fmla="*/ 135 w 171"/>
                <a:gd name="T1" fmla="*/ 275 h 322"/>
                <a:gd name="T2" fmla="*/ 131 w 171"/>
                <a:gd name="T3" fmla="*/ 302 h 322"/>
                <a:gd name="T4" fmla="*/ 119 w 171"/>
                <a:gd name="T5" fmla="*/ 311 h 322"/>
                <a:gd name="T6" fmla="*/ 91 w 171"/>
                <a:gd name="T7" fmla="*/ 319 h 322"/>
                <a:gd name="T8" fmla="*/ 75 w 171"/>
                <a:gd name="T9" fmla="*/ 307 h 322"/>
                <a:gd name="T10" fmla="*/ 60 w 171"/>
                <a:gd name="T11" fmla="*/ 243 h 322"/>
                <a:gd name="T12" fmla="*/ 42 w 171"/>
                <a:gd name="T13" fmla="*/ 217 h 322"/>
                <a:gd name="T14" fmla="*/ 39 w 171"/>
                <a:gd name="T15" fmla="*/ 211 h 322"/>
                <a:gd name="T16" fmla="*/ 25 w 171"/>
                <a:gd name="T17" fmla="*/ 168 h 322"/>
                <a:gd name="T18" fmla="*/ 22 w 171"/>
                <a:gd name="T19" fmla="*/ 143 h 322"/>
                <a:gd name="T20" fmla="*/ 11 w 171"/>
                <a:gd name="T21" fmla="*/ 87 h 322"/>
                <a:gd name="T22" fmla="*/ 1 w 171"/>
                <a:gd name="T23" fmla="*/ 49 h 322"/>
                <a:gd name="T24" fmla="*/ 12 w 171"/>
                <a:gd name="T25" fmla="*/ 35 h 322"/>
                <a:gd name="T26" fmla="*/ 141 w 171"/>
                <a:gd name="T27" fmla="*/ 3 h 322"/>
                <a:gd name="T28" fmla="*/ 154 w 171"/>
                <a:gd name="T29" fmla="*/ 14 h 322"/>
                <a:gd name="T30" fmla="*/ 162 w 171"/>
                <a:gd name="T31" fmla="*/ 44 h 322"/>
                <a:gd name="T32" fmla="*/ 153 w 171"/>
                <a:gd name="T33" fmla="*/ 74 h 322"/>
                <a:gd name="T34" fmla="*/ 134 w 171"/>
                <a:gd name="T35" fmla="*/ 129 h 322"/>
                <a:gd name="T36" fmla="*/ 131 w 171"/>
                <a:gd name="T37" fmla="*/ 184 h 322"/>
                <a:gd name="T38" fmla="*/ 135 w 171"/>
                <a:gd name="T39" fmla="*/ 268 h 322"/>
                <a:gd name="T40" fmla="*/ 135 w 171"/>
                <a:gd name="T41" fmla="*/ 27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322">
                  <a:moveTo>
                    <a:pt x="135" y="275"/>
                  </a:moveTo>
                  <a:cubicBezTo>
                    <a:pt x="133" y="283"/>
                    <a:pt x="131" y="292"/>
                    <a:pt x="131" y="302"/>
                  </a:cubicBezTo>
                  <a:cubicBezTo>
                    <a:pt x="131" y="309"/>
                    <a:pt x="125" y="311"/>
                    <a:pt x="119" y="311"/>
                  </a:cubicBezTo>
                  <a:cubicBezTo>
                    <a:pt x="109" y="312"/>
                    <a:pt x="100" y="315"/>
                    <a:pt x="91" y="319"/>
                  </a:cubicBezTo>
                  <a:cubicBezTo>
                    <a:pt x="82" y="322"/>
                    <a:pt x="77" y="319"/>
                    <a:pt x="75" y="307"/>
                  </a:cubicBezTo>
                  <a:cubicBezTo>
                    <a:pt x="72" y="286"/>
                    <a:pt x="66" y="264"/>
                    <a:pt x="60" y="243"/>
                  </a:cubicBezTo>
                  <a:cubicBezTo>
                    <a:pt x="58" y="232"/>
                    <a:pt x="59" y="218"/>
                    <a:pt x="42" y="217"/>
                  </a:cubicBezTo>
                  <a:cubicBezTo>
                    <a:pt x="41" y="217"/>
                    <a:pt x="38" y="213"/>
                    <a:pt x="39" y="211"/>
                  </a:cubicBezTo>
                  <a:cubicBezTo>
                    <a:pt x="42" y="194"/>
                    <a:pt x="31" y="182"/>
                    <a:pt x="25" y="168"/>
                  </a:cubicBezTo>
                  <a:cubicBezTo>
                    <a:pt x="21" y="160"/>
                    <a:pt x="21" y="153"/>
                    <a:pt x="22" y="143"/>
                  </a:cubicBezTo>
                  <a:cubicBezTo>
                    <a:pt x="25" y="124"/>
                    <a:pt x="23" y="105"/>
                    <a:pt x="11" y="87"/>
                  </a:cubicBezTo>
                  <a:cubicBezTo>
                    <a:pt x="5" y="76"/>
                    <a:pt x="4" y="62"/>
                    <a:pt x="1" y="49"/>
                  </a:cubicBezTo>
                  <a:cubicBezTo>
                    <a:pt x="0" y="42"/>
                    <a:pt x="3" y="37"/>
                    <a:pt x="12" y="35"/>
                  </a:cubicBezTo>
                  <a:cubicBezTo>
                    <a:pt x="55" y="25"/>
                    <a:pt x="98" y="14"/>
                    <a:pt x="141" y="3"/>
                  </a:cubicBezTo>
                  <a:cubicBezTo>
                    <a:pt x="151" y="0"/>
                    <a:pt x="155" y="5"/>
                    <a:pt x="154" y="14"/>
                  </a:cubicBezTo>
                  <a:cubicBezTo>
                    <a:pt x="153" y="25"/>
                    <a:pt x="155" y="35"/>
                    <a:pt x="162" y="44"/>
                  </a:cubicBezTo>
                  <a:cubicBezTo>
                    <a:pt x="171" y="56"/>
                    <a:pt x="164" y="67"/>
                    <a:pt x="153" y="74"/>
                  </a:cubicBezTo>
                  <a:cubicBezTo>
                    <a:pt x="132" y="88"/>
                    <a:pt x="125" y="104"/>
                    <a:pt x="134" y="129"/>
                  </a:cubicBezTo>
                  <a:cubicBezTo>
                    <a:pt x="141" y="146"/>
                    <a:pt x="134" y="166"/>
                    <a:pt x="131" y="184"/>
                  </a:cubicBezTo>
                  <a:cubicBezTo>
                    <a:pt x="128" y="213"/>
                    <a:pt x="123" y="241"/>
                    <a:pt x="135" y="268"/>
                  </a:cubicBezTo>
                  <a:cubicBezTo>
                    <a:pt x="136" y="270"/>
                    <a:pt x="135" y="272"/>
                    <a:pt x="135" y="275"/>
                  </a:cubicBezTo>
                  <a:close/>
                </a:path>
              </a:pathLst>
            </a:custGeom>
            <a:solidFill>
              <a:srgbClr val="2EB1D1"/>
            </a:solid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7" name="Freeform 48">
              <a:extLst>
                <a:ext uri="{FF2B5EF4-FFF2-40B4-BE49-F238E27FC236}">
                  <a16:creationId xmlns:a16="http://schemas.microsoft.com/office/drawing/2014/main" id="{F9FF66DB-2A06-4661-974E-65BAFCBA8733}"/>
                </a:ext>
              </a:extLst>
            </p:cNvPr>
            <p:cNvSpPr>
              <a:spLocks/>
            </p:cNvSpPr>
            <p:nvPr/>
          </p:nvSpPr>
          <p:spPr bwMode="auto">
            <a:xfrm>
              <a:off x="11279188" y="11090680"/>
              <a:ext cx="347662" cy="712787"/>
            </a:xfrm>
            <a:custGeom>
              <a:avLst/>
              <a:gdLst>
                <a:gd name="T0" fmla="*/ 23 w 168"/>
                <a:gd name="T1" fmla="*/ 345 h 345"/>
                <a:gd name="T2" fmla="*/ 9 w 168"/>
                <a:gd name="T3" fmla="*/ 335 h 345"/>
                <a:gd name="T4" fmla="*/ 5 w 168"/>
                <a:gd name="T5" fmla="*/ 281 h 345"/>
                <a:gd name="T6" fmla="*/ 9 w 168"/>
                <a:gd name="T7" fmla="*/ 217 h 345"/>
                <a:gd name="T8" fmla="*/ 11 w 168"/>
                <a:gd name="T9" fmla="*/ 154 h 345"/>
                <a:gd name="T10" fmla="*/ 19 w 168"/>
                <a:gd name="T11" fmla="*/ 134 h 345"/>
                <a:gd name="T12" fmla="*/ 40 w 168"/>
                <a:gd name="T13" fmla="*/ 79 h 345"/>
                <a:gd name="T14" fmla="*/ 31 w 168"/>
                <a:gd name="T15" fmla="*/ 31 h 345"/>
                <a:gd name="T16" fmla="*/ 34 w 168"/>
                <a:gd name="T17" fmla="*/ 12 h 345"/>
                <a:gd name="T18" fmla="*/ 44 w 168"/>
                <a:gd name="T19" fmla="*/ 0 h 345"/>
                <a:gd name="T20" fmla="*/ 58 w 168"/>
                <a:gd name="T21" fmla="*/ 11 h 345"/>
                <a:gd name="T22" fmla="*/ 94 w 168"/>
                <a:gd name="T23" fmla="*/ 126 h 345"/>
                <a:gd name="T24" fmla="*/ 124 w 168"/>
                <a:gd name="T25" fmla="*/ 231 h 345"/>
                <a:gd name="T26" fmla="*/ 130 w 168"/>
                <a:gd name="T27" fmla="*/ 240 h 345"/>
                <a:gd name="T28" fmla="*/ 161 w 168"/>
                <a:gd name="T29" fmla="*/ 269 h 345"/>
                <a:gd name="T30" fmla="*/ 157 w 168"/>
                <a:gd name="T31" fmla="*/ 284 h 345"/>
                <a:gd name="T32" fmla="*/ 121 w 168"/>
                <a:gd name="T33" fmla="*/ 317 h 345"/>
                <a:gd name="T34" fmla="*/ 78 w 168"/>
                <a:gd name="T35" fmla="*/ 331 h 345"/>
                <a:gd name="T36" fmla="*/ 23 w 168"/>
                <a:gd name="T3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5">
                  <a:moveTo>
                    <a:pt x="23" y="345"/>
                  </a:moveTo>
                  <a:cubicBezTo>
                    <a:pt x="16" y="345"/>
                    <a:pt x="7" y="342"/>
                    <a:pt x="9" y="335"/>
                  </a:cubicBezTo>
                  <a:cubicBezTo>
                    <a:pt x="14" y="316"/>
                    <a:pt x="10" y="300"/>
                    <a:pt x="5" y="281"/>
                  </a:cubicBezTo>
                  <a:cubicBezTo>
                    <a:pt x="0" y="260"/>
                    <a:pt x="5" y="238"/>
                    <a:pt x="9" y="217"/>
                  </a:cubicBezTo>
                  <a:cubicBezTo>
                    <a:pt x="13" y="196"/>
                    <a:pt x="13" y="174"/>
                    <a:pt x="11" y="154"/>
                  </a:cubicBezTo>
                  <a:cubicBezTo>
                    <a:pt x="9" y="143"/>
                    <a:pt x="12" y="139"/>
                    <a:pt x="19" y="134"/>
                  </a:cubicBezTo>
                  <a:cubicBezTo>
                    <a:pt x="38" y="120"/>
                    <a:pt x="50" y="100"/>
                    <a:pt x="40" y="79"/>
                  </a:cubicBezTo>
                  <a:cubicBezTo>
                    <a:pt x="32" y="62"/>
                    <a:pt x="31" y="47"/>
                    <a:pt x="31" y="31"/>
                  </a:cubicBezTo>
                  <a:cubicBezTo>
                    <a:pt x="31" y="24"/>
                    <a:pt x="31" y="18"/>
                    <a:pt x="34" y="12"/>
                  </a:cubicBezTo>
                  <a:cubicBezTo>
                    <a:pt x="35" y="7"/>
                    <a:pt x="35" y="1"/>
                    <a:pt x="44" y="0"/>
                  </a:cubicBezTo>
                  <a:cubicBezTo>
                    <a:pt x="53" y="0"/>
                    <a:pt x="56" y="4"/>
                    <a:pt x="58" y="11"/>
                  </a:cubicBezTo>
                  <a:cubicBezTo>
                    <a:pt x="70" y="50"/>
                    <a:pt x="82" y="88"/>
                    <a:pt x="94" y="126"/>
                  </a:cubicBezTo>
                  <a:cubicBezTo>
                    <a:pt x="105" y="161"/>
                    <a:pt x="118" y="195"/>
                    <a:pt x="124" y="231"/>
                  </a:cubicBezTo>
                  <a:cubicBezTo>
                    <a:pt x="125" y="234"/>
                    <a:pt x="128" y="240"/>
                    <a:pt x="130" y="240"/>
                  </a:cubicBezTo>
                  <a:cubicBezTo>
                    <a:pt x="147" y="243"/>
                    <a:pt x="149" y="261"/>
                    <a:pt x="161" y="269"/>
                  </a:cubicBezTo>
                  <a:cubicBezTo>
                    <a:pt x="168" y="274"/>
                    <a:pt x="163" y="281"/>
                    <a:pt x="157" y="284"/>
                  </a:cubicBezTo>
                  <a:cubicBezTo>
                    <a:pt x="142" y="292"/>
                    <a:pt x="131" y="303"/>
                    <a:pt x="121" y="317"/>
                  </a:cubicBezTo>
                  <a:cubicBezTo>
                    <a:pt x="110" y="330"/>
                    <a:pt x="92" y="326"/>
                    <a:pt x="78" y="331"/>
                  </a:cubicBezTo>
                  <a:cubicBezTo>
                    <a:pt x="60" y="338"/>
                    <a:pt x="41" y="340"/>
                    <a:pt x="23" y="345"/>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8" name="Freeform 49">
              <a:extLst>
                <a:ext uri="{FF2B5EF4-FFF2-40B4-BE49-F238E27FC236}">
                  <a16:creationId xmlns:a16="http://schemas.microsoft.com/office/drawing/2014/main" id="{2D435FA6-FB00-41B5-B88F-D9D8CD699E5F}"/>
                </a:ext>
              </a:extLst>
            </p:cNvPr>
            <p:cNvSpPr>
              <a:spLocks/>
            </p:cNvSpPr>
            <p:nvPr/>
          </p:nvSpPr>
          <p:spPr bwMode="auto">
            <a:xfrm>
              <a:off x="10390188" y="12797242"/>
              <a:ext cx="673100" cy="455612"/>
            </a:xfrm>
            <a:custGeom>
              <a:avLst/>
              <a:gdLst>
                <a:gd name="T0" fmla="*/ 192 w 326"/>
                <a:gd name="T1" fmla="*/ 126 h 220"/>
                <a:gd name="T2" fmla="*/ 196 w 326"/>
                <a:gd name="T3" fmla="*/ 83 h 220"/>
                <a:gd name="T4" fmla="*/ 196 w 326"/>
                <a:gd name="T5" fmla="*/ 53 h 220"/>
                <a:gd name="T6" fmla="*/ 200 w 326"/>
                <a:gd name="T7" fmla="*/ 35 h 220"/>
                <a:gd name="T8" fmla="*/ 183 w 326"/>
                <a:gd name="T9" fmla="*/ 40 h 220"/>
                <a:gd name="T10" fmla="*/ 159 w 326"/>
                <a:gd name="T11" fmla="*/ 78 h 220"/>
                <a:gd name="T12" fmla="*/ 158 w 326"/>
                <a:gd name="T13" fmla="*/ 86 h 220"/>
                <a:gd name="T14" fmla="*/ 163 w 326"/>
                <a:gd name="T15" fmla="*/ 122 h 220"/>
                <a:gd name="T16" fmla="*/ 180 w 326"/>
                <a:gd name="T17" fmla="*/ 177 h 220"/>
                <a:gd name="T18" fmla="*/ 190 w 326"/>
                <a:gd name="T19" fmla="*/ 203 h 220"/>
                <a:gd name="T20" fmla="*/ 181 w 326"/>
                <a:gd name="T21" fmla="*/ 209 h 220"/>
                <a:gd name="T22" fmla="*/ 123 w 326"/>
                <a:gd name="T23" fmla="*/ 201 h 220"/>
                <a:gd name="T24" fmla="*/ 112 w 326"/>
                <a:gd name="T25" fmla="*/ 170 h 220"/>
                <a:gd name="T26" fmla="*/ 130 w 326"/>
                <a:gd name="T27" fmla="*/ 130 h 220"/>
                <a:gd name="T28" fmla="*/ 111 w 326"/>
                <a:gd name="T29" fmla="*/ 111 h 220"/>
                <a:gd name="T30" fmla="*/ 86 w 326"/>
                <a:gd name="T31" fmla="*/ 111 h 220"/>
                <a:gd name="T32" fmla="*/ 62 w 326"/>
                <a:gd name="T33" fmla="*/ 92 h 220"/>
                <a:gd name="T34" fmla="*/ 57 w 326"/>
                <a:gd name="T35" fmla="*/ 87 h 220"/>
                <a:gd name="T36" fmla="*/ 0 w 326"/>
                <a:gd name="T37" fmla="*/ 49 h 220"/>
                <a:gd name="T38" fmla="*/ 35 w 326"/>
                <a:gd name="T39" fmla="*/ 37 h 220"/>
                <a:gd name="T40" fmla="*/ 176 w 326"/>
                <a:gd name="T41" fmla="*/ 8 h 220"/>
                <a:gd name="T42" fmla="*/ 196 w 326"/>
                <a:gd name="T43" fmla="*/ 5 h 220"/>
                <a:gd name="T44" fmla="*/ 212 w 326"/>
                <a:gd name="T45" fmla="*/ 14 h 220"/>
                <a:gd name="T46" fmla="*/ 247 w 326"/>
                <a:gd name="T47" fmla="*/ 148 h 220"/>
                <a:gd name="T48" fmla="*/ 262 w 326"/>
                <a:gd name="T49" fmla="*/ 160 h 220"/>
                <a:gd name="T50" fmla="*/ 312 w 326"/>
                <a:gd name="T51" fmla="*/ 156 h 220"/>
                <a:gd name="T52" fmla="*/ 321 w 326"/>
                <a:gd name="T53" fmla="*/ 157 h 220"/>
                <a:gd name="T54" fmla="*/ 303 w 326"/>
                <a:gd name="T55" fmla="*/ 203 h 220"/>
                <a:gd name="T56" fmla="*/ 269 w 326"/>
                <a:gd name="T57" fmla="*/ 220 h 220"/>
                <a:gd name="T58" fmla="*/ 260 w 326"/>
                <a:gd name="T59" fmla="*/ 204 h 220"/>
                <a:gd name="T60" fmla="*/ 231 w 326"/>
                <a:gd name="T61" fmla="*/ 189 h 220"/>
                <a:gd name="T62" fmla="*/ 206 w 326"/>
                <a:gd name="T63" fmla="*/ 178 h 220"/>
                <a:gd name="T64" fmla="*/ 206 w 326"/>
                <a:gd name="T65" fmla="*/ 149 h 220"/>
                <a:gd name="T66" fmla="*/ 192 w 326"/>
                <a:gd name="T67" fmla="*/ 1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 h="220">
                  <a:moveTo>
                    <a:pt x="192" y="126"/>
                  </a:moveTo>
                  <a:cubicBezTo>
                    <a:pt x="203" y="117"/>
                    <a:pt x="207" y="92"/>
                    <a:pt x="196" y="83"/>
                  </a:cubicBezTo>
                  <a:cubicBezTo>
                    <a:pt x="179" y="71"/>
                    <a:pt x="192" y="62"/>
                    <a:pt x="196" y="53"/>
                  </a:cubicBezTo>
                  <a:cubicBezTo>
                    <a:pt x="199" y="46"/>
                    <a:pt x="206" y="40"/>
                    <a:pt x="200" y="35"/>
                  </a:cubicBezTo>
                  <a:cubicBezTo>
                    <a:pt x="193" y="28"/>
                    <a:pt x="189" y="38"/>
                    <a:pt x="183" y="40"/>
                  </a:cubicBezTo>
                  <a:cubicBezTo>
                    <a:pt x="168" y="48"/>
                    <a:pt x="164" y="63"/>
                    <a:pt x="159" y="78"/>
                  </a:cubicBezTo>
                  <a:cubicBezTo>
                    <a:pt x="158" y="80"/>
                    <a:pt x="157" y="85"/>
                    <a:pt x="158" y="86"/>
                  </a:cubicBezTo>
                  <a:cubicBezTo>
                    <a:pt x="173" y="96"/>
                    <a:pt x="165" y="111"/>
                    <a:pt x="163" y="122"/>
                  </a:cubicBezTo>
                  <a:cubicBezTo>
                    <a:pt x="158" y="145"/>
                    <a:pt x="166" y="162"/>
                    <a:pt x="180" y="177"/>
                  </a:cubicBezTo>
                  <a:cubicBezTo>
                    <a:pt x="187" y="185"/>
                    <a:pt x="187" y="194"/>
                    <a:pt x="190" y="203"/>
                  </a:cubicBezTo>
                  <a:cubicBezTo>
                    <a:pt x="192" y="209"/>
                    <a:pt x="189" y="211"/>
                    <a:pt x="181" y="209"/>
                  </a:cubicBezTo>
                  <a:cubicBezTo>
                    <a:pt x="162" y="206"/>
                    <a:pt x="142" y="204"/>
                    <a:pt x="123" y="201"/>
                  </a:cubicBezTo>
                  <a:cubicBezTo>
                    <a:pt x="103" y="198"/>
                    <a:pt x="99" y="186"/>
                    <a:pt x="112" y="170"/>
                  </a:cubicBezTo>
                  <a:cubicBezTo>
                    <a:pt x="122" y="159"/>
                    <a:pt x="125" y="144"/>
                    <a:pt x="130" y="130"/>
                  </a:cubicBezTo>
                  <a:cubicBezTo>
                    <a:pt x="136" y="116"/>
                    <a:pt x="126" y="109"/>
                    <a:pt x="111" y="111"/>
                  </a:cubicBezTo>
                  <a:cubicBezTo>
                    <a:pt x="102" y="111"/>
                    <a:pt x="95" y="116"/>
                    <a:pt x="86" y="111"/>
                  </a:cubicBezTo>
                  <a:cubicBezTo>
                    <a:pt x="76" y="106"/>
                    <a:pt x="61" y="109"/>
                    <a:pt x="62" y="92"/>
                  </a:cubicBezTo>
                  <a:cubicBezTo>
                    <a:pt x="62" y="90"/>
                    <a:pt x="59" y="88"/>
                    <a:pt x="57" y="87"/>
                  </a:cubicBezTo>
                  <a:cubicBezTo>
                    <a:pt x="34" y="80"/>
                    <a:pt x="24" y="56"/>
                    <a:pt x="0" y="49"/>
                  </a:cubicBezTo>
                  <a:cubicBezTo>
                    <a:pt x="10" y="35"/>
                    <a:pt x="24" y="38"/>
                    <a:pt x="35" y="37"/>
                  </a:cubicBezTo>
                  <a:cubicBezTo>
                    <a:pt x="83" y="32"/>
                    <a:pt x="129" y="16"/>
                    <a:pt x="176" y="8"/>
                  </a:cubicBezTo>
                  <a:cubicBezTo>
                    <a:pt x="183" y="7"/>
                    <a:pt x="190" y="8"/>
                    <a:pt x="196" y="5"/>
                  </a:cubicBezTo>
                  <a:cubicBezTo>
                    <a:pt x="207" y="0"/>
                    <a:pt x="211" y="6"/>
                    <a:pt x="212" y="14"/>
                  </a:cubicBezTo>
                  <a:cubicBezTo>
                    <a:pt x="223" y="59"/>
                    <a:pt x="243" y="101"/>
                    <a:pt x="247" y="148"/>
                  </a:cubicBezTo>
                  <a:cubicBezTo>
                    <a:pt x="248" y="158"/>
                    <a:pt x="253" y="160"/>
                    <a:pt x="262" y="160"/>
                  </a:cubicBezTo>
                  <a:cubicBezTo>
                    <a:pt x="278" y="159"/>
                    <a:pt x="295" y="157"/>
                    <a:pt x="312" y="156"/>
                  </a:cubicBezTo>
                  <a:cubicBezTo>
                    <a:pt x="315" y="155"/>
                    <a:pt x="318" y="152"/>
                    <a:pt x="321" y="157"/>
                  </a:cubicBezTo>
                  <a:cubicBezTo>
                    <a:pt x="326" y="167"/>
                    <a:pt x="313" y="198"/>
                    <a:pt x="303" y="203"/>
                  </a:cubicBezTo>
                  <a:cubicBezTo>
                    <a:pt x="292" y="208"/>
                    <a:pt x="277" y="206"/>
                    <a:pt x="269" y="220"/>
                  </a:cubicBezTo>
                  <a:cubicBezTo>
                    <a:pt x="265" y="213"/>
                    <a:pt x="262" y="209"/>
                    <a:pt x="260" y="204"/>
                  </a:cubicBezTo>
                  <a:cubicBezTo>
                    <a:pt x="255" y="190"/>
                    <a:pt x="248" y="181"/>
                    <a:pt x="231" y="189"/>
                  </a:cubicBezTo>
                  <a:cubicBezTo>
                    <a:pt x="221" y="193"/>
                    <a:pt x="211" y="189"/>
                    <a:pt x="206" y="178"/>
                  </a:cubicBezTo>
                  <a:cubicBezTo>
                    <a:pt x="202" y="168"/>
                    <a:pt x="194" y="161"/>
                    <a:pt x="206" y="149"/>
                  </a:cubicBezTo>
                  <a:cubicBezTo>
                    <a:pt x="218" y="137"/>
                    <a:pt x="201" y="133"/>
                    <a:pt x="192" y="126"/>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69" name="Freeform 50">
              <a:extLst>
                <a:ext uri="{FF2B5EF4-FFF2-40B4-BE49-F238E27FC236}">
                  <a16:creationId xmlns:a16="http://schemas.microsoft.com/office/drawing/2014/main" id="{C42AF73A-C3CD-4900-A729-E93AE49E7001}"/>
                </a:ext>
              </a:extLst>
            </p:cNvPr>
            <p:cNvSpPr>
              <a:spLocks/>
            </p:cNvSpPr>
            <p:nvPr/>
          </p:nvSpPr>
          <p:spPr bwMode="auto">
            <a:xfrm>
              <a:off x="10888663" y="12301942"/>
              <a:ext cx="290512" cy="622300"/>
            </a:xfrm>
            <a:custGeom>
              <a:avLst/>
              <a:gdLst>
                <a:gd name="T0" fmla="*/ 89 w 141"/>
                <a:gd name="T1" fmla="*/ 301 h 301"/>
                <a:gd name="T2" fmla="*/ 66 w 141"/>
                <a:gd name="T3" fmla="*/ 283 h 301"/>
                <a:gd name="T4" fmla="*/ 6 w 141"/>
                <a:gd name="T5" fmla="*/ 246 h 301"/>
                <a:gd name="T6" fmla="*/ 17 w 141"/>
                <a:gd name="T7" fmla="*/ 220 h 301"/>
                <a:gd name="T8" fmla="*/ 67 w 141"/>
                <a:gd name="T9" fmla="*/ 164 h 301"/>
                <a:gd name="T10" fmla="*/ 64 w 141"/>
                <a:gd name="T11" fmla="*/ 145 h 301"/>
                <a:gd name="T12" fmla="*/ 13 w 141"/>
                <a:gd name="T13" fmla="*/ 102 h 301"/>
                <a:gd name="T14" fmla="*/ 12 w 141"/>
                <a:gd name="T15" fmla="*/ 87 h 301"/>
                <a:gd name="T16" fmla="*/ 17 w 141"/>
                <a:gd name="T17" fmla="*/ 75 h 301"/>
                <a:gd name="T18" fmla="*/ 25 w 141"/>
                <a:gd name="T19" fmla="*/ 19 h 301"/>
                <a:gd name="T20" fmla="*/ 45 w 141"/>
                <a:gd name="T21" fmla="*/ 7 h 301"/>
                <a:gd name="T22" fmla="*/ 96 w 141"/>
                <a:gd name="T23" fmla="*/ 23 h 301"/>
                <a:gd name="T24" fmla="*/ 106 w 141"/>
                <a:gd name="T25" fmla="*/ 69 h 301"/>
                <a:gd name="T26" fmla="*/ 100 w 141"/>
                <a:gd name="T27" fmla="*/ 101 h 301"/>
                <a:gd name="T28" fmla="*/ 119 w 141"/>
                <a:gd name="T29" fmla="*/ 107 h 301"/>
                <a:gd name="T30" fmla="*/ 131 w 141"/>
                <a:gd name="T31" fmla="*/ 120 h 301"/>
                <a:gd name="T32" fmla="*/ 129 w 141"/>
                <a:gd name="T33" fmla="*/ 213 h 301"/>
                <a:gd name="T34" fmla="*/ 111 w 141"/>
                <a:gd name="T35" fmla="*/ 248 h 301"/>
                <a:gd name="T36" fmla="*/ 89 w 141"/>
                <a:gd name="T3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301">
                  <a:moveTo>
                    <a:pt x="89" y="301"/>
                  </a:moveTo>
                  <a:cubicBezTo>
                    <a:pt x="88" y="285"/>
                    <a:pt x="78" y="284"/>
                    <a:pt x="66" y="283"/>
                  </a:cubicBezTo>
                  <a:cubicBezTo>
                    <a:pt x="40" y="281"/>
                    <a:pt x="20" y="267"/>
                    <a:pt x="6" y="246"/>
                  </a:cubicBezTo>
                  <a:cubicBezTo>
                    <a:pt x="0" y="237"/>
                    <a:pt x="9" y="224"/>
                    <a:pt x="17" y="220"/>
                  </a:cubicBezTo>
                  <a:cubicBezTo>
                    <a:pt x="41" y="207"/>
                    <a:pt x="44" y="177"/>
                    <a:pt x="67" y="164"/>
                  </a:cubicBezTo>
                  <a:cubicBezTo>
                    <a:pt x="74" y="159"/>
                    <a:pt x="71" y="148"/>
                    <a:pt x="64" y="145"/>
                  </a:cubicBezTo>
                  <a:cubicBezTo>
                    <a:pt x="43" y="135"/>
                    <a:pt x="35" y="111"/>
                    <a:pt x="13" y="102"/>
                  </a:cubicBezTo>
                  <a:cubicBezTo>
                    <a:pt x="7" y="100"/>
                    <a:pt x="9" y="92"/>
                    <a:pt x="12" y="87"/>
                  </a:cubicBezTo>
                  <a:cubicBezTo>
                    <a:pt x="13" y="83"/>
                    <a:pt x="18" y="78"/>
                    <a:pt x="17" y="75"/>
                  </a:cubicBezTo>
                  <a:cubicBezTo>
                    <a:pt x="9" y="55"/>
                    <a:pt x="24" y="38"/>
                    <a:pt x="25" y="19"/>
                  </a:cubicBezTo>
                  <a:cubicBezTo>
                    <a:pt x="26" y="7"/>
                    <a:pt x="33" y="0"/>
                    <a:pt x="45" y="7"/>
                  </a:cubicBezTo>
                  <a:cubicBezTo>
                    <a:pt x="61" y="17"/>
                    <a:pt x="79" y="17"/>
                    <a:pt x="96" y="23"/>
                  </a:cubicBezTo>
                  <a:cubicBezTo>
                    <a:pt x="114" y="30"/>
                    <a:pt x="121" y="55"/>
                    <a:pt x="106" y="69"/>
                  </a:cubicBezTo>
                  <a:cubicBezTo>
                    <a:pt x="94" y="79"/>
                    <a:pt x="100" y="91"/>
                    <a:pt x="100" y="101"/>
                  </a:cubicBezTo>
                  <a:cubicBezTo>
                    <a:pt x="101" y="112"/>
                    <a:pt x="112" y="107"/>
                    <a:pt x="119" y="107"/>
                  </a:cubicBezTo>
                  <a:cubicBezTo>
                    <a:pt x="129" y="107"/>
                    <a:pt x="131" y="114"/>
                    <a:pt x="131" y="120"/>
                  </a:cubicBezTo>
                  <a:cubicBezTo>
                    <a:pt x="131" y="151"/>
                    <a:pt x="141" y="183"/>
                    <a:pt x="129" y="213"/>
                  </a:cubicBezTo>
                  <a:cubicBezTo>
                    <a:pt x="125" y="225"/>
                    <a:pt x="117" y="236"/>
                    <a:pt x="111" y="248"/>
                  </a:cubicBezTo>
                  <a:cubicBezTo>
                    <a:pt x="102" y="264"/>
                    <a:pt x="94" y="281"/>
                    <a:pt x="89" y="301"/>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0" name="Freeform 51">
              <a:extLst>
                <a:ext uri="{FF2B5EF4-FFF2-40B4-BE49-F238E27FC236}">
                  <a16:creationId xmlns:a16="http://schemas.microsoft.com/office/drawing/2014/main" id="{03E578AF-EF17-478D-B126-550AF3FB951B}"/>
                </a:ext>
              </a:extLst>
            </p:cNvPr>
            <p:cNvSpPr>
              <a:spLocks/>
            </p:cNvSpPr>
            <p:nvPr/>
          </p:nvSpPr>
          <p:spPr bwMode="auto">
            <a:xfrm>
              <a:off x="11156950" y="11711392"/>
              <a:ext cx="638175" cy="354012"/>
            </a:xfrm>
            <a:custGeom>
              <a:avLst/>
              <a:gdLst>
                <a:gd name="T0" fmla="*/ 309 w 309"/>
                <a:gd name="T1" fmla="*/ 133 h 172"/>
                <a:gd name="T2" fmla="*/ 281 w 309"/>
                <a:gd name="T3" fmla="*/ 141 h 172"/>
                <a:gd name="T4" fmla="*/ 255 w 309"/>
                <a:gd name="T5" fmla="*/ 158 h 172"/>
                <a:gd name="T6" fmla="*/ 241 w 309"/>
                <a:gd name="T7" fmla="*/ 160 h 172"/>
                <a:gd name="T8" fmla="*/ 209 w 309"/>
                <a:gd name="T9" fmla="*/ 120 h 172"/>
                <a:gd name="T10" fmla="*/ 188 w 309"/>
                <a:gd name="T11" fmla="*/ 113 h 172"/>
                <a:gd name="T12" fmla="*/ 59 w 309"/>
                <a:gd name="T13" fmla="*/ 144 h 172"/>
                <a:gd name="T14" fmla="*/ 12 w 309"/>
                <a:gd name="T15" fmla="*/ 155 h 172"/>
                <a:gd name="T16" fmla="*/ 0 w 309"/>
                <a:gd name="T17" fmla="*/ 146 h 172"/>
                <a:gd name="T18" fmla="*/ 0 w 309"/>
                <a:gd name="T19" fmla="*/ 82 h 172"/>
                <a:gd name="T20" fmla="*/ 7 w 309"/>
                <a:gd name="T21" fmla="*/ 71 h 172"/>
                <a:gd name="T22" fmla="*/ 127 w 309"/>
                <a:gd name="T23" fmla="*/ 48 h 172"/>
                <a:gd name="T24" fmla="*/ 190 w 309"/>
                <a:gd name="T25" fmla="*/ 33 h 172"/>
                <a:gd name="T26" fmla="*/ 195 w 309"/>
                <a:gd name="T27" fmla="*/ 25 h 172"/>
                <a:gd name="T28" fmla="*/ 220 w 309"/>
                <a:gd name="T29" fmla="*/ 4 h 172"/>
                <a:gd name="T30" fmla="*/ 227 w 309"/>
                <a:gd name="T31" fmla="*/ 37 h 172"/>
                <a:gd name="T32" fmla="*/ 221 w 309"/>
                <a:gd name="T33" fmla="*/ 53 h 172"/>
                <a:gd name="T34" fmla="*/ 243 w 309"/>
                <a:gd name="T35" fmla="*/ 77 h 172"/>
                <a:gd name="T36" fmla="*/ 258 w 309"/>
                <a:gd name="T37" fmla="*/ 84 h 172"/>
                <a:gd name="T38" fmla="*/ 277 w 309"/>
                <a:gd name="T39" fmla="*/ 111 h 172"/>
                <a:gd name="T40" fmla="*/ 309 w 309"/>
                <a:gd name="T41" fmla="*/ 1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172">
                  <a:moveTo>
                    <a:pt x="309" y="133"/>
                  </a:moveTo>
                  <a:cubicBezTo>
                    <a:pt x="298" y="141"/>
                    <a:pt x="297" y="159"/>
                    <a:pt x="281" y="141"/>
                  </a:cubicBezTo>
                  <a:cubicBezTo>
                    <a:pt x="275" y="134"/>
                    <a:pt x="258" y="146"/>
                    <a:pt x="255" y="158"/>
                  </a:cubicBezTo>
                  <a:cubicBezTo>
                    <a:pt x="251" y="172"/>
                    <a:pt x="249" y="170"/>
                    <a:pt x="241" y="160"/>
                  </a:cubicBezTo>
                  <a:cubicBezTo>
                    <a:pt x="230" y="147"/>
                    <a:pt x="217" y="135"/>
                    <a:pt x="209" y="120"/>
                  </a:cubicBezTo>
                  <a:cubicBezTo>
                    <a:pt x="205" y="112"/>
                    <a:pt x="196" y="111"/>
                    <a:pt x="188" y="113"/>
                  </a:cubicBezTo>
                  <a:cubicBezTo>
                    <a:pt x="145" y="124"/>
                    <a:pt x="102" y="135"/>
                    <a:pt x="59" y="144"/>
                  </a:cubicBezTo>
                  <a:cubicBezTo>
                    <a:pt x="43" y="147"/>
                    <a:pt x="27" y="150"/>
                    <a:pt x="12" y="155"/>
                  </a:cubicBezTo>
                  <a:cubicBezTo>
                    <a:pt x="2" y="158"/>
                    <a:pt x="0" y="154"/>
                    <a:pt x="0" y="146"/>
                  </a:cubicBezTo>
                  <a:cubicBezTo>
                    <a:pt x="0" y="124"/>
                    <a:pt x="0" y="103"/>
                    <a:pt x="0" y="82"/>
                  </a:cubicBezTo>
                  <a:cubicBezTo>
                    <a:pt x="0" y="77"/>
                    <a:pt x="1" y="73"/>
                    <a:pt x="7" y="71"/>
                  </a:cubicBezTo>
                  <a:cubicBezTo>
                    <a:pt x="47" y="64"/>
                    <a:pt x="87" y="57"/>
                    <a:pt x="127" y="48"/>
                  </a:cubicBezTo>
                  <a:cubicBezTo>
                    <a:pt x="148" y="44"/>
                    <a:pt x="168" y="35"/>
                    <a:pt x="190" y="33"/>
                  </a:cubicBezTo>
                  <a:cubicBezTo>
                    <a:pt x="194" y="33"/>
                    <a:pt x="194" y="28"/>
                    <a:pt x="195" y="25"/>
                  </a:cubicBezTo>
                  <a:cubicBezTo>
                    <a:pt x="199" y="12"/>
                    <a:pt x="208" y="0"/>
                    <a:pt x="220" y="4"/>
                  </a:cubicBezTo>
                  <a:cubicBezTo>
                    <a:pt x="234" y="9"/>
                    <a:pt x="233" y="24"/>
                    <a:pt x="227" y="37"/>
                  </a:cubicBezTo>
                  <a:cubicBezTo>
                    <a:pt x="225" y="43"/>
                    <a:pt x="222" y="48"/>
                    <a:pt x="221" y="53"/>
                  </a:cubicBezTo>
                  <a:cubicBezTo>
                    <a:pt x="217" y="68"/>
                    <a:pt x="227" y="80"/>
                    <a:pt x="243" y="77"/>
                  </a:cubicBezTo>
                  <a:cubicBezTo>
                    <a:pt x="250" y="76"/>
                    <a:pt x="254" y="78"/>
                    <a:pt x="258" y="84"/>
                  </a:cubicBezTo>
                  <a:cubicBezTo>
                    <a:pt x="265" y="93"/>
                    <a:pt x="271" y="101"/>
                    <a:pt x="277" y="111"/>
                  </a:cubicBezTo>
                  <a:cubicBezTo>
                    <a:pt x="284" y="122"/>
                    <a:pt x="290" y="133"/>
                    <a:pt x="309" y="133"/>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1" name="Freeform 52">
              <a:extLst>
                <a:ext uri="{FF2B5EF4-FFF2-40B4-BE49-F238E27FC236}">
                  <a16:creationId xmlns:a16="http://schemas.microsoft.com/office/drawing/2014/main" id="{BB7E6BCC-31BB-4E1B-A67C-2ED61D0D94C6}"/>
                </a:ext>
              </a:extLst>
            </p:cNvPr>
            <p:cNvSpPr>
              <a:spLocks/>
            </p:cNvSpPr>
            <p:nvPr/>
          </p:nvSpPr>
          <p:spPr bwMode="auto">
            <a:xfrm>
              <a:off x="2765425" y="16718367"/>
              <a:ext cx="528637" cy="534987"/>
            </a:xfrm>
            <a:custGeom>
              <a:avLst/>
              <a:gdLst>
                <a:gd name="T0" fmla="*/ 229 w 256"/>
                <a:gd name="T1" fmla="*/ 250 h 259"/>
                <a:gd name="T2" fmla="*/ 195 w 256"/>
                <a:gd name="T3" fmla="*/ 218 h 259"/>
                <a:gd name="T4" fmla="*/ 181 w 256"/>
                <a:gd name="T5" fmla="*/ 217 h 259"/>
                <a:gd name="T6" fmla="*/ 181 w 256"/>
                <a:gd name="T7" fmla="*/ 229 h 259"/>
                <a:gd name="T8" fmla="*/ 183 w 256"/>
                <a:gd name="T9" fmla="*/ 251 h 259"/>
                <a:gd name="T10" fmla="*/ 162 w 256"/>
                <a:gd name="T11" fmla="*/ 254 h 259"/>
                <a:gd name="T12" fmla="*/ 149 w 256"/>
                <a:gd name="T13" fmla="*/ 231 h 259"/>
                <a:gd name="T14" fmla="*/ 130 w 256"/>
                <a:gd name="T15" fmla="*/ 189 h 259"/>
                <a:gd name="T16" fmla="*/ 117 w 256"/>
                <a:gd name="T17" fmla="*/ 187 h 259"/>
                <a:gd name="T18" fmla="*/ 91 w 256"/>
                <a:gd name="T19" fmla="*/ 177 h 259"/>
                <a:gd name="T20" fmla="*/ 44 w 256"/>
                <a:gd name="T21" fmla="*/ 101 h 259"/>
                <a:gd name="T22" fmla="*/ 0 w 256"/>
                <a:gd name="T23" fmla="*/ 51 h 259"/>
                <a:gd name="T24" fmla="*/ 18 w 256"/>
                <a:gd name="T25" fmla="*/ 39 h 259"/>
                <a:gd name="T26" fmla="*/ 34 w 256"/>
                <a:gd name="T27" fmla="*/ 20 h 259"/>
                <a:gd name="T28" fmla="*/ 53 w 256"/>
                <a:gd name="T29" fmla="*/ 2 h 259"/>
                <a:gd name="T30" fmla="*/ 69 w 256"/>
                <a:gd name="T31" fmla="*/ 15 h 259"/>
                <a:gd name="T32" fmla="*/ 107 w 256"/>
                <a:gd name="T33" fmla="*/ 53 h 259"/>
                <a:gd name="T34" fmla="*/ 117 w 256"/>
                <a:gd name="T35" fmla="*/ 64 h 259"/>
                <a:gd name="T36" fmla="*/ 171 w 256"/>
                <a:gd name="T37" fmla="*/ 147 h 259"/>
                <a:gd name="T38" fmla="*/ 206 w 256"/>
                <a:gd name="T39" fmla="*/ 170 h 259"/>
                <a:gd name="T40" fmla="*/ 229 w 256"/>
                <a:gd name="T41" fmla="*/ 2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9">
                  <a:moveTo>
                    <a:pt x="229" y="250"/>
                  </a:moveTo>
                  <a:cubicBezTo>
                    <a:pt x="227" y="228"/>
                    <a:pt x="207" y="227"/>
                    <a:pt x="195" y="218"/>
                  </a:cubicBezTo>
                  <a:cubicBezTo>
                    <a:pt x="190" y="215"/>
                    <a:pt x="185" y="214"/>
                    <a:pt x="181" y="217"/>
                  </a:cubicBezTo>
                  <a:cubicBezTo>
                    <a:pt x="177" y="220"/>
                    <a:pt x="180" y="225"/>
                    <a:pt x="181" y="229"/>
                  </a:cubicBezTo>
                  <a:cubicBezTo>
                    <a:pt x="182" y="236"/>
                    <a:pt x="191" y="245"/>
                    <a:pt x="183" y="251"/>
                  </a:cubicBezTo>
                  <a:cubicBezTo>
                    <a:pt x="178" y="254"/>
                    <a:pt x="169" y="259"/>
                    <a:pt x="162" y="254"/>
                  </a:cubicBezTo>
                  <a:cubicBezTo>
                    <a:pt x="153" y="249"/>
                    <a:pt x="147" y="241"/>
                    <a:pt x="149" y="231"/>
                  </a:cubicBezTo>
                  <a:cubicBezTo>
                    <a:pt x="152" y="212"/>
                    <a:pt x="131" y="206"/>
                    <a:pt x="130" y="189"/>
                  </a:cubicBezTo>
                  <a:cubicBezTo>
                    <a:pt x="130" y="187"/>
                    <a:pt x="122" y="183"/>
                    <a:pt x="117" y="187"/>
                  </a:cubicBezTo>
                  <a:cubicBezTo>
                    <a:pt x="102" y="198"/>
                    <a:pt x="97" y="187"/>
                    <a:pt x="91" y="177"/>
                  </a:cubicBezTo>
                  <a:cubicBezTo>
                    <a:pt x="75" y="152"/>
                    <a:pt x="52" y="129"/>
                    <a:pt x="44" y="101"/>
                  </a:cubicBezTo>
                  <a:cubicBezTo>
                    <a:pt x="38" y="75"/>
                    <a:pt x="13" y="70"/>
                    <a:pt x="0" y="51"/>
                  </a:cubicBezTo>
                  <a:cubicBezTo>
                    <a:pt x="6" y="47"/>
                    <a:pt x="12" y="42"/>
                    <a:pt x="18" y="39"/>
                  </a:cubicBezTo>
                  <a:cubicBezTo>
                    <a:pt x="27" y="36"/>
                    <a:pt x="34" y="32"/>
                    <a:pt x="34" y="20"/>
                  </a:cubicBezTo>
                  <a:cubicBezTo>
                    <a:pt x="34" y="11"/>
                    <a:pt x="43" y="4"/>
                    <a:pt x="53" y="2"/>
                  </a:cubicBezTo>
                  <a:cubicBezTo>
                    <a:pt x="63" y="0"/>
                    <a:pt x="64" y="10"/>
                    <a:pt x="69" y="15"/>
                  </a:cubicBezTo>
                  <a:cubicBezTo>
                    <a:pt x="81" y="27"/>
                    <a:pt x="88" y="46"/>
                    <a:pt x="107" y="53"/>
                  </a:cubicBezTo>
                  <a:cubicBezTo>
                    <a:pt x="111" y="55"/>
                    <a:pt x="115" y="59"/>
                    <a:pt x="117" y="64"/>
                  </a:cubicBezTo>
                  <a:cubicBezTo>
                    <a:pt x="130" y="94"/>
                    <a:pt x="155" y="118"/>
                    <a:pt x="171" y="147"/>
                  </a:cubicBezTo>
                  <a:cubicBezTo>
                    <a:pt x="179" y="162"/>
                    <a:pt x="193" y="166"/>
                    <a:pt x="206" y="170"/>
                  </a:cubicBezTo>
                  <a:cubicBezTo>
                    <a:pt x="246" y="182"/>
                    <a:pt x="256" y="211"/>
                    <a:pt x="229" y="25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2" name="Freeform 53">
              <a:extLst>
                <a:ext uri="{FF2B5EF4-FFF2-40B4-BE49-F238E27FC236}">
                  <a16:creationId xmlns:a16="http://schemas.microsoft.com/office/drawing/2014/main" id="{FF6AC497-0B79-49BE-A835-1469F9E46E42}"/>
                </a:ext>
              </a:extLst>
            </p:cNvPr>
            <p:cNvSpPr>
              <a:spLocks/>
            </p:cNvSpPr>
            <p:nvPr/>
          </p:nvSpPr>
          <p:spPr bwMode="auto">
            <a:xfrm>
              <a:off x="11166475" y="11995555"/>
              <a:ext cx="361950" cy="320675"/>
            </a:xfrm>
            <a:custGeom>
              <a:avLst/>
              <a:gdLst>
                <a:gd name="T0" fmla="*/ 13 w 175"/>
                <a:gd name="T1" fmla="*/ 155 h 155"/>
                <a:gd name="T2" fmla="*/ 14 w 175"/>
                <a:gd name="T3" fmla="*/ 134 h 155"/>
                <a:gd name="T4" fmla="*/ 4 w 175"/>
                <a:gd name="T5" fmla="*/ 48 h 155"/>
                <a:gd name="T6" fmla="*/ 16 w 175"/>
                <a:gd name="T7" fmla="*/ 27 h 155"/>
                <a:gd name="T8" fmla="*/ 125 w 175"/>
                <a:gd name="T9" fmla="*/ 4 h 155"/>
                <a:gd name="T10" fmla="*/ 160 w 175"/>
                <a:gd name="T11" fmla="*/ 28 h 155"/>
                <a:gd name="T12" fmla="*/ 123 w 175"/>
                <a:gd name="T13" fmla="*/ 96 h 155"/>
                <a:gd name="T14" fmla="*/ 91 w 175"/>
                <a:gd name="T15" fmla="*/ 103 h 155"/>
                <a:gd name="T16" fmla="*/ 36 w 175"/>
                <a:gd name="T17" fmla="*/ 141 h 155"/>
                <a:gd name="T18" fmla="*/ 13 w 175"/>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55">
                  <a:moveTo>
                    <a:pt x="13" y="155"/>
                  </a:moveTo>
                  <a:cubicBezTo>
                    <a:pt x="13" y="145"/>
                    <a:pt x="13" y="140"/>
                    <a:pt x="14" y="134"/>
                  </a:cubicBezTo>
                  <a:cubicBezTo>
                    <a:pt x="16" y="105"/>
                    <a:pt x="11" y="76"/>
                    <a:pt x="4" y="48"/>
                  </a:cubicBezTo>
                  <a:cubicBezTo>
                    <a:pt x="0" y="36"/>
                    <a:pt x="4" y="29"/>
                    <a:pt x="16" y="27"/>
                  </a:cubicBezTo>
                  <a:cubicBezTo>
                    <a:pt x="53" y="21"/>
                    <a:pt x="88" y="9"/>
                    <a:pt x="125" y="4"/>
                  </a:cubicBezTo>
                  <a:cubicBezTo>
                    <a:pt x="153" y="1"/>
                    <a:pt x="153" y="0"/>
                    <a:pt x="160" y="28"/>
                  </a:cubicBezTo>
                  <a:cubicBezTo>
                    <a:pt x="175" y="84"/>
                    <a:pt x="170" y="78"/>
                    <a:pt x="123" y="96"/>
                  </a:cubicBezTo>
                  <a:cubicBezTo>
                    <a:pt x="112" y="100"/>
                    <a:pt x="102" y="102"/>
                    <a:pt x="91" y="103"/>
                  </a:cubicBezTo>
                  <a:cubicBezTo>
                    <a:pt x="65" y="106"/>
                    <a:pt x="56" y="131"/>
                    <a:pt x="36" y="141"/>
                  </a:cubicBezTo>
                  <a:cubicBezTo>
                    <a:pt x="29" y="144"/>
                    <a:pt x="23" y="149"/>
                    <a:pt x="13" y="155"/>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3" name="Freeform 54">
              <a:extLst>
                <a:ext uri="{FF2B5EF4-FFF2-40B4-BE49-F238E27FC236}">
                  <a16:creationId xmlns:a16="http://schemas.microsoft.com/office/drawing/2014/main" id="{FF86C17E-AF2B-4A00-89D1-7103E0F6A12D}"/>
                </a:ext>
              </a:extLst>
            </p:cNvPr>
            <p:cNvSpPr>
              <a:spLocks/>
            </p:cNvSpPr>
            <p:nvPr/>
          </p:nvSpPr>
          <p:spPr bwMode="auto">
            <a:xfrm>
              <a:off x="4606925" y="16839017"/>
              <a:ext cx="304800" cy="352425"/>
            </a:xfrm>
            <a:custGeom>
              <a:avLst/>
              <a:gdLst>
                <a:gd name="T0" fmla="*/ 18 w 147"/>
                <a:gd name="T1" fmla="*/ 0 h 170"/>
                <a:gd name="T2" fmla="*/ 102 w 147"/>
                <a:gd name="T3" fmla="*/ 38 h 170"/>
                <a:gd name="T4" fmla="*/ 116 w 147"/>
                <a:gd name="T5" fmla="*/ 59 h 170"/>
                <a:gd name="T6" fmla="*/ 138 w 147"/>
                <a:gd name="T7" fmla="*/ 89 h 170"/>
                <a:gd name="T8" fmla="*/ 139 w 147"/>
                <a:gd name="T9" fmla="*/ 104 h 170"/>
                <a:gd name="T10" fmla="*/ 105 w 147"/>
                <a:gd name="T11" fmla="*/ 122 h 170"/>
                <a:gd name="T12" fmla="*/ 55 w 147"/>
                <a:gd name="T13" fmla="*/ 157 h 170"/>
                <a:gd name="T14" fmla="*/ 39 w 147"/>
                <a:gd name="T15" fmla="*/ 166 h 170"/>
                <a:gd name="T16" fmla="*/ 19 w 147"/>
                <a:gd name="T17" fmla="*/ 140 h 170"/>
                <a:gd name="T18" fmla="*/ 4 w 147"/>
                <a:gd name="T19" fmla="*/ 72 h 170"/>
                <a:gd name="T20" fmla="*/ 7 w 147"/>
                <a:gd name="T21" fmla="*/ 57 h 170"/>
                <a:gd name="T22" fmla="*/ 18 w 147"/>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70">
                  <a:moveTo>
                    <a:pt x="18" y="0"/>
                  </a:moveTo>
                  <a:cubicBezTo>
                    <a:pt x="49" y="14"/>
                    <a:pt x="76" y="25"/>
                    <a:pt x="102" y="38"/>
                  </a:cubicBezTo>
                  <a:cubicBezTo>
                    <a:pt x="110" y="42"/>
                    <a:pt x="113" y="51"/>
                    <a:pt x="116" y="59"/>
                  </a:cubicBezTo>
                  <a:cubicBezTo>
                    <a:pt x="121" y="71"/>
                    <a:pt x="126" y="83"/>
                    <a:pt x="138" y="89"/>
                  </a:cubicBezTo>
                  <a:cubicBezTo>
                    <a:pt x="147" y="94"/>
                    <a:pt x="145" y="99"/>
                    <a:pt x="139" y="104"/>
                  </a:cubicBezTo>
                  <a:cubicBezTo>
                    <a:pt x="129" y="113"/>
                    <a:pt x="118" y="120"/>
                    <a:pt x="105" y="122"/>
                  </a:cubicBezTo>
                  <a:cubicBezTo>
                    <a:pt x="81" y="125"/>
                    <a:pt x="65" y="136"/>
                    <a:pt x="55" y="157"/>
                  </a:cubicBezTo>
                  <a:cubicBezTo>
                    <a:pt x="52" y="163"/>
                    <a:pt x="47" y="170"/>
                    <a:pt x="39" y="166"/>
                  </a:cubicBezTo>
                  <a:cubicBezTo>
                    <a:pt x="28" y="160"/>
                    <a:pt x="16" y="154"/>
                    <a:pt x="19" y="140"/>
                  </a:cubicBezTo>
                  <a:cubicBezTo>
                    <a:pt x="25" y="114"/>
                    <a:pt x="16" y="93"/>
                    <a:pt x="4" y="72"/>
                  </a:cubicBezTo>
                  <a:cubicBezTo>
                    <a:pt x="0" y="65"/>
                    <a:pt x="1" y="62"/>
                    <a:pt x="7" y="57"/>
                  </a:cubicBezTo>
                  <a:cubicBezTo>
                    <a:pt x="31" y="37"/>
                    <a:pt x="31" y="34"/>
                    <a:pt x="18"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4" name="Freeform 55">
              <a:extLst>
                <a:ext uri="{FF2B5EF4-FFF2-40B4-BE49-F238E27FC236}">
                  <a16:creationId xmlns:a16="http://schemas.microsoft.com/office/drawing/2014/main" id="{039C2AE8-F7B5-48C1-B514-292E84F1ECF3}"/>
                </a:ext>
              </a:extLst>
            </p:cNvPr>
            <p:cNvSpPr>
              <a:spLocks/>
            </p:cNvSpPr>
            <p:nvPr/>
          </p:nvSpPr>
          <p:spPr bwMode="auto">
            <a:xfrm>
              <a:off x="10866438" y="12852805"/>
              <a:ext cx="182562" cy="246062"/>
            </a:xfrm>
            <a:custGeom>
              <a:avLst/>
              <a:gdLst>
                <a:gd name="T0" fmla="*/ 3 w 88"/>
                <a:gd name="T1" fmla="*/ 0 h 119"/>
                <a:gd name="T2" fmla="*/ 43 w 88"/>
                <a:gd name="T3" fmla="*/ 49 h 119"/>
                <a:gd name="T4" fmla="*/ 71 w 88"/>
                <a:gd name="T5" fmla="*/ 80 h 119"/>
                <a:gd name="T6" fmla="*/ 80 w 88"/>
                <a:gd name="T7" fmla="*/ 90 h 119"/>
                <a:gd name="T8" fmla="*/ 62 w 88"/>
                <a:gd name="T9" fmla="*/ 118 h 119"/>
                <a:gd name="T10" fmla="*/ 25 w 88"/>
                <a:gd name="T11" fmla="*/ 90 h 119"/>
                <a:gd name="T12" fmla="*/ 2 w 88"/>
                <a:gd name="T13" fmla="*/ 14 h 119"/>
                <a:gd name="T14" fmla="*/ 3 w 88"/>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9">
                  <a:moveTo>
                    <a:pt x="3" y="0"/>
                  </a:moveTo>
                  <a:cubicBezTo>
                    <a:pt x="23" y="12"/>
                    <a:pt x="36" y="29"/>
                    <a:pt x="43" y="49"/>
                  </a:cubicBezTo>
                  <a:cubicBezTo>
                    <a:pt x="48" y="64"/>
                    <a:pt x="59" y="73"/>
                    <a:pt x="71" y="80"/>
                  </a:cubicBezTo>
                  <a:cubicBezTo>
                    <a:pt x="76" y="82"/>
                    <a:pt x="78" y="85"/>
                    <a:pt x="80" y="90"/>
                  </a:cubicBezTo>
                  <a:cubicBezTo>
                    <a:pt x="88" y="111"/>
                    <a:pt x="85" y="117"/>
                    <a:pt x="62" y="118"/>
                  </a:cubicBezTo>
                  <a:cubicBezTo>
                    <a:pt x="33" y="119"/>
                    <a:pt x="34" y="118"/>
                    <a:pt x="25" y="90"/>
                  </a:cubicBezTo>
                  <a:cubicBezTo>
                    <a:pt x="16" y="65"/>
                    <a:pt x="13" y="38"/>
                    <a:pt x="2" y="14"/>
                  </a:cubicBezTo>
                  <a:cubicBezTo>
                    <a:pt x="0" y="10"/>
                    <a:pt x="1" y="5"/>
                    <a:pt x="3"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5" name="Freeform 56">
              <a:extLst>
                <a:ext uri="{FF2B5EF4-FFF2-40B4-BE49-F238E27FC236}">
                  <a16:creationId xmlns:a16="http://schemas.microsoft.com/office/drawing/2014/main" id="{5A68A7D2-BF35-4828-972D-E25DE0011804}"/>
                </a:ext>
              </a:extLst>
            </p:cNvPr>
            <p:cNvSpPr>
              <a:spLocks/>
            </p:cNvSpPr>
            <p:nvPr/>
          </p:nvSpPr>
          <p:spPr bwMode="auto">
            <a:xfrm>
              <a:off x="11136313" y="12254317"/>
              <a:ext cx="342900" cy="200025"/>
            </a:xfrm>
            <a:custGeom>
              <a:avLst/>
              <a:gdLst>
                <a:gd name="T0" fmla="*/ 9 w 166"/>
                <a:gd name="T1" fmla="*/ 38 h 97"/>
                <a:gd name="T2" fmla="*/ 14 w 166"/>
                <a:gd name="T3" fmla="*/ 53 h 97"/>
                <a:gd name="T4" fmla="*/ 17 w 166"/>
                <a:gd name="T5" fmla="*/ 73 h 97"/>
                <a:gd name="T6" fmla="*/ 35 w 166"/>
                <a:gd name="T7" fmla="*/ 62 h 97"/>
                <a:gd name="T8" fmla="*/ 47 w 166"/>
                <a:gd name="T9" fmla="*/ 51 h 97"/>
                <a:gd name="T10" fmla="*/ 58 w 166"/>
                <a:gd name="T11" fmla="*/ 46 h 97"/>
                <a:gd name="T12" fmla="*/ 143 w 166"/>
                <a:gd name="T13" fmla="*/ 10 h 97"/>
                <a:gd name="T14" fmla="*/ 159 w 166"/>
                <a:gd name="T15" fmla="*/ 6 h 97"/>
                <a:gd name="T16" fmla="*/ 153 w 166"/>
                <a:gd name="T17" fmla="*/ 21 h 97"/>
                <a:gd name="T18" fmla="*/ 22 w 166"/>
                <a:gd name="T19" fmla="*/ 94 h 97"/>
                <a:gd name="T20" fmla="*/ 4 w 166"/>
                <a:gd name="T21" fmla="*/ 78 h 97"/>
                <a:gd name="T22" fmla="*/ 7 w 166"/>
                <a:gd name="T23" fmla="*/ 39 h 97"/>
                <a:gd name="T24" fmla="*/ 9 w 166"/>
                <a:gd name="T25"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97">
                  <a:moveTo>
                    <a:pt x="9" y="38"/>
                  </a:moveTo>
                  <a:cubicBezTo>
                    <a:pt x="15" y="41"/>
                    <a:pt x="16" y="46"/>
                    <a:pt x="14" y="53"/>
                  </a:cubicBezTo>
                  <a:cubicBezTo>
                    <a:pt x="13" y="60"/>
                    <a:pt x="9" y="69"/>
                    <a:pt x="17" y="73"/>
                  </a:cubicBezTo>
                  <a:cubicBezTo>
                    <a:pt x="26" y="77"/>
                    <a:pt x="30" y="67"/>
                    <a:pt x="35" y="62"/>
                  </a:cubicBezTo>
                  <a:cubicBezTo>
                    <a:pt x="39" y="59"/>
                    <a:pt x="43" y="54"/>
                    <a:pt x="47" y="51"/>
                  </a:cubicBezTo>
                  <a:cubicBezTo>
                    <a:pt x="50" y="48"/>
                    <a:pt x="53" y="46"/>
                    <a:pt x="58" y="46"/>
                  </a:cubicBezTo>
                  <a:cubicBezTo>
                    <a:pt x="91" y="46"/>
                    <a:pt x="118" y="31"/>
                    <a:pt x="143" y="10"/>
                  </a:cubicBezTo>
                  <a:cubicBezTo>
                    <a:pt x="148" y="5"/>
                    <a:pt x="152" y="0"/>
                    <a:pt x="159" y="6"/>
                  </a:cubicBezTo>
                  <a:cubicBezTo>
                    <a:pt x="166" y="14"/>
                    <a:pt x="157" y="18"/>
                    <a:pt x="153" y="21"/>
                  </a:cubicBezTo>
                  <a:cubicBezTo>
                    <a:pt x="112" y="50"/>
                    <a:pt x="76" y="87"/>
                    <a:pt x="22" y="94"/>
                  </a:cubicBezTo>
                  <a:cubicBezTo>
                    <a:pt x="3" y="97"/>
                    <a:pt x="0" y="96"/>
                    <a:pt x="4" y="78"/>
                  </a:cubicBezTo>
                  <a:cubicBezTo>
                    <a:pt x="8" y="65"/>
                    <a:pt x="4" y="52"/>
                    <a:pt x="7" y="39"/>
                  </a:cubicBezTo>
                  <a:cubicBezTo>
                    <a:pt x="7" y="39"/>
                    <a:pt x="8" y="38"/>
                    <a:pt x="9" y="38"/>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6" name="Freeform 57">
              <a:extLst>
                <a:ext uri="{FF2B5EF4-FFF2-40B4-BE49-F238E27FC236}">
                  <a16:creationId xmlns:a16="http://schemas.microsoft.com/office/drawing/2014/main" id="{718D4C1B-421D-4D4B-B8EB-F14575698B02}"/>
                </a:ext>
              </a:extLst>
            </p:cNvPr>
            <p:cNvSpPr>
              <a:spLocks/>
            </p:cNvSpPr>
            <p:nvPr/>
          </p:nvSpPr>
          <p:spPr bwMode="auto">
            <a:xfrm>
              <a:off x="11504613" y="11973330"/>
              <a:ext cx="131762" cy="173037"/>
            </a:xfrm>
            <a:custGeom>
              <a:avLst/>
              <a:gdLst>
                <a:gd name="T0" fmla="*/ 21 w 64"/>
                <a:gd name="T1" fmla="*/ 1 h 84"/>
                <a:gd name="T2" fmla="*/ 63 w 64"/>
                <a:gd name="T3" fmla="*/ 50 h 84"/>
                <a:gd name="T4" fmla="*/ 63 w 64"/>
                <a:gd name="T5" fmla="*/ 53 h 84"/>
                <a:gd name="T6" fmla="*/ 27 w 64"/>
                <a:gd name="T7" fmla="*/ 80 h 84"/>
                <a:gd name="T8" fmla="*/ 15 w 64"/>
                <a:gd name="T9" fmla="*/ 72 h 84"/>
                <a:gd name="T10" fmla="*/ 5 w 64"/>
                <a:gd name="T11" fmla="*/ 20 h 84"/>
                <a:gd name="T12" fmla="*/ 21 w 64"/>
                <a:gd name="T13" fmla="*/ 1 h 84"/>
              </a:gdLst>
              <a:ahLst/>
              <a:cxnLst>
                <a:cxn ang="0">
                  <a:pos x="T0" y="T1"/>
                </a:cxn>
                <a:cxn ang="0">
                  <a:pos x="T2" y="T3"/>
                </a:cxn>
                <a:cxn ang="0">
                  <a:pos x="T4" y="T5"/>
                </a:cxn>
                <a:cxn ang="0">
                  <a:pos x="T6" y="T7"/>
                </a:cxn>
                <a:cxn ang="0">
                  <a:pos x="T8" y="T9"/>
                </a:cxn>
                <a:cxn ang="0">
                  <a:pos x="T10" y="T11"/>
                </a:cxn>
                <a:cxn ang="0">
                  <a:pos x="T12" y="T13"/>
                </a:cxn>
              </a:cxnLst>
              <a:rect l="0" t="0" r="r" b="b"/>
              <a:pathLst>
                <a:path w="64" h="84">
                  <a:moveTo>
                    <a:pt x="21" y="1"/>
                  </a:moveTo>
                  <a:cubicBezTo>
                    <a:pt x="30" y="1"/>
                    <a:pt x="64" y="41"/>
                    <a:pt x="63" y="50"/>
                  </a:cubicBezTo>
                  <a:cubicBezTo>
                    <a:pt x="63" y="51"/>
                    <a:pt x="63" y="53"/>
                    <a:pt x="63" y="53"/>
                  </a:cubicBezTo>
                  <a:cubicBezTo>
                    <a:pt x="45" y="55"/>
                    <a:pt x="41" y="74"/>
                    <a:pt x="27" y="80"/>
                  </a:cubicBezTo>
                  <a:cubicBezTo>
                    <a:pt x="18" y="84"/>
                    <a:pt x="16" y="80"/>
                    <a:pt x="15" y="72"/>
                  </a:cubicBezTo>
                  <a:cubicBezTo>
                    <a:pt x="15" y="54"/>
                    <a:pt x="11" y="37"/>
                    <a:pt x="5" y="20"/>
                  </a:cubicBezTo>
                  <a:cubicBezTo>
                    <a:pt x="0" y="7"/>
                    <a:pt x="7" y="0"/>
                    <a:pt x="21" y="1"/>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7" name="Freeform 58">
              <a:extLst>
                <a:ext uri="{FF2B5EF4-FFF2-40B4-BE49-F238E27FC236}">
                  <a16:creationId xmlns:a16="http://schemas.microsoft.com/office/drawing/2014/main" id="{7767D29D-35BA-4EB7-A8E5-2DABB91A9765}"/>
                </a:ext>
              </a:extLst>
            </p:cNvPr>
            <p:cNvSpPr>
              <a:spLocks/>
            </p:cNvSpPr>
            <p:nvPr/>
          </p:nvSpPr>
          <p:spPr bwMode="auto">
            <a:xfrm>
              <a:off x="4440238" y="16623117"/>
              <a:ext cx="163512" cy="130175"/>
            </a:xfrm>
            <a:custGeom>
              <a:avLst/>
              <a:gdLst>
                <a:gd name="T0" fmla="*/ 4 w 79"/>
                <a:gd name="T1" fmla="*/ 0 h 63"/>
                <a:gd name="T2" fmla="*/ 68 w 79"/>
                <a:gd name="T3" fmla="*/ 27 h 63"/>
                <a:gd name="T4" fmla="*/ 79 w 79"/>
                <a:gd name="T5" fmla="*/ 36 h 63"/>
                <a:gd name="T6" fmla="*/ 68 w 79"/>
                <a:gd name="T7" fmla="*/ 47 h 63"/>
                <a:gd name="T8" fmla="*/ 32 w 79"/>
                <a:gd name="T9" fmla="*/ 51 h 63"/>
                <a:gd name="T10" fmla="*/ 4 w 79"/>
                <a:gd name="T11" fmla="*/ 0 h 63"/>
              </a:gdLst>
              <a:ahLst/>
              <a:cxnLst>
                <a:cxn ang="0">
                  <a:pos x="T0" y="T1"/>
                </a:cxn>
                <a:cxn ang="0">
                  <a:pos x="T2" y="T3"/>
                </a:cxn>
                <a:cxn ang="0">
                  <a:pos x="T4" y="T5"/>
                </a:cxn>
                <a:cxn ang="0">
                  <a:pos x="T6" y="T7"/>
                </a:cxn>
                <a:cxn ang="0">
                  <a:pos x="T8" y="T9"/>
                </a:cxn>
                <a:cxn ang="0">
                  <a:pos x="T10" y="T11"/>
                </a:cxn>
              </a:cxnLst>
              <a:rect l="0" t="0" r="r" b="b"/>
              <a:pathLst>
                <a:path w="79" h="63">
                  <a:moveTo>
                    <a:pt x="4" y="0"/>
                  </a:moveTo>
                  <a:cubicBezTo>
                    <a:pt x="23" y="22"/>
                    <a:pt x="49" y="14"/>
                    <a:pt x="68" y="27"/>
                  </a:cubicBezTo>
                  <a:cubicBezTo>
                    <a:pt x="72" y="29"/>
                    <a:pt x="79" y="31"/>
                    <a:pt x="79" y="36"/>
                  </a:cubicBezTo>
                  <a:cubicBezTo>
                    <a:pt x="79" y="42"/>
                    <a:pt x="74" y="46"/>
                    <a:pt x="68" y="47"/>
                  </a:cubicBezTo>
                  <a:cubicBezTo>
                    <a:pt x="56" y="51"/>
                    <a:pt x="42" y="63"/>
                    <a:pt x="32" y="51"/>
                  </a:cubicBezTo>
                  <a:cubicBezTo>
                    <a:pt x="21" y="37"/>
                    <a:pt x="0" y="28"/>
                    <a:pt x="4"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8" name="Freeform 59">
              <a:extLst>
                <a:ext uri="{FF2B5EF4-FFF2-40B4-BE49-F238E27FC236}">
                  <a16:creationId xmlns:a16="http://schemas.microsoft.com/office/drawing/2014/main" id="{9D0F0D9E-267C-4F5A-A20E-A32426F2A124}"/>
                </a:ext>
              </a:extLst>
            </p:cNvPr>
            <p:cNvSpPr>
              <a:spLocks/>
            </p:cNvSpPr>
            <p:nvPr/>
          </p:nvSpPr>
          <p:spPr bwMode="auto">
            <a:xfrm>
              <a:off x="10925175" y="13248092"/>
              <a:ext cx="88900" cy="227012"/>
            </a:xfrm>
            <a:custGeom>
              <a:avLst/>
              <a:gdLst>
                <a:gd name="T0" fmla="*/ 3 w 43"/>
                <a:gd name="T1" fmla="*/ 89 h 110"/>
                <a:gd name="T2" fmla="*/ 15 w 43"/>
                <a:gd name="T3" fmla="*/ 38 h 110"/>
                <a:gd name="T4" fmla="*/ 23 w 43"/>
                <a:gd name="T5" fmla="*/ 12 h 110"/>
                <a:gd name="T6" fmla="*/ 35 w 43"/>
                <a:gd name="T7" fmla="*/ 3 h 110"/>
                <a:gd name="T8" fmla="*/ 35 w 43"/>
                <a:gd name="T9" fmla="*/ 15 h 110"/>
                <a:gd name="T10" fmla="*/ 25 w 43"/>
                <a:gd name="T11" fmla="*/ 86 h 110"/>
                <a:gd name="T12" fmla="*/ 24 w 43"/>
                <a:gd name="T13" fmla="*/ 93 h 110"/>
                <a:gd name="T14" fmla="*/ 12 w 43"/>
                <a:gd name="T15" fmla="*/ 109 h 110"/>
                <a:gd name="T16" fmla="*/ 3 w 43"/>
                <a:gd name="T17" fmla="*/ 8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10">
                  <a:moveTo>
                    <a:pt x="3" y="89"/>
                  </a:moveTo>
                  <a:cubicBezTo>
                    <a:pt x="6" y="72"/>
                    <a:pt x="5" y="54"/>
                    <a:pt x="15" y="38"/>
                  </a:cubicBezTo>
                  <a:cubicBezTo>
                    <a:pt x="20" y="30"/>
                    <a:pt x="21" y="21"/>
                    <a:pt x="23" y="12"/>
                  </a:cubicBezTo>
                  <a:cubicBezTo>
                    <a:pt x="24" y="7"/>
                    <a:pt x="27" y="0"/>
                    <a:pt x="35" y="3"/>
                  </a:cubicBezTo>
                  <a:cubicBezTo>
                    <a:pt x="43" y="5"/>
                    <a:pt x="37" y="11"/>
                    <a:pt x="35" y="15"/>
                  </a:cubicBezTo>
                  <a:cubicBezTo>
                    <a:pt x="23" y="37"/>
                    <a:pt x="34" y="63"/>
                    <a:pt x="25" y="86"/>
                  </a:cubicBezTo>
                  <a:cubicBezTo>
                    <a:pt x="25" y="88"/>
                    <a:pt x="25" y="91"/>
                    <a:pt x="24" y="93"/>
                  </a:cubicBezTo>
                  <a:cubicBezTo>
                    <a:pt x="21" y="99"/>
                    <a:pt x="22" y="110"/>
                    <a:pt x="12" y="109"/>
                  </a:cubicBezTo>
                  <a:cubicBezTo>
                    <a:pt x="0" y="108"/>
                    <a:pt x="4" y="97"/>
                    <a:pt x="3" y="89"/>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79" name="Freeform 60">
              <a:extLst>
                <a:ext uri="{FF2B5EF4-FFF2-40B4-BE49-F238E27FC236}">
                  <a16:creationId xmlns:a16="http://schemas.microsoft.com/office/drawing/2014/main" id="{D8CE0006-02DE-4ADB-BE17-73104BFC8F6F}"/>
                </a:ext>
              </a:extLst>
            </p:cNvPr>
            <p:cNvSpPr>
              <a:spLocks/>
            </p:cNvSpPr>
            <p:nvPr/>
          </p:nvSpPr>
          <p:spPr bwMode="auto">
            <a:xfrm>
              <a:off x="10085388" y="12919480"/>
              <a:ext cx="130175" cy="107950"/>
            </a:xfrm>
            <a:custGeom>
              <a:avLst/>
              <a:gdLst>
                <a:gd name="T0" fmla="*/ 63 w 63"/>
                <a:gd name="T1" fmla="*/ 0 h 52"/>
                <a:gd name="T2" fmla="*/ 38 w 63"/>
                <a:gd name="T3" fmla="*/ 29 h 52"/>
                <a:gd name="T4" fmla="*/ 20 w 63"/>
                <a:gd name="T5" fmla="*/ 44 h 52"/>
                <a:gd name="T6" fmla="*/ 10 w 63"/>
                <a:gd name="T7" fmla="*/ 49 h 52"/>
                <a:gd name="T8" fmla="*/ 4 w 63"/>
                <a:gd name="T9" fmla="*/ 39 h 52"/>
                <a:gd name="T10" fmla="*/ 25 w 63"/>
                <a:gd name="T11" fmla="*/ 7 h 52"/>
                <a:gd name="T12" fmla="*/ 63 w 63"/>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3" h="52">
                  <a:moveTo>
                    <a:pt x="63" y="0"/>
                  </a:moveTo>
                  <a:cubicBezTo>
                    <a:pt x="58" y="15"/>
                    <a:pt x="53" y="27"/>
                    <a:pt x="38" y="29"/>
                  </a:cubicBezTo>
                  <a:cubicBezTo>
                    <a:pt x="27" y="30"/>
                    <a:pt x="27" y="40"/>
                    <a:pt x="20" y="44"/>
                  </a:cubicBezTo>
                  <a:cubicBezTo>
                    <a:pt x="17" y="46"/>
                    <a:pt x="15" y="52"/>
                    <a:pt x="10" y="49"/>
                  </a:cubicBezTo>
                  <a:cubicBezTo>
                    <a:pt x="5" y="48"/>
                    <a:pt x="5" y="43"/>
                    <a:pt x="4" y="39"/>
                  </a:cubicBezTo>
                  <a:cubicBezTo>
                    <a:pt x="1" y="13"/>
                    <a:pt x="0" y="13"/>
                    <a:pt x="25" y="7"/>
                  </a:cubicBezTo>
                  <a:cubicBezTo>
                    <a:pt x="37" y="5"/>
                    <a:pt x="49" y="3"/>
                    <a:pt x="63"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80" name="Freeform 61">
              <a:extLst>
                <a:ext uri="{FF2B5EF4-FFF2-40B4-BE49-F238E27FC236}">
                  <a16:creationId xmlns:a16="http://schemas.microsoft.com/office/drawing/2014/main" id="{05B402FA-085A-4F8D-8F12-3D379E698EDE}"/>
                </a:ext>
              </a:extLst>
            </p:cNvPr>
            <p:cNvSpPr>
              <a:spLocks/>
            </p:cNvSpPr>
            <p:nvPr/>
          </p:nvSpPr>
          <p:spPr bwMode="auto">
            <a:xfrm>
              <a:off x="4037013" y="16442142"/>
              <a:ext cx="119062" cy="107950"/>
            </a:xfrm>
            <a:custGeom>
              <a:avLst/>
              <a:gdLst>
                <a:gd name="T0" fmla="*/ 58 w 58"/>
                <a:gd name="T1" fmla="*/ 52 h 52"/>
                <a:gd name="T2" fmla="*/ 20 w 58"/>
                <a:gd name="T3" fmla="*/ 44 h 52"/>
                <a:gd name="T4" fmla="*/ 1 w 58"/>
                <a:gd name="T5" fmla="*/ 19 h 52"/>
                <a:gd name="T6" fmla="*/ 21 w 58"/>
                <a:gd name="T7" fmla="*/ 6 h 52"/>
                <a:gd name="T8" fmla="*/ 37 w 58"/>
                <a:gd name="T9" fmla="*/ 16 h 52"/>
                <a:gd name="T10" fmla="*/ 58 w 58"/>
                <a:gd name="T11" fmla="*/ 52 h 52"/>
              </a:gdLst>
              <a:ahLst/>
              <a:cxnLst>
                <a:cxn ang="0">
                  <a:pos x="T0" y="T1"/>
                </a:cxn>
                <a:cxn ang="0">
                  <a:pos x="T2" y="T3"/>
                </a:cxn>
                <a:cxn ang="0">
                  <a:pos x="T4" y="T5"/>
                </a:cxn>
                <a:cxn ang="0">
                  <a:pos x="T6" y="T7"/>
                </a:cxn>
                <a:cxn ang="0">
                  <a:pos x="T8" y="T9"/>
                </a:cxn>
                <a:cxn ang="0">
                  <a:pos x="T10" y="T11"/>
                </a:cxn>
              </a:cxnLst>
              <a:rect l="0" t="0" r="r" b="b"/>
              <a:pathLst>
                <a:path w="58" h="52">
                  <a:moveTo>
                    <a:pt x="58" y="52"/>
                  </a:moveTo>
                  <a:cubicBezTo>
                    <a:pt x="43" y="49"/>
                    <a:pt x="32" y="45"/>
                    <a:pt x="20" y="44"/>
                  </a:cubicBezTo>
                  <a:cubicBezTo>
                    <a:pt x="7" y="43"/>
                    <a:pt x="3" y="28"/>
                    <a:pt x="1" y="19"/>
                  </a:cubicBezTo>
                  <a:cubicBezTo>
                    <a:pt x="0" y="12"/>
                    <a:pt x="14" y="10"/>
                    <a:pt x="21" y="6"/>
                  </a:cubicBezTo>
                  <a:cubicBezTo>
                    <a:pt x="32" y="0"/>
                    <a:pt x="34" y="11"/>
                    <a:pt x="37" y="16"/>
                  </a:cubicBezTo>
                  <a:cubicBezTo>
                    <a:pt x="45" y="26"/>
                    <a:pt x="50" y="38"/>
                    <a:pt x="58" y="52"/>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81" name="Freeform 62">
              <a:extLst>
                <a:ext uri="{FF2B5EF4-FFF2-40B4-BE49-F238E27FC236}">
                  <a16:creationId xmlns:a16="http://schemas.microsoft.com/office/drawing/2014/main" id="{733BFA71-9FAD-4935-A3C8-BE34BB200ED6}"/>
                </a:ext>
              </a:extLst>
            </p:cNvPr>
            <p:cNvSpPr>
              <a:spLocks/>
            </p:cNvSpPr>
            <p:nvPr/>
          </p:nvSpPr>
          <p:spPr bwMode="auto">
            <a:xfrm>
              <a:off x="3644900" y="16302442"/>
              <a:ext cx="104775" cy="77787"/>
            </a:xfrm>
            <a:custGeom>
              <a:avLst/>
              <a:gdLst>
                <a:gd name="T0" fmla="*/ 30 w 50"/>
                <a:gd name="T1" fmla="*/ 0 h 38"/>
                <a:gd name="T2" fmla="*/ 48 w 50"/>
                <a:gd name="T3" fmla="*/ 13 h 38"/>
                <a:gd name="T4" fmla="*/ 31 w 50"/>
                <a:gd name="T5" fmla="*/ 37 h 38"/>
                <a:gd name="T6" fmla="*/ 1 w 50"/>
                <a:gd name="T7" fmla="*/ 18 h 38"/>
                <a:gd name="T8" fmla="*/ 30 w 50"/>
                <a:gd name="T9" fmla="*/ 0 h 38"/>
              </a:gdLst>
              <a:ahLst/>
              <a:cxnLst>
                <a:cxn ang="0">
                  <a:pos x="T0" y="T1"/>
                </a:cxn>
                <a:cxn ang="0">
                  <a:pos x="T2" y="T3"/>
                </a:cxn>
                <a:cxn ang="0">
                  <a:pos x="T4" y="T5"/>
                </a:cxn>
                <a:cxn ang="0">
                  <a:pos x="T6" y="T7"/>
                </a:cxn>
                <a:cxn ang="0">
                  <a:pos x="T8" y="T9"/>
                </a:cxn>
              </a:cxnLst>
              <a:rect l="0" t="0" r="r" b="b"/>
              <a:pathLst>
                <a:path w="50" h="38">
                  <a:moveTo>
                    <a:pt x="30" y="0"/>
                  </a:moveTo>
                  <a:cubicBezTo>
                    <a:pt x="39" y="0"/>
                    <a:pt x="50" y="0"/>
                    <a:pt x="48" y="13"/>
                  </a:cubicBezTo>
                  <a:cubicBezTo>
                    <a:pt x="46" y="23"/>
                    <a:pt x="45" y="35"/>
                    <a:pt x="31" y="37"/>
                  </a:cubicBezTo>
                  <a:cubicBezTo>
                    <a:pt x="20" y="38"/>
                    <a:pt x="0" y="25"/>
                    <a:pt x="1" y="18"/>
                  </a:cubicBezTo>
                  <a:cubicBezTo>
                    <a:pt x="1" y="8"/>
                    <a:pt x="15" y="0"/>
                    <a:pt x="30" y="0"/>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82" name="Freeform 63">
              <a:extLst>
                <a:ext uri="{FF2B5EF4-FFF2-40B4-BE49-F238E27FC236}">
                  <a16:creationId xmlns:a16="http://schemas.microsoft.com/office/drawing/2014/main" id="{855A255F-4429-497D-BA1F-334720A20D1C}"/>
                </a:ext>
              </a:extLst>
            </p:cNvPr>
            <p:cNvSpPr>
              <a:spLocks/>
            </p:cNvSpPr>
            <p:nvPr/>
          </p:nvSpPr>
          <p:spPr bwMode="auto">
            <a:xfrm>
              <a:off x="10309225" y="12898842"/>
              <a:ext cx="131762" cy="109537"/>
            </a:xfrm>
            <a:custGeom>
              <a:avLst/>
              <a:gdLst>
                <a:gd name="T0" fmla="*/ 64 w 64"/>
                <a:gd name="T1" fmla="*/ 41 h 53"/>
                <a:gd name="T2" fmla="*/ 52 w 64"/>
                <a:gd name="T3" fmla="*/ 49 h 53"/>
                <a:gd name="T4" fmla="*/ 6 w 64"/>
                <a:gd name="T5" fmla="*/ 27 h 53"/>
                <a:gd name="T6" fmla="*/ 5 w 64"/>
                <a:gd name="T7" fmla="*/ 17 h 53"/>
                <a:gd name="T8" fmla="*/ 33 w 64"/>
                <a:gd name="T9" fmla="*/ 12 h 53"/>
                <a:gd name="T10" fmla="*/ 55 w 64"/>
                <a:gd name="T11" fmla="*/ 26 h 53"/>
                <a:gd name="T12" fmla="*/ 64 w 64"/>
                <a:gd name="T13" fmla="*/ 41 h 53"/>
              </a:gdLst>
              <a:ahLst/>
              <a:cxnLst>
                <a:cxn ang="0">
                  <a:pos x="T0" y="T1"/>
                </a:cxn>
                <a:cxn ang="0">
                  <a:pos x="T2" y="T3"/>
                </a:cxn>
                <a:cxn ang="0">
                  <a:pos x="T4" y="T5"/>
                </a:cxn>
                <a:cxn ang="0">
                  <a:pos x="T6" y="T7"/>
                </a:cxn>
                <a:cxn ang="0">
                  <a:pos x="T8" y="T9"/>
                </a:cxn>
                <a:cxn ang="0">
                  <a:pos x="T10" y="T11"/>
                </a:cxn>
                <a:cxn ang="0">
                  <a:pos x="T12" y="T13"/>
                </a:cxn>
              </a:cxnLst>
              <a:rect l="0" t="0" r="r" b="b"/>
              <a:pathLst>
                <a:path w="64" h="53">
                  <a:moveTo>
                    <a:pt x="64" y="41"/>
                  </a:moveTo>
                  <a:cubicBezTo>
                    <a:pt x="62" y="47"/>
                    <a:pt x="59" y="53"/>
                    <a:pt x="52" y="49"/>
                  </a:cubicBezTo>
                  <a:cubicBezTo>
                    <a:pt x="37" y="41"/>
                    <a:pt x="23" y="31"/>
                    <a:pt x="6" y="27"/>
                  </a:cubicBezTo>
                  <a:cubicBezTo>
                    <a:pt x="0" y="26"/>
                    <a:pt x="1" y="19"/>
                    <a:pt x="5" y="17"/>
                  </a:cubicBezTo>
                  <a:cubicBezTo>
                    <a:pt x="13" y="13"/>
                    <a:pt x="20" y="0"/>
                    <a:pt x="33" y="12"/>
                  </a:cubicBezTo>
                  <a:cubicBezTo>
                    <a:pt x="39" y="18"/>
                    <a:pt x="48" y="21"/>
                    <a:pt x="55" y="26"/>
                  </a:cubicBezTo>
                  <a:cubicBezTo>
                    <a:pt x="60" y="29"/>
                    <a:pt x="62" y="35"/>
                    <a:pt x="64" y="41"/>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sp>
          <p:nvSpPr>
            <p:cNvPr id="83" name="Freeform 64">
              <a:extLst>
                <a:ext uri="{FF2B5EF4-FFF2-40B4-BE49-F238E27FC236}">
                  <a16:creationId xmlns:a16="http://schemas.microsoft.com/office/drawing/2014/main" id="{717F06C5-03F0-404D-BD60-40AAC326896B}"/>
                </a:ext>
              </a:extLst>
            </p:cNvPr>
            <p:cNvSpPr>
              <a:spLocks/>
            </p:cNvSpPr>
            <p:nvPr/>
          </p:nvSpPr>
          <p:spPr bwMode="auto">
            <a:xfrm>
              <a:off x="1031875" y="16996180"/>
              <a:ext cx="104775" cy="69850"/>
            </a:xfrm>
            <a:custGeom>
              <a:avLst/>
              <a:gdLst>
                <a:gd name="T0" fmla="*/ 51 w 51"/>
                <a:gd name="T1" fmla="*/ 16 h 34"/>
                <a:gd name="T2" fmla="*/ 0 w 51"/>
                <a:gd name="T3" fmla="*/ 19 h 34"/>
                <a:gd name="T4" fmla="*/ 51 w 51"/>
                <a:gd name="T5" fmla="*/ 16 h 34"/>
              </a:gdLst>
              <a:ahLst/>
              <a:cxnLst>
                <a:cxn ang="0">
                  <a:pos x="T0" y="T1"/>
                </a:cxn>
                <a:cxn ang="0">
                  <a:pos x="T2" y="T3"/>
                </a:cxn>
                <a:cxn ang="0">
                  <a:pos x="T4" y="T5"/>
                </a:cxn>
              </a:cxnLst>
              <a:rect l="0" t="0" r="r" b="b"/>
              <a:pathLst>
                <a:path w="51" h="34">
                  <a:moveTo>
                    <a:pt x="51" y="16"/>
                  </a:moveTo>
                  <a:cubicBezTo>
                    <a:pt x="34" y="34"/>
                    <a:pt x="17" y="11"/>
                    <a:pt x="0" y="19"/>
                  </a:cubicBezTo>
                  <a:cubicBezTo>
                    <a:pt x="17" y="0"/>
                    <a:pt x="34" y="16"/>
                    <a:pt x="51" y="16"/>
                  </a:cubicBezTo>
                  <a:close/>
                </a:path>
              </a:pathLst>
            </a:custGeom>
            <a:grpFill/>
            <a:ln w="9525">
              <a:noFill/>
              <a:round/>
              <a:headEnd/>
              <a:tailEnd/>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25000" noProof="0">
                <a:ln>
                  <a:noFill/>
                </a:ln>
                <a:solidFill>
                  <a:prstClr val="black"/>
                </a:solidFill>
                <a:effectLst/>
                <a:uLnTx/>
                <a:uFillTx/>
                <a:latin typeface="Calibri" panose="020F0502020204030204"/>
                <a:ea typeface="+mn-ea"/>
                <a:cs typeface="+mn-cs"/>
              </a:endParaRPr>
            </a:p>
          </p:txBody>
        </p:sp>
      </p:grpSp>
      <p:pic>
        <p:nvPicPr>
          <p:cNvPr id="3" name="Picture 2"/>
          <p:cNvPicPr>
            <a:picLocks noChangeAspect="1"/>
          </p:cNvPicPr>
          <p:nvPr/>
        </p:nvPicPr>
        <p:blipFill>
          <a:blip r:embed="rId2"/>
          <a:stretch>
            <a:fillRect/>
          </a:stretch>
        </p:blipFill>
        <p:spPr>
          <a:xfrm>
            <a:off x="3233415" y="-2583446"/>
            <a:ext cx="1739444" cy="1105233"/>
          </a:xfrm>
          <a:prstGeom prst="rect">
            <a:avLst/>
          </a:prstGeom>
        </p:spPr>
      </p:pic>
      <p:pic>
        <p:nvPicPr>
          <p:cNvPr id="340" name="Picture 339"/>
          <p:cNvPicPr>
            <a:picLocks noChangeAspect="1"/>
          </p:cNvPicPr>
          <p:nvPr/>
        </p:nvPicPr>
        <p:blipFill>
          <a:blip r:embed="rId3"/>
          <a:stretch>
            <a:fillRect/>
          </a:stretch>
        </p:blipFill>
        <p:spPr>
          <a:xfrm>
            <a:off x="9535164" y="1371600"/>
            <a:ext cx="2073613" cy="2034262"/>
          </a:xfrm>
          <a:prstGeom prst="rect">
            <a:avLst/>
          </a:prstGeom>
        </p:spPr>
      </p:pic>
      <p:sp>
        <p:nvSpPr>
          <p:cNvPr id="12" name="Text Placeholder 11"/>
          <p:cNvSpPr>
            <a:spLocks noGrp="1"/>
          </p:cNvSpPr>
          <p:nvPr>
            <p:ph type="body" sz="quarter" idx="12"/>
          </p:nvPr>
        </p:nvSpPr>
        <p:spPr/>
        <p:txBody>
          <a:bodyPr/>
          <a:lstStyle/>
          <a:p>
            <a:endParaRPr lang="en-US"/>
          </a:p>
        </p:txBody>
      </p:sp>
      <p:sp>
        <p:nvSpPr>
          <p:cNvPr id="13" name="Text Placeholder 12"/>
          <p:cNvSpPr>
            <a:spLocks noGrp="1"/>
          </p:cNvSpPr>
          <p:nvPr>
            <p:ph type="body" sz="quarter" idx="13"/>
          </p:nvPr>
        </p:nvSpPr>
        <p:spPr/>
        <p:txBody>
          <a:bodyPr/>
          <a:lstStyle/>
          <a:p>
            <a:endParaRPr lang="en-US"/>
          </a:p>
        </p:txBody>
      </p:sp>
      <p:sp>
        <p:nvSpPr>
          <p:cNvPr id="18" name="Text Placeholder 17"/>
          <p:cNvSpPr>
            <a:spLocks noGrp="1"/>
          </p:cNvSpPr>
          <p:nvPr>
            <p:ph type="body" sz="quarter" idx="14"/>
          </p:nvPr>
        </p:nvSpPr>
        <p:spPr/>
        <p:txBody>
          <a:bodyPr/>
          <a:lstStyle/>
          <a:p>
            <a:endParaRPr lang="en-US"/>
          </a:p>
        </p:txBody>
      </p:sp>
      <p:pic>
        <p:nvPicPr>
          <p:cNvPr id="19" name="Picture 18"/>
          <p:cNvPicPr>
            <a:picLocks noChangeAspect="1"/>
          </p:cNvPicPr>
          <p:nvPr/>
        </p:nvPicPr>
        <p:blipFill>
          <a:blip r:embed="rId4"/>
          <a:stretch>
            <a:fillRect/>
          </a:stretch>
        </p:blipFill>
        <p:spPr>
          <a:xfrm>
            <a:off x="184174" y="1228133"/>
            <a:ext cx="8852159" cy="4858933"/>
          </a:xfrm>
          <a:prstGeom prst="rect">
            <a:avLst/>
          </a:prstGeom>
        </p:spPr>
      </p:pic>
    </p:spTree>
    <p:extLst>
      <p:ext uri="{BB962C8B-B14F-4D97-AF65-F5344CB8AC3E}">
        <p14:creationId xmlns:p14="http://schemas.microsoft.com/office/powerpoint/2010/main" val="14940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nodePh="1">
                                  <p:stCondLst>
                                    <p:cond delay="0"/>
                                  </p:stCondLst>
                                  <p:endCondLst>
                                    <p:cond evt="begin" delay="0">
                                      <p:tn val="11"/>
                                    </p:cond>
                                  </p:end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40"/>
                                        </p:tgtEl>
                                        <p:attrNameLst>
                                          <p:attrName>style.visibility</p:attrName>
                                        </p:attrNameLst>
                                      </p:cBhvr>
                                      <p:to>
                                        <p:strVal val="visible"/>
                                      </p:to>
                                    </p:set>
                                    <p:animEffect transition="in" filter="fade">
                                      <p:cBhvr>
                                        <p:cTn id="20" dur="500"/>
                                        <p:tgtEl>
                                          <p:spTgt spid="34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500"/>
                                        <p:tgtEl>
                                          <p:spTgt spid="11">
                                            <p:txEl>
                                              <p:pRg st="1" end="1"/>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fade">
                                      <p:cBhvr>
                                        <p:cTn id="36" dur="500"/>
                                        <p:tgtEl>
                                          <p:spTgt spid="11">
                                            <p:txEl>
                                              <p:pRg st="3" end="3"/>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500"/>
                                        <p:tgtEl>
                                          <p:spTgt spid="11">
                                            <p:txEl>
                                              <p:pRg st="4" end="4"/>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731</Words>
  <Application>Microsoft Office PowerPoint</Application>
  <PresentationFormat>Widescreen</PresentationFormat>
  <Paragraphs>192</Paragraphs>
  <Slides>19</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Franklin Gothic Book</vt:lpstr>
      <vt:lpstr>Franklin Gothic Medium</vt:lpstr>
      <vt:lpstr>Poppins</vt:lpstr>
      <vt:lpstr>Rex Bold </vt:lpstr>
      <vt:lpstr>1_Office Theme</vt:lpstr>
      <vt:lpstr>PowerPoint Presentation</vt:lpstr>
      <vt:lpstr>PowerPoint Presentation</vt:lpstr>
      <vt:lpstr>PowerPoint Presentation</vt:lpstr>
      <vt:lpstr>“Our work is always informed by what we learn from the people who are going to be impacted by the investments we make in their community. So, we make sure they are at the table when programs or initiatives are being designed.”  </vt:lpstr>
      <vt:lpstr>One of the nation’s largest community development financial institutions</vt:lpstr>
      <vt:lpstr>Our work impacts the lives of millions of Americans.</vt:lpstr>
      <vt:lpstr>Strategic Investments  Group Services</vt:lpstr>
      <vt:lpstr>Opportunity Zones Investor Tax Incentive</vt:lpstr>
      <vt:lpstr>LISC Fund Types</vt:lpstr>
      <vt:lpstr>For Investors Creating an Impact Fund with LISC </vt:lpstr>
      <vt:lpstr>For Developers  Why partner with LISC</vt:lpstr>
      <vt:lpstr>For Local Stakeholders </vt:lpstr>
      <vt:lpstr>For Local Stakeholders Knowledge Leadership Online Resources</vt:lpstr>
      <vt:lpstr>IMPACT FRAMEWORK Economic Opportunity for Underserved Communities</vt:lpstr>
      <vt:lpstr>Opportunity Zones Housing Examples</vt:lpstr>
      <vt:lpstr>Opportunity Zones Economic Development Examples</vt:lpstr>
      <vt:lpstr>Local Fund Project MLK Gateway I &amp; II   Washington, D.C.  </vt:lpstr>
      <vt:lpstr>National Initiative Seed Funding for Real Estate &amp; Small Business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Shirin</dc:creator>
  <cp:lastModifiedBy>Nadia Shirin</cp:lastModifiedBy>
  <cp:revision>37</cp:revision>
  <dcterms:created xsi:type="dcterms:W3CDTF">2019-09-04T05:07:07Z</dcterms:created>
  <dcterms:modified xsi:type="dcterms:W3CDTF">2019-09-14T00:19:16Z</dcterms:modified>
</cp:coreProperties>
</file>