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95" r:id="rId1"/>
    <p:sldMasterId id="2147483707" r:id="rId2"/>
    <p:sldMasterId id="2147483720" r:id="rId3"/>
  </p:sldMasterIdLst>
  <p:notesMasterIdLst>
    <p:notesMasterId r:id="rId39"/>
  </p:notesMasterIdLst>
  <p:handoutMasterIdLst>
    <p:handoutMasterId r:id="rId40"/>
  </p:handoutMasterIdLst>
  <p:sldIdLst>
    <p:sldId id="587" r:id="rId4"/>
    <p:sldId id="588" r:id="rId5"/>
    <p:sldId id="589" r:id="rId6"/>
    <p:sldId id="591" r:id="rId7"/>
    <p:sldId id="590" r:id="rId8"/>
    <p:sldId id="592" r:id="rId9"/>
    <p:sldId id="593" r:id="rId10"/>
    <p:sldId id="594" r:id="rId11"/>
    <p:sldId id="595" r:id="rId12"/>
    <p:sldId id="585" r:id="rId13"/>
    <p:sldId id="581" r:id="rId14"/>
    <p:sldId id="596" r:id="rId15"/>
    <p:sldId id="577" r:id="rId16"/>
    <p:sldId id="580" r:id="rId17"/>
    <p:sldId id="597" r:id="rId18"/>
    <p:sldId id="578" r:id="rId19"/>
    <p:sldId id="579" r:id="rId20"/>
    <p:sldId id="565" r:id="rId21"/>
    <p:sldId id="567" r:id="rId22"/>
    <p:sldId id="571" r:id="rId23"/>
    <p:sldId id="572" r:id="rId24"/>
    <p:sldId id="573" r:id="rId25"/>
    <p:sldId id="574" r:id="rId26"/>
    <p:sldId id="575" r:id="rId27"/>
    <p:sldId id="569" r:id="rId28"/>
    <p:sldId id="525" r:id="rId29"/>
    <p:sldId id="531" r:id="rId30"/>
    <p:sldId id="535" r:id="rId31"/>
    <p:sldId id="558" r:id="rId32"/>
    <p:sldId id="559" r:id="rId33"/>
    <p:sldId id="560" r:id="rId34"/>
    <p:sldId id="561" r:id="rId35"/>
    <p:sldId id="562" r:id="rId36"/>
    <p:sldId id="563" r:id="rId37"/>
    <p:sldId id="583" r:id="rId38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" initials="R" lastIdx="2" clrIdx="0"/>
  <p:cmAuthor id="1" name="Jeff Zupan" initials="JMZ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9D"/>
    <a:srgbClr val="00544E"/>
    <a:srgbClr val="BEE395"/>
    <a:srgbClr val="C29ED7"/>
    <a:srgbClr val="FFA86D"/>
    <a:srgbClr val="FF6600"/>
    <a:srgbClr val="8856A7"/>
    <a:srgbClr val="E0ECF4"/>
    <a:srgbClr val="FFDFC9"/>
    <a:srgbClr val="FFC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1920" autoAdjust="0"/>
  </p:normalViewPr>
  <p:slideViewPr>
    <p:cSldViewPr>
      <p:cViewPr varScale="1">
        <p:scale>
          <a:sx n="105" d="100"/>
          <a:sy n="105" d="100"/>
        </p:scale>
        <p:origin x="10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6480"/>
    </p:cViewPr>
  </p:sorterViewPr>
  <p:notesViewPr>
    <p:cSldViewPr>
      <p:cViewPr varScale="1">
        <p:scale>
          <a:sx n="80" d="100"/>
          <a:sy n="80" d="100"/>
        </p:scale>
        <p:origin x="3804" y="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7" cy="479425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6" y="1"/>
            <a:ext cx="3170237" cy="479425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r">
              <a:defRPr sz="1100"/>
            </a:lvl1pPr>
          </a:lstStyle>
          <a:p>
            <a:fld id="{21F0BB44-C3BE-2C46-AA01-A413AD6B62A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9"/>
            <a:ext cx="3170237" cy="479425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6" y="9120189"/>
            <a:ext cx="3170237" cy="479425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r">
              <a:defRPr sz="1100"/>
            </a:lvl1pPr>
          </a:lstStyle>
          <a:p>
            <a:fld id="{BFED991A-8560-D741-AD4B-43FC542B8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68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/>
          <a:lstStyle>
            <a:lvl1pPr algn="r">
              <a:defRPr sz="1200"/>
            </a:lvl1pPr>
          </a:lstStyle>
          <a:p>
            <a:fld id="{33F9F0EA-1EC4-40F4-A510-11B4DCB05FFB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4" tIns="48323" rIns="96644" bIns="483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4" tIns="48323" rIns="96644" bIns="483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3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 anchor="b"/>
          <a:lstStyle>
            <a:lvl1pPr algn="r">
              <a:defRPr sz="1200"/>
            </a:lvl1pPr>
          </a:lstStyle>
          <a:p>
            <a:fld id="{48B1D1E5-D1A7-447C-9D53-848617CD9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E7286-AEEE-48E7-B815-93D12C09C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191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22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 of this is physical, economic and social disinvestment in neighborhoods surrounding these institutions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74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AON will engage with anchor institutions,</a:t>
            </a:r>
            <a:r>
              <a:rPr lang="en-US" baseline="0" dirty="0"/>
              <a:t> municipal leaders and local communities to create meaningful and sustainable partnerships that leverage diverse capital and human resources to drive community well-being and equitable economic growth.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93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2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28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28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28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28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08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2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sure you all have a lot of questions about what this is and why you’re here</a:t>
            </a:r>
          </a:p>
          <a:p>
            <a:r>
              <a:rPr lang="en-US" dirty="0"/>
              <a:t>We have a lot of questions too and are starting to figure out the answers</a:t>
            </a:r>
          </a:p>
          <a:p>
            <a:r>
              <a:rPr lang="en-US" dirty="0"/>
              <a:t>We’re so excited that you’re hear to engage in this conversation </a:t>
            </a:r>
          </a:p>
          <a:p>
            <a:r>
              <a:rPr lang="en-US" dirty="0"/>
              <a:t>We think we’re onto something and want to know what you think about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67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21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508"/>
              </a:spcBef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For nearly 100 years RPA we have developed long-range plans to guide the growth of the New York metropolitan area.</a:t>
            </a:r>
          </a:p>
          <a:p>
            <a:pPr>
              <a:spcBef>
                <a:spcPts val="2508"/>
              </a:spcBef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2508"/>
              </a:spcBef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Our</a:t>
            </a:r>
            <a:r>
              <a:rPr lang="en-US" baseline="0" dirty="0">
                <a:latin typeface="Arial" charset="0"/>
                <a:ea typeface="Arial" charset="0"/>
                <a:cs typeface="Arial" charset="0"/>
              </a:rPr>
              <a:t> p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lans are shaped by in-house team of planners, researchers, and writers in collaboration with civic groups, private sector, public sector and academia.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DC89-B992-C745-986F-171D9FF991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3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05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4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jobs and population</a:t>
            </a:r>
            <a:r>
              <a:rPr lang="en-US" baseline="0" dirty="0"/>
              <a:t> across the region grew by 18 &amp; 15% respectively over the past 25 years, looking forward we can expect half that growth if we continue to do business the way we always have.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65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12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at the beginning- what is an anchor institution?</a:t>
            </a:r>
          </a:p>
          <a:p>
            <a:r>
              <a:rPr lang="en-US" dirty="0"/>
              <a:t>Show of hands, who in room is representing an anchor institution?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91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1D1E5-D1A7-447C-9D53-848617CD94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2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9144000" cy="1828800"/>
          </a:xfrm>
          <a:solidFill>
            <a:schemeClr val="accent1"/>
          </a:solidFill>
        </p:spPr>
        <p:txBody>
          <a:bodyPr lIns="457200" tIns="137160" rIns="457200" bIns="137160"/>
          <a:lstStyle>
            <a:lvl1pPr algn="l"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8229600" cy="1371600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rgbClr val="4FB3C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9550"/>
            <a:ext cx="4317501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6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8E36636D-D922-432D-A958-524484B5923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8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75" y="1317097"/>
            <a:ext cx="6464295" cy="1537549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46875" y="2854647"/>
            <a:ext cx="646429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0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290" y="718528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6875" y="1624216"/>
            <a:ext cx="3483864" cy="24703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705" y="1628827"/>
            <a:ext cx="3483864" cy="2465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6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75" y="71500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875" y="1627296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6875" y="2230836"/>
            <a:ext cx="3483864" cy="18704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0753" y="1629886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0753" y="2228752"/>
            <a:ext cx="3483864" cy="18653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14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2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19" y="714434"/>
            <a:ext cx="2456260" cy="1741632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500" y="714434"/>
            <a:ext cx="4509353" cy="337891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219" y="2456065"/>
            <a:ext cx="2456260" cy="1634189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43" y="847135"/>
            <a:ext cx="4391154" cy="144315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6185" y="2290291"/>
            <a:ext cx="4384865" cy="1572010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3975" y="4102393"/>
            <a:ext cx="4387204" cy="240092"/>
          </a:xfrm>
        </p:spPr>
        <p:txBody>
          <a:bodyPr/>
          <a:lstStyle>
            <a:lvl1pPr algn="l">
              <a:defRPr/>
            </a:lvl1pPr>
          </a:lstStyle>
          <a:p>
            <a:fld id="{8E36636D-D922-432D-A958-524484B5923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3975" y="238981"/>
            <a:ext cx="3658364" cy="240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32596" y="103056"/>
            <a:ext cx="608264" cy="377684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844095" y="482598"/>
            <a:ext cx="4409694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3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0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532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7702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6481709" y="2285187"/>
            <a:ext cx="3497580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9144000" cy="1828800"/>
          </a:xfrm>
          <a:solidFill>
            <a:schemeClr val="accent1"/>
          </a:solidFill>
        </p:spPr>
        <p:txBody>
          <a:bodyPr lIns="457200" tIns="137160" rIns="457200" bIns="137160"/>
          <a:lstStyle>
            <a:lvl1pPr algn="l"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8229600" cy="13716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57200" y="363836"/>
            <a:ext cx="506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4FB3CF"/>
                </a:solidFill>
                <a:latin typeface="Arial"/>
                <a:cs typeface="Arial"/>
              </a:rPr>
              <a:t>Roundtable</a:t>
            </a:r>
          </a:p>
        </p:txBody>
      </p:sp>
    </p:spTree>
    <p:extLst>
      <p:ext uri="{BB962C8B-B14F-4D97-AF65-F5344CB8AC3E}">
        <p14:creationId xmlns:p14="http://schemas.microsoft.com/office/powerpoint/2010/main" val="1752967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8767-BC1C-4ABB-9883-91E4DD1C2CB8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3993B-02CD-442D-BD6A-4694A73B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17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8767-BC1C-4ABB-9883-91E4DD1C2CB8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3993B-02CD-442D-BD6A-4694A73B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13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8767-BC1C-4ABB-9883-91E4DD1C2CB8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3993B-02CD-442D-BD6A-4694A73B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16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8767-BC1C-4ABB-9883-91E4DD1C2CB8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3993B-02CD-442D-BD6A-4694A73B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8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8767-BC1C-4ABB-9883-91E4DD1C2CB8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3993B-02CD-442D-BD6A-4694A73B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22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8767-BC1C-4ABB-9883-91E4DD1C2CB8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3993B-02CD-442D-BD6A-4694A73B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53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8767-BC1C-4ABB-9883-91E4DD1C2CB8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3993B-02CD-442D-BD6A-4694A73B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26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8767-BC1C-4ABB-9883-91E4DD1C2CB8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3993B-02CD-442D-BD6A-4694A73B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9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8767-BC1C-4ABB-9883-91E4DD1C2CB8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3993B-02CD-442D-BD6A-4694A73B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9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4BACC6"/>
          </a:solidFill>
          <a:ln>
            <a:noFill/>
          </a:ln>
        </p:spPr>
        <p:txBody>
          <a:bodyPr lIns="457200" rIns="45720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8815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8767-BC1C-4ABB-9883-91E4DD1C2CB8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3993B-02CD-442D-BD6A-4694A73B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09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8767-BC1C-4ABB-9883-91E4DD1C2CB8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3993B-02CD-442D-BD6A-4694A73B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4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57600" cy="5143500"/>
          </a:xfrm>
          <a:solidFill>
            <a:srgbClr val="4BACC6"/>
          </a:solidFill>
          <a:ln>
            <a:noFill/>
          </a:ln>
        </p:spPr>
        <p:txBody>
          <a:bodyPr lIns="457200" rIns="45720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30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4BACC6"/>
          </a:solidFill>
          <a:ln>
            <a:noFill/>
          </a:ln>
        </p:spPr>
        <p:txBody>
          <a:bodyPr lIns="457200" rIns="45720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1301"/>
            <a:ext cx="8229600" cy="3289300"/>
          </a:xfrm>
        </p:spPr>
        <p:txBody>
          <a:bodyPr lIns="0" rIns="0"/>
          <a:lstStyle>
            <a:lvl1pPr>
              <a:defRPr>
                <a:solidFill>
                  <a:srgbClr val="313231"/>
                </a:solidFill>
              </a:defRPr>
            </a:lvl1pPr>
            <a:lvl2pPr>
              <a:defRPr>
                <a:solidFill>
                  <a:srgbClr val="313231"/>
                </a:solidFill>
              </a:defRPr>
            </a:lvl2pPr>
            <a:lvl3pPr>
              <a:defRPr>
                <a:solidFill>
                  <a:srgbClr val="313231"/>
                </a:solidFill>
              </a:defRPr>
            </a:lvl3pPr>
            <a:lvl4pPr>
              <a:defRPr>
                <a:solidFill>
                  <a:srgbClr val="313231"/>
                </a:solidFill>
              </a:defRPr>
            </a:lvl4pPr>
            <a:lvl5pPr>
              <a:defRPr>
                <a:solidFill>
                  <a:srgbClr val="31323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4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4BACC6"/>
          </a:solidFill>
          <a:ln>
            <a:noFill/>
          </a:ln>
        </p:spPr>
        <p:txBody>
          <a:bodyPr lIns="457200" rIns="45720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43200" y="1600200"/>
            <a:ext cx="5943600" cy="3200400"/>
          </a:xfrm>
        </p:spPr>
        <p:txBody>
          <a:bodyPr lIns="0" rIns="0">
            <a:normAutofit/>
          </a:bodyPr>
          <a:lstStyle>
            <a:lvl1pPr marL="228600" indent="-228600">
              <a:spcBef>
                <a:spcPts val="0"/>
              </a:spcBef>
              <a:spcAft>
                <a:spcPts val="1800"/>
              </a:spcAft>
              <a:defRPr sz="2800">
                <a:solidFill>
                  <a:srgbClr val="505150"/>
                </a:solidFill>
              </a:defRPr>
            </a:lvl1pPr>
            <a:lvl2pPr>
              <a:defRPr>
                <a:solidFill>
                  <a:srgbClr val="313231"/>
                </a:solidFill>
              </a:defRPr>
            </a:lvl2pPr>
            <a:lvl3pPr>
              <a:defRPr>
                <a:solidFill>
                  <a:srgbClr val="313231"/>
                </a:solidFill>
              </a:defRPr>
            </a:lvl3pPr>
            <a:lvl4pPr>
              <a:defRPr>
                <a:solidFill>
                  <a:srgbClr val="313231"/>
                </a:solidFill>
              </a:defRPr>
            </a:lvl4pPr>
            <a:lvl5pPr>
              <a:defRPr>
                <a:solidFill>
                  <a:srgbClr val="31323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Pres Icons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85900"/>
            <a:ext cx="1905000" cy="16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6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srgbClr val="31323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srgbClr val="31323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07ADE271-6A29-1B4B-B37C-CD0B15991667}" type="slidenum">
              <a:rPr lang="en-US" smtClean="0">
                <a:solidFill>
                  <a:srgbClr val="313231"/>
                </a:solidFill>
              </a:rPr>
              <a:pPr defTabSz="457200"/>
              <a:t>‹#›</a:t>
            </a:fld>
            <a:endParaRPr lang="en-US">
              <a:solidFill>
                <a:srgbClr val="313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7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004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182880" tIns="0" rIns="182880" bIns="45720" anchor="ctr" anchorCtr="0">
            <a:noAutofit/>
          </a:bodyPr>
          <a:lstStyle>
            <a:lvl1pPr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RPA-Logo-S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08" y="-571500"/>
            <a:ext cx="4317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4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303" y="709435"/>
            <a:ext cx="6477805" cy="1963916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303" y="2673351"/>
            <a:ext cx="6477804" cy="8033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343" y="246981"/>
            <a:ext cx="4457751" cy="231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3295" y="101197"/>
            <a:ext cx="608264" cy="377684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7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429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705" r:id="rId4"/>
    <p:sldLayoutId id="2147483699" r:id="rId5"/>
    <p:sldLayoutId id="2147483701" r:id="rId6"/>
    <p:sldLayoutId id="2147483703" r:id="rId7"/>
    <p:sldLayoutId id="2147483706" r:id="rId8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4589502"/>
            <a:ext cx="9144000" cy="5572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51577"/>
            <a:ext cx="9144000" cy="423526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4590952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7703" y="714994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703" y="1628827"/>
            <a:ext cx="7202456" cy="2470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24623" y="247778"/>
            <a:ext cx="188654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7703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8558" y="103056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08767-BC1C-4ABB-9883-91E4DD1C2CB8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3993B-02CD-442D-BD6A-4694A73B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0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mara.winokur@uli.org" TargetMode="Externa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www.stamfordct.gov/sites/stamfordct/files/uploads/westsidestudy2013_finald.pdf" TargetMode="External"/><Relationship Id="rId4" Type="http://schemas.openxmlformats.org/officeDocument/2006/relationships/hyperlink" Target="https://www.stamfordct.gov/sites/stamfordct/files/uploads/westside_recguidebook_final1_oct2015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LI Westchester/Fair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69" y="629636"/>
            <a:ext cx="5094586" cy="131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9445" y="745545"/>
            <a:ext cx="4984124" cy="2849452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Anchor Partnerships are Building Healthy Places</a:t>
            </a:r>
            <a:br>
              <a:rPr lang="en-US" sz="3000" dirty="0"/>
            </a:br>
            <a:br>
              <a:rPr lang="en-US" sz="1500" dirty="0"/>
            </a:br>
            <a:r>
              <a:rPr lang="en-US" sz="1500" dirty="0"/>
              <a:t>July 10, 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0568" y="6636266"/>
            <a:ext cx="2148270" cy="1288909"/>
          </a:xfrm>
        </p:spPr>
        <p:txBody>
          <a:bodyPr>
            <a:normAutofit/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74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" y="842501"/>
            <a:ext cx="4553803" cy="4296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71450"/>
            <a:ext cx="9144000" cy="1828800"/>
          </a:xfrm>
        </p:spPr>
        <p:txBody>
          <a:bodyPr>
            <a:normAutofit fontScale="90000"/>
          </a:bodyPr>
          <a:lstStyle/>
          <a:p>
            <a:br>
              <a:rPr lang="en-US" sz="3800" dirty="0">
                <a:latin typeface="+mj-lt"/>
              </a:rPr>
            </a:br>
            <a:r>
              <a:rPr lang="en-US" sz="3800" dirty="0">
                <a:latin typeface="+mj-lt"/>
              </a:rPr>
              <a:t>Anchor Opportunity Network </a:t>
            </a:r>
            <a:br>
              <a:rPr lang="en-US" sz="3800" dirty="0">
                <a:latin typeface="+mj-lt"/>
              </a:rPr>
            </a:br>
            <a:r>
              <a:rPr lang="en-US" sz="3600" b="0" dirty="0">
                <a:latin typeface="+mj-lt"/>
              </a:rPr>
              <a:t>NY-NJ-CT</a:t>
            </a:r>
            <a:br>
              <a:rPr lang="en-US" sz="3600" b="0" dirty="0">
                <a:latin typeface="+mj-lt"/>
              </a:rPr>
            </a:br>
            <a:endParaRPr lang="en-US" sz="3000" b="0" dirty="0">
              <a:latin typeface="+mj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9908" y="2038350"/>
            <a:ext cx="8229600" cy="2375032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4FB3C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1800" b="1" dirty="0">
                <a:latin typeface="+mj-lt"/>
              </a:rPr>
              <a:t>ULI Westchester/Fairfield &amp; </a:t>
            </a:r>
          </a:p>
          <a:p>
            <a:pPr algn="r">
              <a:spcBef>
                <a:spcPts val="0"/>
              </a:spcBef>
            </a:pPr>
            <a:r>
              <a:rPr lang="en-US" sz="1800" b="1" dirty="0">
                <a:latin typeface="+mj-lt"/>
              </a:rPr>
              <a:t>Northern New Jersey</a:t>
            </a:r>
            <a:endParaRPr lang="en-US" sz="1700" b="1" dirty="0">
              <a:latin typeface="+mj-lt"/>
            </a:endParaRPr>
          </a:p>
          <a:p>
            <a:pPr algn="r"/>
            <a:endParaRPr lang="en-US" sz="1700" b="1" dirty="0">
              <a:latin typeface="+mj-lt"/>
            </a:endParaRPr>
          </a:p>
          <a:p>
            <a:pPr algn="r"/>
            <a:r>
              <a:rPr lang="en-US" sz="1600" b="1" dirty="0">
                <a:latin typeface="+mj-lt"/>
              </a:rPr>
              <a:t>Melissa Kaplan-Macey, AICP</a:t>
            </a:r>
          </a:p>
          <a:p>
            <a:pPr algn="r"/>
            <a:r>
              <a:rPr lang="en-US" sz="1600" b="1" dirty="0">
                <a:latin typeface="+mj-lt"/>
              </a:rPr>
              <a:t>Vice President, State Programs &amp; </a:t>
            </a:r>
          </a:p>
          <a:p>
            <a:pPr algn="r"/>
            <a:r>
              <a:rPr lang="en-US" sz="1600" b="1" dirty="0">
                <a:latin typeface="+mj-lt"/>
              </a:rPr>
              <a:t>Connecticut Director, RPA</a:t>
            </a:r>
          </a:p>
          <a:p>
            <a:pPr algn="r"/>
            <a:endParaRPr lang="en-US" sz="1600" b="1" dirty="0">
              <a:latin typeface="+mj-lt"/>
            </a:endParaRPr>
          </a:p>
          <a:p>
            <a:pPr algn="r"/>
            <a:r>
              <a:rPr lang="en-US" sz="1600" b="1" dirty="0">
                <a:latin typeface="+mj-lt"/>
              </a:rPr>
              <a:t>Vincent Tufo</a:t>
            </a:r>
          </a:p>
          <a:p>
            <a:pPr algn="r"/>
            <a:r>
              <a:rPr lang="en-US" sz="1600" b="1" dirty="0">
                <a:latin typeface="+mj-lt"/>
              </a:rPr>
              <a:t>Executive Director, Dovetail</a:t>
            </a:r>
          </a:p>
          <a:p>
            <a:pPr algn="r"/>
            <a:r>
              <a:rPr lang="en-US" sz="1600" b="1" dirty="0">
                <a:latin typeface="+mj-lt"/>
              </a:rPr>
              <a:t>CEO, Charter Oak Communities</a:t>
            </a:r>
          </a:p>
          <a:p>
            <a:pPr algn="r"/>
            <a:endParaRPr lang="en-US" sz="1600" b="1" dirty="0">
              <a:latin typeface="+mj-lt"/>
            </a:endParaRPr>
          </a:p>
          <a:p>
            <a:pPr algn="r"/>
            <a:r>
              <a:rPr lang="en-US" sz="1600" b="1" dirty="0">
                <a:latin typeface="+mj-lt"/>
              </a:rPr>
              <a:t>Pamela Koprowski</a:t>
            </a:r>
          </a:p>
          <a:p>
            <a:pPr algn="r"/>
            <a:r>
              <a:rPr lang="en-US" sz="1600" b="1" dirty="0">
                <a:latin typeface="+mj-lt"/>
              </a:rPr>
              <a:t>Principal, Cardinale Associates</a:t>
            </a:r>
          </a:p>
          <a:p>
            <a:pPr algn="r"/>
            <a:endParaRPr lang="en-US" sz="1400" b="1" dirty="0">
              <a:latin typeface="+mj-lt"/>
            </a:endParaRPr>
          </a:p>
          <a:p>
            <a:pPr algn="r"/>
            <a:r>
              <a:rPr lang="en-US" sz="1400" b="1" dirty="0">
                <a:latin typeface="+mj-lt"/>
              </a:rPr>
              <a:t>July 10, 2019</a:t>
            </a:r>
          </a:p>
          <a:p>
            <a:pPr algn="r"/>
            <a:endParaRPr lang="en-US" sz="1700" b="1" dirty="0">
              <a:latin typeface="+mj-lt"/>
            </a:endParaRPr>
          </a:p>
          <a:p>
            <a:endParaRPr lang="en-US" sz="2800" b="1" dirty="0"/>
          </a:p>
          <a:p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7CAACC-BAA4-4379-BF01-91C8D0AD85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074"/>
          <a:stretch/>
        </p:blipFill>
        <p:spPr>
          <a:xfrm>
            <a:off x="7162800" y="4619766"/>
            <a:ext cx="973682" cy="38267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50" y="4549422"/>
            <a:ext cx="518258" cy="43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034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57486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2400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marL="228600" defTabSz="685766"/>
            <a:endParaRPr lang="en-US" sz="2400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marL="228600" defTabSz="685766"/>
            <a:endParaRPr lang="en-US" sz="2400" b="1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marL="228600" defTabSz="685766"/>
            <a:r>
              <a:rPr lang="en-US" sz="3200" b="1" dirty="0">
                <a:solidFill>
                  <a:prstClr val="white"/>
                </a:solidFill>
                <a:sym typeface="ITC Franklin Gothic Std Demi" pitchFamily="26" charset="0"/>
              </a:rPr>
              <a:t>Regional Plan Association</a:t>
            </a:r>
          </a:p>
          <a:p>
            <a:pPr marL="228600" defTabSz="685766"/>
            <a:endParaRPr lang="en-US" sz="2400" b="1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marL="228600" defTabSz="685766"/>
            <a:r>
              <a:rPr lang="en-US" sz="2400" b="1" dirty="0">
                <a:solidFill>
                  <a:prstClr val="white"/>
                </a:solidFill>
                <a:sym typeface="ITC Franklin Gothic Std Demi" pitchFamily="26" charset="0"/>
              </a:rPr>
              <a:t>Non-profit research, planning and advocacy organization dedicated to improving the New York metropolitan region’s economic health, environmental sustainability and quality of life for nearly a century. </a:t>
            </a:r>
          </a:p>
          <a:p>
            <a:pPr algn="ctr" defTabSz="685766"/>
            <a:endParaRPr lang="en-US" sz="1400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algn="ctr" defTabSz="685766"/>
            <a:endParaRPr lang="en-US" sz="1400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algn="ctr" defTabSz="685766"/>
            <a:endParaRPr lang="en-US" sz="1400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algn="ctr" defTabSz="685766"/>
            <a:endParaRPr lang="en-US" sz="1400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algn="ctr" defTabSz="685766"/>
            <a:endParaRPr lang="en-US" sz="1400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algn="ctr" defTabSz="685766"/>
            <a:endParaRPr lang="en-US" sz="1400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algn="ctr" defTabSz="685766"/>
            <a:endParaRPr lang="en-US" sz="1400" dirty="0">
              <a:solidFill>
                <a:prstClr val="white"/>
              </a:solidFill>
              <a:sym typeface="ITC Franklin Gothic Std Demi" pitchFamily="2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58651" y="-4763"/>
            <a:ext cx="3679111" cy="4981575"/>
            <a:chOff x="4645461" y="-20690"/>
            <a:chExt cx="3657599" cy="521258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461" y="-20690"/>
              <a:ext cx="3657599" cy="521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411096" y="4629150"/>
              <a:ext cx="1371600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defTabSz="685766"/>
              <a:r>
                <a:rPr lang="en-US" sz="1900" dirty="0">
                  <a:solidFill>
                    <a:srgbClr val="FFC000"/>
                  </a:solidFill>
                  <a:latin typeface="Tw Cen MT Condensed" panose="020B0606020104020203" pitchFamily="34" charset="0"/>
                  <a:ea typeface="Ebrima" panose="02000000000000000000" pitchFamily="2" charset="0"/>
                  <a:cs typeface="Ebrima" panose="02000000000000000000" pitchFamily="2" charset="0"/>
                </a:rPr>
                <a:t>2 Million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07CAACC-BAA4-4379-BF01-91C8D0AD85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074"/>
          <a:stretch/>
        </p:blipFill>
        <p:spPr>
          <a:xfrm>
            <a:off x="7696200" y="4517335"/>
            <a:ext cx="1447800" cy="56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97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57486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endParaRPr lang="en-US" sz="2400" b="1" dirty="0">
              <a:solidFill>
                <a:prstClr val="white"/>
              </a:solidFill>
              <a:latin typeface="+mj-lt"/>
              <a:sym typeface="ITC Franklin Gothic Std Demi" pitchFamily="26" charset="0"/>
            </a:endParaRPr>
          </a:p>
          <a:p>
            <a:pPr marL="228600"/>
            <a:r>
              <a:rPr lang="en-US" sz="2400" b="1" dirty="0">
                <a:solidFill>
                  <a:prstClr val="white"/>
                </a:solidFill>
                <a:latin typeface="+mj-lt"/>
                <a:sym typeface="ITC Franklin Gothic Std Demi" pitchFamily="26" charset="0"/>
              </a:rPr>
              <a:t>WHAT WE DO</a:t>
            </a:r>
          </a:p>
          <a:p>
            <a:pPr marL="228600"/>
            <a:endParaRPr lang="en-US" sz="2400" b="1" dirty="0">
              <a:solidFill>
                <a:prstClr val="white"/>
              </a:solidFill>
              <a:latin typeface="+mj-lt"/>
              <a:sym typeface="ITC Franklin Gothic Std Demi" pitchFamily="26" charset="0"/>
            </a:endParaRPr>
          </a:p>
          <a:p>
            <a:pPr marL="228600"/>
            <a:r>
              <a:rPr lang="en-US" sz="2400" b="1" dirty="0">
                <a:solidFill>
                  <a:schemeClr val="bg1"/>
                </a:solidFill>
                <a:latin typeface="+mj-lt"/>
                <a:cs typeface="Proxima Nova Semibold"/>
              </a:rPr>
              <a:t>Since 1922, Regional Plan Association has prepared four long range plans for the </a:t>
            </a:r>
          </a:p>
          <a:p>
            <a:pPr marL="228600"/>
            <a:r>
              <a:rPr lang="en-US" sz="2400" b="1" dirty="0" err="1">
                <a:solidFill>
                  <a:schemeClr val="bg1"/>
                </a:solidFill>
                <a:latin typeface="+mj-lt"/>
                <a:cs typeface="Proxima Nova Semibold"/>
              </a:rPr>
              <a:t>tri-state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Proxima Nova Semibold"/>
              </a:rPr>
              <a:t> metropolitan region</a:t>
            </a:r>
          </a:p>
          <a:p>
            <a:pPr algn="ctr"/>
            <a:endParaRPr lang="en-US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algn="ctr"/>
            <a:endParaRPr lang="en-US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algn="ctr"/>
            <a:endParaRPr lang="en-US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algn="ctr"/>
            <a:endParaRPr lang="en-US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algn="ctr"/>
            <a:endParaRPr lang="en-US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algn="ctr"/>
            <a:endParaRPr lang="en-US" dirty="0">
              <a:solidFill>
                <a:prstClr val="white"/>
              </a:solidFill>
              <a:sym typeface="ITC Franklin Gothic Std Demi" pitchFamily="26" charset="0"/>
            </a:endParaRPr>
          </a:p>
          <a:p>
            <a:pPr algn="ctr"/>
            <a:endParaRPr lang="en-US" dirty="0">
              <a:solidFill>
                <a:prstClr val="white"/>
              </a:solidFill>
              <a:sym typeface="ITC Franklin Gothic Std Demi" pitchFamily="26" charset="0"/>
            </a:endParaRPr>
          </a:p>
        </p:txBody>
      </p:sp>
      <p:pic>
        <p:nvPicPr>
          <p:cNvPr id="10" name="Picture 9" descr="Slid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57486" y="0"/>
            <a:ext cx="2167164" cy="245561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0" descr="Slide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57486" y="2552700"/>
            <a:ext cx="2529114" cy="173451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2" descr="Plan-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2625" y="-9525"/>
            <a:ext cx="1890375" cy="24582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 r="3819" b="2454"/>
          <a:stretch/>
        </p:blipFill>
        <p:spPr bwMode="auto">
          <a:xfrm>
            <a:off x="7180307" y="2552700"/>
            <a:ext cx="1963693" cy="262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794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49"/>
            <a:ext cx="5160758" cy="183661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5"/>
          <a:stretch/>
        </p:blipFill>
        <p:spPr bwMode="auto">
          <a:xfrm>
            <a:off x="6629400" y="133350"/>
            <a:ext cx="2408644" cy="308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0841" y="2114550"/>
            <a:ext cx="6496335" cy="2801028"/>
            <a:chOff x="-19050" y="2220631"/>
            <a:chExt cx="6496335" cy="2801028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50" y="2220631"/>
              <a:ext cx="3225922" cy="13767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46275" y="2220631"/>
              <a:ext cx="3231010" cy="13767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275" y="3650148"/>
              <a:ext cx="3225922" cy="13715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635477"/>
              <a:ext cx="3206872" cy="13767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3208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3200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Proxima Nova Semibold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9239" y="561292"/>
            <a:ext cx="6123088" cy="414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-31749"/>
            <a:ext cx="2743200" cy="5175250"/>
          </a:xfrm>
          <a:prstGeom prst="rect">
            <a:avLst/>
          </a:prstGeom>
        </p:spPr>
        <p:txBody>
          <a:bodyPr wrap="square" lIns="0" rIns="274320" anchor="ctr">
            <a:noAutofit/>
          </a:bodyPr>
          <a:lstStyle/>
          <a:p>
            <a:endParaRPr lang="en-US" sz="2400" dirty="0">
              <a:solidFill>
                <a:srgbClr val="FFFFFF"/>
              </a:solidFill>
              <a:latin typeface="Proxima Nova Semibold"/>
              <a:cs typeface="Proxima Nova Semibold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6039" y="209550"/>
            <a:ext cx="2589561" cy="46482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incomes have dropped since 1990 for more than three- quarters of the region’s households</a:t>
            </a:r>
          </a:p>
        </p:txBody>
      </p:sp>
    </p:spTree>
    <p:extLst>
      <p:ext uri="{BB962C8B-B14F-4D97-AF65-F5344CB8AC3E}">
        <p14:creationId xmlns:p14="http://schemas.microsoft.com/office/powerpoint/2010/main" val="164583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&amp; Job Growth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12" r="149" b="1"/>
          <a:stretch/>
        </p:blipFill>
        <p:spPr>
          <a:xfrm>
            <a:off x="3194495" y="1047750"/>
            <a:ext cx="5949505" cy="3384832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81885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anchor="t"/>
          <a:lstStyle/>
          <a:p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Population Growth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</a:t>
            </a:r>
            <a:br>
              <a:rPr lang="en-US" dirty="0">
                <a:latin typeface="+mj-lt"/>
              </a:rPr>
            </a:br>
            <a:r>
              <a:rPr lang="en-US" sz="2800" dirty="0">
                <a:latin typeface="+mj-lt"/>
              </a:rPr>
              <a:t>Current Trends &amp; Fourth Plan Vision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9"/>
          <a:stretch/>
        </p:blipFill>
        <p:spPr bwMode="auto">
          <a:xfrm>
            <a:off x="3733800" y="819150"/>
            <a:ext cx="534026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030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6"/>
          <a:stretch/>
        </p:blipFill>
        <p:spPr bwMode="auto">
          <a:xfrm>
            <a:off x="3733800" y="819150"/>
            <a:ext cx="5334000" cy="375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anchor="t"/>
          <a:lstStyle/>
          <a:p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Job Growth </a:t>
            </a:r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r>
              <a:rPr lang="en-US" sz="2800" dirty="0">
                <a:latin typeface="+mj-lt"/>
              </a:rPr>
              <a:t>Current Trends &amp; Fourth Plan Vision</a:t>
            </a:r>
          </a:p>
        </p:txBody>
      </p:sp>
    </p:spTree>
    <p:extLst>
      <p:ext uri="{BB962C8B-B14F-4D97-AF65-F5344CB8AC3E}">
        <p14:creationId xmlns:p14="http://schemas.microsoft.com/office/powerpoint/2010/main" val="3953787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3E161-E067-413C-9707-100762F1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More than 340 health care &amp; higher education institutions in our region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69" y="0"/>
            <a:ext cx="5451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9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55CD5C-A57D-4114-9AF7-0FA6FD962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What is an anchor institution?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1352550"/>
            <a:ext cx="7620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SzPct val="150000"/>
              <a:buBlip>
                <a:blip r:embed="rId3"/>
              </a:buBlip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Often largest employers in their communities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SzPct val="150000"/>
              <a:buBlip>
                <a:blip r:embed="rId3"/>
              </a:buBlip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Mission based, non-profit &amp; public institutions 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SzPct val="150000"/>
              <a:buBlip>
                <a:blip r:embed="rId3"/>
              </a:buBlip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Locally Rooted</a:t>
            </a:r>
          </a:p>
          <a:p>
            <a:pPr marL="914400" lvl="1" indent="-45720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Vested stake in local community</a:t>
            </a:r>
          </a:p>
          <a:p>
            <a:pPr marL="914400" lvl="1" indent="-45720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Historically tied to 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place</a:t>
            </a:r>
          </a:p>
          <a:p>
            <a:pPr marL="914400" lvl="1" indent="-45720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Major land holdings and capital investments</a:t>
            </a:r>
          </a:p>
          <a:p>
            <a:pPr marL="457200" indent="-457200">
              <a:spcBef>
                <a:spcPts val="600"/>
              </a:spcBef>
              <a:spcAft>
                <a:spcPts val="1800"/>
              </a:spcAft>
              <a:buSzPct val="150000"/>
              <a:buBlip>
                <a:blip r:embed="rId3"/>
              </a:buBlip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Significant purchasing power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SzPct val="150000"/>
              <a:buBlip>
                <a:blip r:embed="rId3"/>
              </a:buBlip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96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B67B6-899C-418C-88AA-A6C9EB041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02" y="800604"/>
            <a:ext cx="7202456" cy="78692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Annual Platinum Sponsor</a:t>
            </a:r>
          </a:p>
        </p:txBody>
      </p:sp>
      <p:pic>
        <p:nvPicPr>
          <p:cNvPr id="1026" name="Picture 2" descr="http://nationalresources.com/images/nre_logo_green_sm.png">
            <a:extLst>
              <a:ext uri="{FF2B5EF4-FFF2-40B4-BE49-F238E27FC236}">
                <a16:creationId xmlns:a16="http://schemas.microsoft.com/office/drawing/2014/main" id="{6C5DCC14-0D57-4E5C-B876-23C4B7267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03" y="1931831"/>
            <a:ext cx="3950594" cy="111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514350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Equitable Economic Growth</a:t>
            </a:r>
          </a:p>
        </p:txBody>
      </p:sp>
    </p:spTree>
    <p:extLst>
      <p:ext uri="{BB962C8B-B14F-4D97-AF65-F5344CB8AC3E}">
        <p14:creationId xmlns:p14="http://schemas.microsoft.com/office/powerpoint/2010/main" val="3522366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" b="639"/>
          <a:stretch/>
        </p:blipFill>
        <p:spPr>
          <a:xfrm>
            <a:off x="609600" y="2606716"/>
            <a:ext cx="4267200" cy="2536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t="22963" r="47812" b="9814"/>
          <a:stretch/>
        </p:blipFill>
        <p:spPr>
          <a:xfrm>
            <a:off x="590550" y="0"/>
            <a:ext cx="3209925" cy="26067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19150"/>
            <a:ext cx="4267199" cy="224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819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2" t="24436" r="3576" b="8341"/>
          <a:stretch/>
        </p:blipFill>
        <p:spPr>
          <a:xfrm>
            <a:off x="609600" y="0"/>
            <a:ext cx="3209925" cy="260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606718"/>
            <a:ext cx="4495561" cy="2536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11218"/>
            <a:ext cx="324367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23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2963" r="50000" b="11297"/>
          <a:stretch/>
        </p:blipFill>
        <p:spPr>
          <a:xfrm>
            <a:off x="609600" y="0"/>
            <a:ext cx="3200400" cy="2805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1123950"/>
            <a:ext cx="4101518" cy="3169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44800"/>
            <a:ext cx="32004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21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2762250"/>
            <a:ext cx="3200400" cy="240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758" r="7812" b="7502"/>
          <a:stretch/>
        </p:blipFill>
        <p:spPr>
          <a:xfrm>
            <a:off x="609600" y="0"/>
            <a:ext cx="3200400" cy="2805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762250"/>
            <a:ext cx="32004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57225"/>
            <a:ext cx="3404784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49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50E5-09D6-4D66-81C1-94FD658C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+mj-lt"/>
              </a:rPr>
              <a:t>Why doesn’t it happen more?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173CB39-C1DD-4B6C-A7B8-221F7C4B4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92250"/>
            <a:ext cx="8229600" cy="3289300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Large institutions have been historically 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inward facing</a:t>
            </a:r>
          </a:p>
          <a:p>
            <a:pPr>
              <a:buClr>
                <a:schemeClr val="accent1"/>
              </a:buClr>
              <a:buSzPct val="1200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Many are physically &amp; functionally disconnected from surrounding neighborhoods</a:t>
            </a:r>
          </a:p>
          <a:p>
            <a:pPr>
              <a:buClr>
                <a:schemeClr val="accent1"/>
              </a:buClr>
              <a:buSzPct val="1200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Business functions are operationally detached from institutional mission</a:t>
            </a:r>
          </a:p>
          <a:p>
            <a:pPr>
              <a:buClr>
                <a:schemeClr val="accent1"/>
              </a:buClr>
              <a:buSzPct val="1200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Lack of formal mechanisms for collaboration with municipalities 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280376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4" y="14785"/>
            <a:ext cx="4657725" cy="5128715"/>
          </a:xfrm>
          <a:prstGeom prst="rect">
            <a:avLst/>
          </a:prstGeom>
        </p:spPr>
      </p:pic>
      <p:pic>
        <p:nvPicPr>
          <p:cNvPr id="3" name="Picture 2" descr="RPA-Anchor-Opportunity-Network-Slide-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r="46249"/>
          <a:stretch/>
        </p:blipFill>
        <p:spPr>
          <a:xfrm>
            <a:off x="0" y="-4265"/>
            <a:ext cx="44862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10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E4545-66E7-4BDE-9C69-927F3069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Supporting Local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23192-D678-4CCF-A893-9CB7650C61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86200" y="438150"/>
            <a:ext cx="4724400" cy="487680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>
                <a:latin typeface="+mj-lt"/>
              </a:rPr>
              <a:t>Unlock human &amp; financial resources within and across partners to power investment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Providing technical assistance to help members implement &amp; grow anchor collaborations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20000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Helping to align anchor, public &amp; private investments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20000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Engaging members in anchor, municipal &amp; neighborhood planning efforts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1004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9C1E-79CA-427A-B1F2-3F95C80E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What does a successful anchor partnership look like in our region?</a:t>
            </a: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9389" r="11421" b="17685"/>
          <a:stretch>
            <a:fillRect/>
          </a:stretch>
        </p:blipFill>
        <p:spPr bwMode="auto">
          <a:xfrm>
            <a:off x="6248400" y="1283615"/>
            <a:ext cx="1219200" cy="87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static.wixstatic.com/media/9d3517_44c3fd8701784553afc3c067b5d9ff22.jpg_srz_234_298_85_22_0.50_1.20_0.00_jpg_sr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50182"/>
            <a:ext cx="2514600" cy="55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1" t="20227" r="979" b="36680"/>
          <a:stretch/>
        </p:blipFill>
        <p:spPr bwMode="auto">
          <a:xfrm>
            <a:off x="0" y="2266951"/>
            <a:ext cx="91440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86928"/>
            <a:ext cx="1371600" cy="102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046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9C1E-79CA-427A-B1F2-3F95C80E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Alignment for Partnership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1200150"/>
            <a:ext cx="8229600" cy="4876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>
                <a:latin typeface="+mj-lt"/>
              </a:rPr>
              <a:t>Stamford Hospital</a:t>
            </a:r>
          </a:p>
          <a:p>
            <a:pPr marL="902970" lvl="1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Evaluated its 50-year facilities and service outlook</a:t>
            </a:r>
          </a:p>
          <a:p>
            <a:pPr marL="902970" lvl="1" indent="-3429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Identified need for facility replacement and campus modernization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b="1" dirty="0"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>
                <a:latin typeface="+mj-lt"/>
              </a:rPr>
              <a:t>Charter Oak Communities</a:t>
            </a:r>
          </a:p>
          <a:p>
            <a:pPr marL="902970" lvl="1" indent="-342900" defTabSz="1143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Evaluated the long range outlook and viability of conventional public housing </a:t>
            </a:r>
          </a:p>
          <a:p>
            <a:pPr marL="902970" lvl="1" indent="-342900" defTabSz="1143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+mj-lt"/>
              </a:rPr>
              <a:t>Determined to replace dense, aging public housing </a:t>
            </a:r>
            <a:r>
              <a:rPr lang="en-US" sz="2200" i="1" dirty="0">
                <a:latin typeface="+mj-lt"/>
              </a:rPr>
              <a:t>projects </a:t>
            </a:r>
            <a:r>
              <a:rPr lang="en-US" sz="2200" dirty="0">
                <a:latin typeface="+mj-lt"/>
              </a:rPr>
              <a:t>with attractive mixed income communities</a:t>
            </a:r>
            <a:endParaRPr lang="en-US" sz="2200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5770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18896" y="-1514475"/>
            <a:ext cx="6447501" cy="99060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Annual Sponsors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7951" y="1391842"/>
            <a:ext cx="11020005" cy="2910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Annual Gold Sponsor</a:t>
            </a:r>
          </a:p>
        </p:txBody>
      </p:sp>
      <p:pic>
        <p:nvPicPr>
          <p:cNvPr id="2050" name="Picture 2" descr="SpinnakerLogo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1" y="2562225"/>
            <a:ext cx="30670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LI Westchester/Fair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111" y="491134"/>
            <a:ext cx="384699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8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9C1E-79CA-427A-B1F2-3F95C80E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Neighborhood in Transition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307" y="1428750"/>
            <a:ext cx="3967693" cy="297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1128437"/>
            <a:ext cx="2990851" cy="401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031905" y="3637595"/>
            <a:ext cx="1905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Vidal Court public housing built in 1955, demolished 2013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753100" y="4404520"/>
            <a:ext cx="3390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Fairgate HOPE VI mixed- income community, built 2010</a:t>
            </a:r>
          </a:p>
        </p:txBody>
      </p:sp>
    </p:spTree>
    <p:extLst>
      <p:ext uri="{BB962C8B-B14F-4D97-AF65-F5344CB8AC3E}">
        <p14:creationId xmlns:p14="http://schemas.microsoft.com/office/powerpoint/2010/main" val="3161784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9C1E-79CA-427A-B1F2-3F95C80E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Hospital Expansion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Plan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17" y="0"/>
            <a:ext cx="659818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234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Outcomes: Improved Livability &amp; </a:t>
            </a:r>
            <a:br>
              <a:rPr lang="en-US" dirty="0"/>
            </a:br>
            <a:r>
              <a:rPr lang="en-US" dirty="0"/>
              <a:t>New Hospital Facility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28750"/>
            <a:ext cx="4724400" cy="3289300"/>
          </a:xfrm>
        </p:spPr>
        <p:txBody>
          <a:bodyPr>
            <a:normAutofit fontScale="85000" lnSpcReduction="10000"/>
          </a:bodyPr>
          <a:lstStyle/>
          <a:p>
            <a:pPr marL="182880" indent="-182880">
              <a:defRPr/>
            </a:pPr>
            <a:r>
              <a:rPr lang="en-US" sz="2600" b="1" dirty="0">
                <a:latin typeface="+mj-lt"/>
              </a:rPr>
              <a:t>Quality of Life: </a:t>
            </a:r>
            <a:r>
              <a:rPr lang="en-US" sz="2600" dirty="0">
                <a:latin typeface="+mj-lt"/>
              </a:rPr>
              <a:t>Public-private investment in walk-able neighborhood, aligned with improvement in parks and streetscape; reductions in crime and nuisance conditions</a:t>
            </a:r>
          </a:p>
          <a:p>
            <a:pPr marL="182880" indent="-182880">
              <a:defRPr/>
            </a:pPr>
            <a:endParaRPr lang="en-US" sz="2600" dirty="0">
              <a:latin typeface="+mj-lt"/>
            </a:endParaRPr>
          </a:p>
          <a:p>
            <a:pPr marL="182880" indent="-182880">
              <a:defRPr/>
            </a:pPr>
            <a:r>
              <a:rPr lang="en-US" sz="2600" b="1" dirty="0">
                <a:latin typeface="+mj-lt"/>
              </a:rPr>
              <a:t>Hospital Replacement: </a:t>
            </a:r>
            <a:r>
              <a:rPr lang="en-US" sz="2600" dirty="0">
                <a:latin typeface="+mj-lt"/>
              </a:rPr>
              <a:t>New $500M </a:t>
            </a:r>
            <a:r>
              <a:rPr lang="en-US" sz="2600" i="1" dirty="0">
                <a:latin typeface="+mj-lt"/>
              </a:rPr>
              <a:t>state of the art </a:t>
            </a:r>
            <a:r>
              <a:rPr lang="en-US" sz="2600" dirty="0">
                <a:latin typeface="+mj-lt"/>
              </a:rPr>
              <a:t>hospital with improved physical connections to the community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7635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63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Housing &amp; Economic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28750"/>
            <a:ext cx="3886200" cy="3117849"/>
          </a:xfrm>
        </p:spPr>
        <p:txBody>
          <a:bodyPr>
            <a:normAutofit fontScale="70000" lnSpcReduction="20000"/>
          </a:bodyPr>
          <a:lstStyle/>
          <a:p>
            <a:pPr marL="182880" indent="-182880">
              <a:defRPr/>
            </a:pPr>
            <a:r>
              <a:rPr lang="en-US" b="1" dirty="0">
                <a:latin typeface="+mj-lt"/>
              </a:rPr>
              <a:t>Housing: </a:t>
            </a:r>
            <a:r>
              <a:rPr lang="en-US" dirty="0">
                <a:latin typeface="+mj-lt"/>
              </a:rPr>
              <a:t>Created 550 units of attractive, mixed-income, healthy housing with on-site support services</a:t>
            </a:r>
          </a:p>
          <a:p>
            <a:pPr marL="0" indent="0">
              <a:buNone/>
              <a:defRPr/>
            </a:pPr>
            <a:endParaRPr lang="en-US" u="sng" dirty="0">
              <a:latin typeface="+mj-lt"/>
            </a:endParaRPr>
          </a:p>
          <a:p>
            <a:pPr marL="182880" indent="-182880">
              <a:defRPr/>
            </a:pPr>
            <a:r>
              <a:rPr lang="en-US" b="1" dirty="0">
                <a:latin typeface="+mj-lt"/>
              </a:rPr>
              <a:t>Business Development: </a:t>
            </a:r>
            <a:r>
              <a:rPr lang="en-US" dirty="0">
                <a:latin typeface="+mj-lt"/>
              </a:rPr>
              <a:t>Attracted new businesses, community facilities and activated WSNRZ Merchants Association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141518"/>
            <a:ext cx="2590800" cy="2001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40401"/>
            <a:ext cx="2590800" cy="200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85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Nutrition &amp; Community Building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4950"/>
            <a:ext cx="5638800" cy="3289300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b="1" dirty="0">
                <a:latin typeface="+mj-lt"/>
              </a:rPr>
              <a:t>Access to Healthy Food: </a:t>
            </a:r>
            <a:r>
              <a:rPr lang="en-US" altLang="en-US" dirty="0">
                <a:latin typeface="+mj-lt"/>
              </a:rPr>
              <a:t>Established Fairgate Farm community garden and nutrition education center supported by programs, volunteers, farmers market and cooking classes</a:t>
            </a:r>
          </a:p>
          <a:p>
            <a:endParaRPr lang="en-US" altLang="en-US" dirty="0">
              <a:latin typeface="+mj-lt"/>
            </a:endParaRPr>
          </a:p>
          <a:p>
            <a:r>
              <a:rPr lang="en-US" altLang="en-US" b="1" dirty="0">
                <a:latin typeface="+mj-lt"/>
              </a:rPr>
              <a:t>Obesity Prevention: </a:t>
            </a:r>
            <a:r>
              <a:rPr lang="en-US" altLang="en-US" dirty="0">
                <a:latin typeface="+mj-lt"/>
              </a:rPr>
              <a:t>Kids’ Fitness &amp; Nutrition Services (</a:t>
            </a:r>
            <a:r>
              <a:rPr lang="en-US" altLang="en-US" dirty="0" err="1">
                <a:latin typeface="+mj-lt"/>
              </a:rPr>
              <a:t>KidsFANS</a:t>
            </a:r>
            <a:r>
              <a:rPr lang="en-US" altLang="en-US" dirty="0">
                <a:latin typeface="+mj-lt"/>
              </a:rPr>
              <a:t>),  a community-wide taskforce for the prevention of childhood obesity has served thousands of children  </a:t>
            </a: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123950"/>
            <a:ext cx="2006814" cy="13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07189"/>
            <a:ext cx="2029029" cy="265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988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Anchor Partnerships Building </a:t>
            </a:r>
            <a:br>
              <a:rPr lang="en-US" dirty="0"/>
            </a:br>
            <a:r>
              <a:rPr lang="en-US" dirty="0"/>
              <a:t>Healthy Places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Questions…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i="1" dirty="0"/>
              <a:t>Please join our walking tour</a:t>
            </a:r>
          </a:p>
        </p:txBody>
      </p:sp>
    </p:spTree>
    <p:extLst>
      <p:ext uri="{BB962C8B-B14F-4D97-AF65-F5344CB8AC3E}">
        <p14:creationId xmlns:p14="http://schemas.microsoft.com/office/powerpoint/2010/main" val="2193032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Annual Silver Sponsors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46875" y="1709671"/>
            <a:ext cx="3799179" cy="2859110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/>
              <a:t>AKRF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/>
              <a:t>Collins Enterprises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/>
              <a:t>Cuddy &amp; Feder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/>
              <a:t>Divney Strategic Advisors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 err="1"/>
              <a:t>Hocherman</a:t>
            </a:r>
            <a:r>
              <a:rPr lang="en-US" sz="3750" b="1" dirty="0"/>
              <a:t> Tortorella &amp; </a:t>
            </a:r>
            <a:r>
              <a:rPr lang="en-US" sz="3750" b="1" dirty="0" err="1"/>
              <a:t>Wekstein</a:t>
            </a:r>
            <a:endParaRPr lang="en-US" sz="3750" b="1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/>
              <a:t>JMC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/>
              <a:t>Kimley-Horn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 err="1"/>
              <a:t>Langan</a:t>
            </a:r>
            <a:r>
              <a:rPr lang="en-US" sz="3750" b="1" dirty="0"/>
              <a:t> Engineering &amp; Environmental Services</a:t>
            </a:r>
          </a:p>
          <a:p>
            <a:pPr>
              <a:lnSpc>
                <a:spcPct val="110000"/>
              </a:lnSpc>
            </a:pPr>
            <a:endParaRPr lang="en-US" sz="975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26A2C5-3A18-4830-98FF-1AB1B4272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0753" y="1576251"/>
            <a:ext cx="3484676" cy="2992529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en-US" sz="3750" b="1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 err="1"/>
              <a:t>Lasberg</a:t>
            </a:r>
            <a:r>
              <a:rPr lang="en-US" sz="3750" b="1" dirty="0"/>
              <a:t> Construction Associates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/>
              <a:t>McLaren Engineering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/>
              <a:t>Newmark Knight Frank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 err="1"/>
              <a:t>Northmarq</a:t>
            </a:r>
            <a:r>
              <a:rPr lang="en-US" sz="3750" b="1" dirty="0"/>
              <a:t> Capital Markets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/>
              <a:t>Perkins Eastman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/>
              <a:t>RXR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/>
              <a:t>Stewart Title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750" b="1" dirty="0"/>
              <a:t>VHB</a:t>
            </a:r>
          </a:p>
          <a:p>
            <a:endParaRPr lang="en-US" dirty="0"/>
          </a:p>
        </p:txBody>
      </p:sp>
      <p:pic>
        <p:nvPicPr>
          <p:cNvPr id="7" name="Picture 2" descr="ULI Westchester/Fairfield">
            <a:extLst>
              <a:ext uri="{FF2B5EF4-FFF2-40B4-BE49-F238E27FC236}">
                <a16:creationId xmlns:a16="http://schemas.microsoft.com/office/drawing/2014/main" id="{8149261B-E561-4F45-8462-D096379E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90" y="696850"/>
            <a:ext cx="4886915" cy="81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0017" y="612478"/>
            <a:ext cx="4405485" cy="3032422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Annual &amp; Event Sponsorship Opportunities Currently Available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mara.winokur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@uli.org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details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4" name="Picture 2" descr="ULI Westchester/Fair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296" y="135468"/>
            <a:ext cx="3928727" cy="101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08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stamford hospital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0341"/>
            <a:ext cx="3429000" cy="228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444" y="2859733"/>
            <a:ext cx="3429000" cy="227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0341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44" y="2859733"/>
            <a:ext cx="3429000" cy="228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0204" y="2171700"/>
            <a:ext cx="596323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300" dirty="0">
                <a:solidFill>
                  <a:prstClr val="black"/>
                </a:solidFill>
                <a:latin typeface="Calibri"/>
              </a:rPr>
              <a:t>Welcome to Stamford’s West Side</a:t>
            </a:r>
          </a:p>
        </p:txBody>
      </p:sp>
    </p:spTree>
    <p:extLst>
      <p:ext uri="{BB962C8B-B14F-4D97-AF65-F5344CB8AC3E}">
        <p14:creationId xmlns:p14="http://schemas.microsoft.com/office/powerpoint/2010/main" val="3915334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71750" y="1771650"/>
            <a:ext cx="9936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/>
              </a:rPr>
              <a:t>STAMFORD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8718" r="8898" b="11966"/>
          <a:stretch/>
        </p:blipFill>
        <p:spPr>
          <a:xfrm>
            <a:off x="4132537" y="0"/>
            <a:ext cx="4268513" cy="5212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45811" r="50000" b="2394"/>
          <a:stretch/>
        </p:blipFill>
        <p:spPr>
          <a:xfrm>
            <a:off x="671124" y="123050"/>
            <a:ext cx="3213073" cy="2674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08615" y="1894701"/>
            <a:ext cx="8290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/>
              </a:rPr>
              <a:t>Long Island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3151" y="489593"/>
            <a:ext cx="86594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Calibri"/>
              </a:rPr>
              <a:t>Fairfield County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5672" y="123051"/>
            <a:ext cx="12155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/>
              </a:rPr>
              <a:t>CONNECTICUT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7300" y="400608"/>
            <a:ext cx="9716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/>
              </a:rPr>
              <a:t>NEW YORK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91774" y="2033201"/>
            <a:ext cx="9476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/>
              </a:rPr>
              <a:t>New York City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7532" y="774693"/>
            <a:ext cx="72968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Calibri"/>
              </a:rPr>
              <a:t>Westchester</a:t>
            </a:r>
          </a:p>
          <a:p>
            <a:pPr algn="ctr" defTabSz="685800"/>
            <a:r>
              <a:rPr lang="en-US" sz="825" dirty="0">
                <a:solidFill>
                  <a:prstClr val="black"/>
                </a:solidFill>
                <a:latin typeface="Calibri"/>
              </a:rPr>
              <a:t>County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16784" y="806568"/>
            <a:ext cx="126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srgbClr val="C00000"/>
                </a:solidFill>
                <a:latin typeface="Calibri"/>
              </a:rPr>
              <a:t>STAMFORD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88133" y="2467540"/>
            <a:ext cx="8785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West Side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00611" y="3429000"/>
            <a:ext cx="8999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Waterside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52817" y="3028950"/>
            <a:ext cx="9028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South End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4084" y="4180701"/>
            <a:ext cx="753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Calibri"/>
              </a:rPr>
              <a:t>Shippan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16834" y="2190541"/>
            <a:ext cx="9558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Downtown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59969" y="1345224"/>
            <a:ext cx="92525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Ridgeway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Bulls Head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16202" y="1128156"/>
            <a:ext cx="9224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Glenbrook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2013" y="2148616"/>
            <a:ext cx="8098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East Side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32383" y="2809101"/>
            <a:ext cx="5316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Cove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26142" y="4800600"/>
            <a:ext cx="11737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Long Island Sound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02784" y="806568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Darien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30933" y="4229100"/>
            <a:ext cx="9556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Greenwich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27044" y="979692"/>
            <a:ext cx="316106" cy="2869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5950" y="914400"/>
            <a:ext cx="8457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C00000"/>
                </a:solidFill>
                <a:latin typeface="Calibri"/>
              </a:rPr>
              <a:t>Stamford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343150" y="1266655"/>
            <a:ext cx="1789388" cy="38768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343151" y="0"/>
            <a:ext cx="2012924" cy="9796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768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Side Demographics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485900" y="1200150"/>
          <a:ext cx="6172200" cy="3158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West Side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Stamford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Race / Ethnicity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  White alone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33.6%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60.9%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  Black alone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28.7%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14.6%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  Asian alone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3.5%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8.8%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  All other / two or more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34.2%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15.7%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  Hispanic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46.6%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Pop over 25 with BA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15.4%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1000" dirty="0"/>
                        <a:t>Pop over 5 with limited English</a:t>
                      </a:r>
                      <a:r>
                        <a:rPr lang="en-US" sz="1000" baseline="0" dirty="0"/>
                        <a:t> proficiency</a:t>
                      </a:r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32.8%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18.5%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Renter occupied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69.6%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44.2%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Households receiving Food Stamps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8.9%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61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Side Plans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4" t="20871" r="6395" b="5510"/>
          <a:stretch/>
        </p:blipFill>
        <p:spPr bwMode="auto">
          <a:xfrm>
            <a:off x="4400550" y="2743201"/>
            <a:ext cx="3429000" cy="215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8" t="17991" r="8441" b="6205"/>
          <a:stretch/>
        </p:blipFill>
        <p:spPr bwMode="auto">
          <a:xfrm>
            <a:off x="1327639" y="914400"/>
            <a:ext cx="3429000" cy="25139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6431" y="3442188"/>
            <a:ext cx="24282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4"/>
              </a:rPr>
              <a:t>West Side Transportation  Study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4395231" y="4743450"/>
            <a:ext cx="22811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5"/>
              </a:rPr>
              <a:t>West Side Neighborhood Plan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0219415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">
      <a:dk1>
        <a:srgbClr val="313231"/>
      </a:dk1>
      <a:lt1>
        <a:sysClr val="window" lastClr="FFFFFF"/>
      </a:lt1>
      <a:dk2>
        <a:srgbClr val="B5AB8E"/>
      </a:dk2>
      <a:lt2>
        <a:srgbClr val="EEECE1"/>
      </a:lt2>
      <a:accent1>
        <a:srgbClr val="4FB3CF"/>
      </a:accent1>
      <a:accent2>
        <a:srgbClr val="EEA529"/>
      </a:accent2>
      <a:accent3>
        <a:srgbClr val="CF1C20"/>
      </a:accent3>
      <a:accent4>
        <a:srgbClr val="524D74"/>
      </a:accent4>
      <a:accent5>
        <a:srgbClr val="505150"/>
      </a:accent5>
      <a:accent6>
        <a:srgbClr val="00A79D"/>
      </a:accent6>
      <a:hlink>
        <a:srgbClr val="4FB3CF"/>
      </a:hlink>
      <a:folHlink>
        <a:srgbClr val="524D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9688</TotalTime>
  <Words>907</Words>
  <Application>Microsoft Office PowerPoint</Application>
  <PresentationFormat>On-screen Show (16:9)</PresentationFormat>
  <Paragraphs>206</Paragraphs>
  <Slides>35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Century Gothic</vt:lpstr>
      <vt:lpstr>Proxima Nova Semibold</vt:lpstr>
      <vt:lpstr>Tw Cen MT Condensed</vt:lpstr>
      <vt:lpstr>Wingdings</vt:lpstr>
      <vt:lpstr>1_Office Theme</vt:lpstr>
      <vt:lpstr>Gallery</vt:lpstr>
      <vt:lpstr>Office Theme</vt:lpstr>
      <vt:lpstr>Anchor Partnerships are Building Healthy Places  July 10, 2019</vt:lpstr>
      <vt:lpstr>Annual Platinum Sponsor</vt:lpstr>
      <vt:lpstr> Annual Sponsors</vt:lpstr>
      <vt:lpstr>    Annual Silver Sponsors </vt:lpstr>
      <vt:lpstr>  Annual &amp; Event Sponsorship Opportunities Currently Available Contact mara.winokur@uli.org for details</vt:lpstr>
      <vt:lpstr>PowerPoint Presentation</vt:lpstr>
      <vt:lpstr>PowerPoint Presentation</vt:lpstr>
      <vt:lpstr>West Side Demographics</vt:lpstr>
      <vt:lpstr>West Side Plans</vt:lpstr>
      <vt:lpstr> Anchor Opportunity Network  NY-NJ-CT </vt:lpstr>
      <vt:lpstr>PowerPoint Presentation</vt:lpstr>
      <vt:lpstr>PowerPoint Presentation</vt:lpstr>
      <vt:lpstr>PowerPoint Presentation</vt:lpstr>
      <vt:lpstr>Median incomes have dropped since 1990 for more than three- quarters of the region’s households</vt:lpstr>
      <vt:lpstr>Population &amp; Job Growth</vt:lpstr>
      <vt:lpstr>  Population Growth   Current Trends &amp; Fourth Plan Vision</vt:lpstr>
      <vt:lpstr>  Job Growth   Current Trends &amp; Fourth Plan Vision</vt:lpstr>
      <vt:lpstr>More than 340 health care &amp; higher education institutions in our region</vt:lpstr>
      <vt:lpstr>What is an anchor institution?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doesn’t it happen more?</vt:lpstr>
      <vt:lpstr>PowerPoint Presentation</vt:lpstr>
      <vt:lpstr>Supporting Local Partnerships</vt:lpstr>
      <vt:lpstr>What does a successful anchor partnership look like in our region?</vt:lpstr>
      <vt:lpstr>Alignment for Partnership</vt:lpstr>
      <vt:lpstr>Neighborhood in Transition</vt:lpstr>
      <vt:lpstr>Hospital Expansion  Plan</vt:lpstr>
      <vt:lpstr>Outcomes: Improved Livability &amp;  New Hospital Facility</vt:lpstr>
      <vt:lpstr>New Housing &amp; Economic Development</vt:lpstr>
      <vt:lpstr>Healthy Nutrition &amp; Community Building</vt:lpstr>
      <vt:lpstr>Anchor Partnerships Building  Healthy Places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Lucrecia Montemayor</dc:creator>
  <cp:lastModifiedBy>Mara Winokur</cp:lastModifiedBy>
  <cp:revision>773</cp:revision>
  <cp:lastPrinted>2018-10-22T18:00:26Z</cp:lastPrinted>
  <dcterms:created xsi:type="dcterms:W3CDTF">2014-01-06T22:05:52Z</dcterms:created>
  <dcterms:modified xsi:type="dcterms:W3CDTF">2019-07-10T20:09:37Z</dcterms:modified>
</cp:coreProperties>
</file>